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12192000"/>
  <p:notesSz cx="6858000" cy="9144000"/>
  <p:embeddedFontLst>
    <p:embeddedFont>
      <p:font typeface="Garamond"/>
      <p:regular r:id="rId54"/>
      <p:bold r:id="rId55"/>
      <p:italic r:id="rId56"/>
      <p:boldItalic r:id="rId57"/>
    </p:embeddedFont>
    <p:embeddedFont>
      <p:font typeface="Book Antiqua"/>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2" roundtripDataSignature="AMtx7mhu9LdVAVBWyy6qzI67b6SuJaF9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AC7724-8E9A-4F8E-8C47-375A38A19475}">
  <a:tblStyle styleId="{8FAC7724-8E9A-4F8E-8C47-375A38A1947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9863291F-3FA6-41F5-AB61-695C1C22B90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 styleId="{EF1CBF37-E62D-4937-8420-9287EE340E2F}"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2DAAAA4E-99FB-46F1-82FA-629AC8ABCD87}" styleName="Table_3">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BookAntiqua-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BookAntiqua-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Garamond-bold.fntdata"/><Relationship Id="rId10" Type="http://schemas.openxmlformats.org/officeDocument/2006/relationships/slide" Target="slides/slide4.xml"/><Relationship Id="rId54" Type="http://schemas.openxmlformats.org/officeDocument/2006/relationships/font" Target="fonts/Garamond-regular.fntdata"/><Relationship Id="rId13" Type="http://schemas.openxmlformats.org/officeDocument/2006/relationships/slide" Target="slides/slide7.xml"/><Relationship Id="rId57" Type="http://schemas.openxmlformats.org/officeDocument/2006/relationships/font" Target="fonts/Garamond-boldItalic.fntdata"/><Relationship Id="rId12" Type="http://schemas.openxmlformats.org/officeDocument/2006/relationships/slide" Target="slides/slide6.xml"/><Relationship Id="rId56" Type="http://schemas.openxmlformats.org/officeDocument/2006/relationships/font" Target="fonts/Garamond-italic.fntdata"/><Relationship Id="rId15" Type="http://schemas.openxmlformats.org/officeDocument/2006/relationships/slide" Target="slides/slide9.xml"/><Relationship Id="rId59" Type="http://schemas.openxmlformats.org/officeDocument/2006/relationships/font" Target="fonts/BookAntiqua-bold.fntdata"/><Relationship Id="rId14" Type="http://schemas.openxmlformats.org/officeDocument/2006/relationships/slide" Target="slides/slide8.xml"/><Relationship Id="rId58" Type="http://schemas.openxmlformats.org/officeDocument/2006/relationships/font" Target="fonts/BookAntiqua-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brianreumann\Desktop\fact%20sheet%20cdp%20workshop.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brianreumann\Desktop\CDP%20Case%20Competition%20Workshop.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brianreumann\Desktop\CDP%20Case%20Competition%20Worksho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Georgia" panose="02040502050405020303" pitchFamily="18" charset="0"/>
                <a:ea typeface="+mn-ea"/>
                <a:cs typeface="+mn-cs"/>
              </a:defRPr>
            </a:pPr>
            <a:r>
              <a:rPr lang="en-US" sz="1600" b="1" dirty="0"/>
              <a:t>Detail vs. Accuracy</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tx>
            <c:strRef>
              <c:f>Sheet1!$M$22</c:f>
              <c:strCache>
                <c:ptCount val="1"/>
                <c:pt idx="0">
                  <c:v>Detail</c:v>
                </c:pt>
              </c:strCache>
            </c:strRef>
          </c:tx>
          <c:spPr>
            <a:ln w="28575" cap="rnd">
              <a:solidFill>
                <a:srgbClr val="7B91B4"/>
              </a:solidFill>
              <a:round/>
            </a:ln>
            <a:effectLst/>
          </c:spPr>
          <c:marker>
            <c:symbol val="none"/>
          </c:marker>
          <c:cat>
            <c:numRef>
              <c:f>Sheet1!$L$23:$L$32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Sheet1!$M$23:$M$32</c:f>
              <c:numCache>
                <c:formatCode>General</c:formatCode>
                <c:ptCount val="10"/>
                <c:pt idx="0">
                  <c:v>1</c:v>
                </c:pt>
                <c:pt idx="1">
                  <c:v>2</c:v>
                </c:pt>
                <c:pt idx="2">
                  <c:v>3</c:v>
                </c:pt>
                <c:pt idx="3">
                  <c:v>4</c:v>
                </c:pt>
                <c:pt idx="4">
                  <c:v>5</c:v>
                </c:pt>
                <c:pt idx="5">
                  <c:v>6</c:v>
                </c:pt>
                <c:pt idx="6">
                  <c:v>7</c:v>
                </c:pt>
                <c:pt idx="7">
                  <c:v>8</c:v>
                </c:pt>
                <c:pt idx="8">
                  <c:v>9</c:v>
                </c:pt>
                <c:pt idx="9">
                  <c:v>10</c:v>
                </c:pt>
              </c:numCache>
            </c:numRef>
          </c:val>
          <c:smooth val="0"/>
          <c:extLst>
            <c:ext xmlns:c16="http://schemas.microsoft.com/office/drawing/2014/chart" uri="{C3380CC4-5D6E-409C-BE32-E72D297353CC}">
              <c16:uniqueId val="{00000000-1A51-E647-BE83-893A0A0F4A91}"/>
            </c:ext>
          </c:extLst>
        </c:ser>
        <c:ser>
          <c:idx val="1"/>
          <c:order val="1"/>
          <c:tx>
            <c:strRef>
              <c:f>Sheet1!$N$22</c:f>
              <c:strCache>
                <c:ptCount val="1"/>
                <c:pt idx="0">
                  <c:v>Accuracy</c:v>
                </c:pt>
              </c:strCache>
            </c:strRef>
          </c:tx>
          <c:spPr>
            <a:ln w="28575" cap="rnd">
              <a:solidFill>
                <a:schemeClr val="tx2">
                  <a:lumMod val="50000"/>
                </a:schemeClr>
              </a:solidFill>
              <a:round/>
            </a:ln>
            <a:effectLst/>
          </c:spPr>
          <c:marker>
            <c:symbol val="none"/>
          </c:marker>
          <c:cat>
            <c:numRef>
              <c:f>Sheet1!$L$23:$L$32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Sheet1!$N$23:$N$32</c:f>
              <c:numCache>
                <c:formatCode>General</c:formatCode>
                <c:ptCount val="10"/>
                <c:pt idx="0">
                  <c:v>10</c:v>
                </c:pt>
                <c:pt idx="1">
                  <c:v>9</c:v>
                </c:pt>
                <c:pt idx="2">
                  <c:v>8</c:v>
                </c:pt>
                <c:pt idx="3">
                  <c:v>7</c:v>
                </c:pt>
                <c:pt idx="4">
                  <c:v>6</c:v>
                </c:pt>
                <c:pt idx="5">
                  <c:v>5</c:v>
                </c:pt>
                <c:pt idx="6">
                  <c:v>4</c:v>
                </c:pt>
                <c:pt idx="7">
                  <c:v>3</c:v>
                </c:pt>
                <c:pt idx="8">
                  <c:v>2</c:v>
                </c:pt>
                <c:pt idx="9">
                  <c:v>1</c:v>
                </c:pt>
              </c:numCache>
            </c:numRef>
          </c:val>
          <c:smooth val="0"/>
          <c:extLst>
            <c:ext xmlns:c16="http://schemas.microsoft.com/office/drawing/2014/chart" uri="{C3380CC4-5D6E-409C-BE32-E72D297353CC}">
              <c16:uniqueId val="{00000001-1A51-E647-BE83-893A0A0F4A91}"/>
            </c:ext>
          </c:extLst>
        </c:ser>
        <c:dLbls>
          <c:showLegendKey val="0"/>
          <c:showVal val="0"/>
          <c:showCatName val="0"/>
          <c:showSerName val="0"/>
          <c:showPercent val="0"/>
          <c:showBubbleSize val="0"/>
        </c:dLbls>
        <c:smooth val="0"/>
        <c:axId val="2121983776"/>
        <c:axId val="2122291872"/>
      </c:lineChart>
      <c:catAx>
        <c:axId val="2121983776"/>
        <c:scaling>
          <c:orientation val="minMax"/>
        </c:scaling>
        <c:delete val="1"/>
        <c:axPos val="b"/>
        <c:numFmt formatCode="General" sourceLinked="1"/>
        <c:majorTickMark val="none"/>
        <c:minorTickMark val="none"/>
        <c:tickLblPos val="nextTo"/>
        <c:crossAx val="2122291872"/>
        <c:crosses val="autoZero"/>
        <c:auto val="1"/>
        <c:lblAlgn val="ctr"/>
        <c:lblOffset val="100"/>
        <c:noMultiLvlLbl val="0"/>
      </c:catAx>
      <c:valAx>
        <c:axId val="2122291872"/>
        <c:scaling>
          <c:orientation val="minMax"/>
        </c:scaling>
        <c:delete val="1"/>
        <c:axPos val="l"/>
        <c:numFmt formatCode="General" sourceLinked="1"/>
        <c:majorTickMark val="none"/>
        <c:minorTickMark val="none"/>
        <c:tickLblPos val="nextTo"/>
        <c:crossAx val="212198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Georgia" panose="020405020504050203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 for PPT'!$C$3</c:f>
              <c:strCache>
                <c:ptCount val="1"/>
                <c:pt idx="0">
                  <c:v>Play Station Value</c:v>
                </c:pt>
              </c:strCache>
            </c:strRef>
          </c:tx>
          <c:spPr>
            <a:solidFill>
              <a:schemeClr val="accent6">
                <a:lumMod val="60000"/>
                <a:lumOff val="40000"/>
              </a:schemeClr>
            </a:solidFill>
            <a:ln>
              <a:noFill/>
            </a:ln>
            <a:effectLst/>
          </c:spPr>
          <c:invertIfNegative val="0"/>
          <c:cat>
            <c:strRef>
              <c:f>'Charts for PPT'!$B$4:$B$7</c:f>
              <c:strCache>
                <c:ptCount val="4"/>
                <c:pt idx="0">
                  <c:v>PS1</c:v>
                </c:pt>
                <c:pt idx="1">
                  <c:v>PS2</c:v>
                </c:pt>
                <c:pt idx="2">
                  <c:v>PS3</c:v>
                </c:pt>
                <c:pt idx="3">
                  <c:v>PS4</c:v>
                </c:pt>
              </c:strCache>
            </c:strRef>
          </c:cat>
          <c:val>
            <c:numRef>
              <c:f>'Charts for PPT'!$C$4:$C$7</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0-C58C-4C41-AA32-920F3054C6B2}"/>
            </c:ext>
          </c:extLst>
        </c:ser>
        <c:dLbls>
          <c:showLegendKey val="0"/>
          <c:showVal val="0"/>
          <c:showCatName val="0"/>
          <c:showSerName val="0"/>
          <c:showPercent val="0"/>
          <c:showBubbleSize val="0"/>
        </c:dLbls>
        <c:gapWidth val="219"/>
        <c:overlap val="-27"/>
        <c:axId val="2010493920"/>
        <c:axId val="2071814544"/>
      </c:barChart>
      <c:catAx>
        <c:axId val="20104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814544"/>
        <c:crosses val="autoZero"/>
        <c:auto val="1"/>
        <c:lblAlgn val="ctr"/>
        <c:lblOffset val="100"/>
        <c:noMultiLvlLbl val="0"/>
      </c:catAx>
      <c:valAx>
        <c:axId val="2071814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0493920"/>
        <c:crosses val="autoZero"/>
        <c:crossBetween val="between"/>
      </c:valAx>
      <c:spPr>
        <a:noFill/>
        <a:ln>
          <a:noFill/>
        </a:ln>
        <a:effectLst/>
      </c:spPr>
    </c:plotArea>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Georgia" panose="02040502050405020303" pitchFamily="18" charset="0"/>
                <a:ea typeface="+mn-ea"/>
                <a:cs typeface="+mn-cs"/>
              </a:defRPr>
            </a:pPr>
            <a:r>
              <a:rPr lang="en-US" b="1"/>
              <a:t>PlayStation Value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tx>
            <c:strRef>
              <c:f>'Charts for PPT'!$C$3</c:f>
              <c:strCache>
                <c:ptCount val="1"/>
                <c:pt idx="0">
                  <c:v>Play Station Value</c:v>
                </c:pt>
              </c:strCache>
            </c:strRef>
          </c:tx>
          <c:spPr>
            <a:solidFill>
              <a:schemeClr val="accent1"/>
            </a:solidFill>
            <a:ln>
              <a:noFill/>
            </a:ln>
            <a:effectLst/>
          </c:spPr>
          <c:invertIfNegative val="0"/>
          <c:dPt>
            <c:idx val="0"/>
            <c:invertIfNegative val="0"/>
            <c:bubble3D val="0"/>
            <c:spPr>
              <a:solidFill>
                <a:srgbClr val="1E3552"/>
              </a:solidFill>
              <a:ln>
                <a:noFill/>
              </a:ln>
              <a:effectLst/>
            </c:spPr>
            <c:extLst>
              <c:ext xmlns:c16="http://schemas.microsoft.com/office/drawing/2014/chart" uri="{C3380CC4-5D6E-409C-BE32-E72D297353CC}">
                <c16:uniqueId val="{00000003-5FCA-6844-A4BB-2E8B9E1B996A}"/>
              </c:ext>
            </c:extLst>
          </c:dPt>
          <c:dPt>
            <c:idx val="1"/>
            <c:invertIfNegative val="0"/>
            <c:bubble3D val="0"/>
            <c:spPr>
              <a:solidFill>
                <a:srgbClr val="1E3552"/>
              </a:solidFill>
              <a:ln>
                <a:noFill/>
              </a:ln>
              <a:effectLst/>
            </c:spPr>
            <c:extLst>
              <c:ext xmlns:c16="http://schemas.microsoft.com/office/drawing/2014/chart" uri="{C3380CC4-5D6E-409C-BE32-E72D297353CC}">
                <c16:uniqueId val="{00000004-5FCA-6844-A4BB-2E8B9E1B996A}"/>
              </c:ext>
            </c:extLst>
          </c:dPt>
          <c:dPt>
            <c:idx val="2"/>
            <c:invertIfNegative val="0"/>
            <c:bubble3D val="0"/>
            <c:spPr>
              <a:solidFill>
                <a:srgbClr val="1E3552"/>
              </a:solidFill>
              <a:ln>
                <a:noFill/>
              </a:ln>
              <a:effectLst/>
            </c:spPr>
            <c:extLst>
              <c:ext xmlns:c16="http://schemas.microsoft.com/office/drawing/2014/chart" uri="{C3380CC4-5D6E-409C-BE32-E72D297353CC}">
                <c16:uniqueId val="{00000005-5FCA-6844-A4BB-2E8B9E1B996A}"/>
              </c:ext>
            </c:extLst>
          </c:dPt>
          <c:dPt>
            <c:idx val="3"/>
            <c:invertIfNegative val="0"/>
            <c:bubble3D val="0"/>
            <c:spPr>
              <a:solidFill>
                <a:srgbClr val="1E3552"/>
              </a:solidFill>
              <a:ln>
                <a:noFill/>
              </a:ln>
              <a:effectLst/>
            </c:spPr>
            <c:extLst>
              <c:ext xmlns:c16="http://schemas.microsoft.com/office/drawing/2014/chart" uri="{C3380CC4-5D6E-409C-BE32-E72D297353CC}">
                <c16:uniqueId val="{00000006-5FCA-6844-A4BB-2E8B9E1B996A}"/>
              </c:ext>
            </c:extLst>
          </c:dPt>
          <c:dPt>
            <c:idx val="4"/>
            <c:invertIfNegative val="0"/>
            <c:bubble3D val="0"/>
            <c:spPr>
              <a:solidFill>
                <a:srgbClr val="7B91B4"/>
              </a:solidFill>
              <a:ln>
                <a:noFill/>
              </a:ln>
              <a:effectLst/>
            </c:spPr>
            <c:extLst>
              <c:ext xmlns:c16="http://schemas.microsoft.com/office/drawing/2014/chart" uri="{C3380CC4-5D6E-409C-BE32-E72D297353CC}">
                <c16:uniqueId val="{00000001-5FCA-6844-A4BB-2E8B9E1B996A}"/>
              </c:ext>
            </c:extLst>
          </c:dPt>
          <c:cat>
            <c:strRef>
              <c:f>'Charts for PPT'!$B$4:$B$8</c:f>
              <c:strCache>
                <c:ptCount val="5"/>
                <c:pt idx="0">
                  <c:v>PS1</c:v>
                </c:pt>
                <c:pt idx="1">
                  <c:v>PS2</c:v>
                </c:pt>
                <c:pt idx="2">
                  <c:v>PS3</c:v>
                </c:pt>
                <c:pt idx="3">
                  <c:v>PS4</c:v>
                </c:pt>
                <c:pt idx="4">
                  <c:v>PS5</c:v>
                </c:pt>
              </c:strCache>
            </c:strRef>
          </c:cat>
          <c:val>
            <c:numRef>
              <c:f>'Charts for PPT'!$C$4:$C$8</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2-5FCA-6844-A4BB-2E8B9E1B996A}"/>
            </c:ext>
          </c:extLst>
        </c:ser>
        <c:dLbls>
          <c:showLegendKey val="0"/>
          <c:showVal val="0"/>
          <c:showCatName val="0"/>
          <c:showSerName val="0"/>
          <c:showPercent val="0"/>
          <c:showBubbleSize val="0"/>
        </c:dLbls>
        <c:gapWidth val="219"/>
        <c:overlap val="-27"/>
        <c:axId val="2010026976"/>
        <c:axId val="2121226464"/>
      </c:barChart>
      <c:catAx>
        <c:axId val="2010026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Georgia" panose="02040502050405020303" pitchFamily="18" charset="0"/>
                    <a:ea typeface="+mn-ea"/>
                    <a:cs typeface="+mn-cs"/>
                  </a:defRPr>
                </a:pPr>
                <a:r>
                  <a:rPr lang="en-US"/>
                  <a:t>Model Name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Georgia" panose="02040502050405020303" pitchFamily="18" charset="0"/>
                <a:ea typeface="+mn-ea"/>
                <a:cs typeface="+mn-cs"/>
              </a:defRPr>
            </a:pPr>
            <a:endParaRPr lang="en-US"/>
          </a:p>
        </c:txPr>
        <c:crossAx val="2121226464"/>
        <c:crosses val="autoZero"/>
        <c:auto val="1"/>
        <c:lblAlgn val="ctr"/>
        <c:lblOffset val="100"/>
        <c:noMultiLvlLbl val="0"/>
      </c:catAx>
      <c:valAx>
        <c:axId val="21212264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Georgia" panose="02040502050405020303" pitchFamily="18" charset="0"/>
                    <a:ea typeface="+mn-ea"/>
                    <a:cs typeface="+mn-cs"/>
                  </a:defRPr>
                </a:pPr>
                <a:r>
                  <a:rPr lang="en-US"/>
                  <a:t>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eorgia" panose="02040502050405020303" pitchFamily="18" charset="0"/>
                <a:ea typeface="+mn-ea"/>
                <a:cs typeface="+mn-cs"/>
              </a:defRPr>
            </a:pPr>
            <a:endParaRPr lang="en-US"/>
          </a:p>
        </c:txPr>
        <c:crossAx val="20100269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Georgia" panose="02040502050405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Anna</a:t>
            </a:r>
            <a:endParaRPr/>
          </a:p>
        </p:txBody>
      </p:sp>
      <p:sp>
        <p:nvSpPr>
          <p:cNvPr id="214" name="Google Shape;2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65e4462b3a_0_7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165e4462b3a_0_7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165e4462b3a_0_7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414" name="Google Shape;4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Anna</a:t>
            </a:r>
            <a:endParaRPr b="1"/>
          </a:p>
        </p:txBody>
      </p:sp>
      <p:sp>
        <p:nvSpPr>
          <p:cNvPr id="475" name="Google Shape;47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Anna</a:t>
            </a:r>
            <a:endParaRPr/>
          </a:p>
        </p:txBody>
      </p:sp>
      <p:sp>
        <p:nvSpPr>
          <p:cNvPr id="225" name="Google Shape;2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535" name="Google Shape;5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a:p>
            <a:pPr indent="0" lvl="0" marL="0" rtl="0" algn="l">
              <a:lnSpc>
                <a:spcPct val="100000"/>
              </a:lnSpc>
              <a:spcBef>
                <a:spcPts val="0"/>
              </a:spcBef>
              <a:spcAft>
                <a:spcPts val="0"/>
              </a:spcAft>
              <a:buSzPts val="1400"/>
              <a:buNone/>
            </a:pPr>
            <a:r>
              <a:t/>
            </a:r>
            <a:endParaRPr/>
          </a:p>
        </p:txBody>
      </p:sp>
      <p:sp>
        <p:nvSpPr>
          <p:cNvPr id="551" name="Google Shape;55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Josh</a:t>
            </a:r>
            <a:endParaRPr b="1"/>
          </a:p>
        </p:txBody>
      </p:sp>
      <p:sp>
        <p:nvSpPr>
          <p:cNvPr id="573" name="Google Shape;57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Anna</a:t>
            </a:r>
            <a:endParaRPr b="1"/>
          </a:p>
        </p:txBody>
      </p:sp>
      <p:sp>
        <p:nvSpPr>
          <p:cNvPr id="604" name="Google Shape;60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Anna</a:t>
            </a:r>
            <a:endParaRPr/>
          </a:p>
        </p:txBody>
      </p:sp>
      <p:sp>
        <p:nvSpPr>
          <p:cNvPr id="629" name="Google Shape;6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Anna</a:t>
            </a:r>
            <a:endParaRPr/>
          </a:p>
        </p:txBody>
      </p:sp>
      <p:sp>
        <p:nvSpPr>
          <p:cNvPr id="648" name="Google Shape;6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670" name="Google Shape;67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680" name="Google Shape;680;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65e4462b3a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165e4462b3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f49d2c537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f49d2c537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rgbClr val="FF0000"/>
                </a:solidFill>
              </a:rPr>
              <a:t>Josh</a:t>
            </a:r>
            <a:endParaRPr b="1">
              <a:solidFill>
                <a:srgbClr val="FF0000"/>
              </a:solidFill>
            </a:endParaRPr>
          </a:p>
        </p:txBody>
      </p:sp>
      <p:sp>
        <p:nvSpPr>
          <p:cNvPr id="698" name="Google Shape;698;gf49d2c537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f49d2c537a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gf49d2c537a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rgbClr val="FF0000"/>
                </a:solidFill>
              </a:rPr>
              <a:t>Josh</a:t>
            </a:r>
            <a:endParaRPr b="1">
              <a:solidFill>
                <a:srgbClr val="FF0000"/>
              </a:solidFill>
            </a:endParaRPr>
          </a:p>
        </p:txBody>
      </p:sp>
      <p:sp>
        <p:nvSpPr>
          <p:cNvPr id="711" name="Google Shape;711;gf49d2c537a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f49d2c537a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722" name="Google Shape;722;gf49d2c537a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733" name="Google Shape;7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744" name="Google Shape;74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756" name="Google Shape;7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767" name="Google Shape;76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Josh</a:t>
            </a:r>
            <a:endParaRPr/>
          </a:p>
        </p:txBody>
      </p:sp>
      <p:sp>
        <p:nvSpPr>
          <p:cNvPr id="779" name="Google Shape;77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65e4462b3a_0_14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g165e4462b3a_0_14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4" name="Google Shape;794;g165e4462b3a_0_14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65e4462b3a_0_1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g165e4462b3a_0_14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0" name="Google Shape;810;g165e4462b3a_0_14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65e4462b3a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165e4462b3a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165e4462b3a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65e4462b3a_0_1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 name="Google Shape;829;g165e4462b3a_0_14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0" name="Google Shape;830;g165e4462b3a_0_14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82d8e77f91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9" name="Google Shape;839;g282d8e77f9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0" name="Google Shape;840;g282d8e77f91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65e4462b3a_0_8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g165e4462b3a_0_8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5" name="Google Shape;855;g165e4462b3a_0_8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65e4462b3a_0_10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1" name="Google Shape;891;g165e4462b3a_0_10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2" name="Google Shape;892;g165e4462b3a_0_10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65e4462b3a_0_1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g165e4462b3a_0_1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8" name="Google Shape;918;g165e4462b3a_0_11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165e4462b3a_0_1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3" name="Google Shape;943;g165e4462b3a_0_1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4" name="Google Shape;944;g165e4462b3a_0_13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286e3f56487_0_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g286e3f56487_0_343:notes"/>
          <p:cNvSpPr txBox="1"/>
          <p:nvPr>
            <p:ph idx="1" type="body"/>
          </p:nvPr>
        </p:nvSpPr>
        <p:spPr>
          <a:xfrm>
            <a:off x="685800" y="4400551"/>
            <a:ext cx="5486400" cy="3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Anna</a:t>
            </a:r>
            <a:endParaRPr/>
          </a:p>
          <a:p>
            <a:pPr indent="0" lvl="0" marL="0" rtl="0" algn="l">
              <a:lnSpc>
                <a:spcPct val="100000"/>
              </a:lnSpc>
              <a:spcBef>
                <a:spcPts val="0"/>
              </a:spcBef>
              <a:spcAft>
                <a:spcPts val="0"/>
              </a:spcAft>
              <a:buSzPts val="1400"/>
              <a:buNone/>
            </a:pPr>
            <a:r>
              <a:rPr b="1" lang="en-US"/>
              <a:t>Update Dates</a:t>
            </a:r>
            <a:endParaRPr/>
          </a:p>
        </p:txBody>
      </p:sp>
      <p:sp>
        <p:nvSpPr>
          <p:cNvPr id="971" name="Google Shape;971;g286e3f56487_0_3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86e3f56487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4" name="Google Shape;984;g286e3f56487_0_173:notes"/>
          <p:cNvSpPr txBox="1"/>
          <p:nvPr>
            <p:ph idx="1" type="body"/>
          </p:nvPr>
        </p:nvSpPr>
        <p:spPr>
          <a:xfrm>
            <a:off x="685800" y="4400551"/>
            <a:ext cx="5486400" cy="3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Anna</a:t>
            </a:r>
            <a:endParaRPr/>
          </a:p>
          <a:p>
            <a:pPr indent="0" lvl="0" marL="0" rtl="0" algn="l">
              <a:lnSpc>
                <a:spcPct val="100000"/>
              </a:lnSpc>
              <a:spcBef>
                <a:spcPts val="0"/>
              </a:spcBef>
              <a:spcAft>
                <a:spcPts val="0"/>
              </a:spcAft>
              <a:buSzPts val="1400"/>
              <a:buNone/>
            </a:pPr>
            <a:r>
              <a:rPr lang="en-US"/>
              <a:t>Update dates</a:t>
            </a:r>
            <a:endParaRPr sz="2000">
              <a:solidFill>
                <a:schemeClr val="dk1"/>
              </a:solidFill>
            </a:endParaRPr>
          </a:p>
          <a:p>
            <a:pPr indent="0" lvl="0" marL="0" rtl="0" algn="l">
              <a:lnSpc>
                <a:spcPct val="100000"/>
              </a:lnSpc>
              <a:spcBef>
                <a:spcPts val="0"/>
              </a:spcBef>
              <a:spcAft>
                <a:spcPts val="0"/>
              </a:spcAft>
              <a:buSzPts val="1400"/>
              <a:buNone/>
            </a:pPr>
            <a:r>
              <a:rPr lang="en-US"/>
              <a:t>We will send this out so this is the last slide to present, tell them they'll have access to it</a:t>
            </a:r>
            <a:endParaRPr/>
          </a:p>
        </p:txBody>
      </p:sp>
      <p:sp>
        <p:nvSpPr>
          <p:cNvPr id="985" name="Google Shape;985;g286e3f56487_0_1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2d8e77f91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82d8e77f91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282d8e77f91_0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2d8e77f91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82d8e77f91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282d8e77f91_0_2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82d8e77f91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282d8e77f91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282d8e77f91_0_2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65e4462b3a_0_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165e4462b3a_0_4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165e4462b3a_0_4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65e4462b3a_0_5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165e4462b3a_0_5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g165e4462b3a_0_5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5" name="Shape 15"/>
        <p:cNvGrpSpPr/>
        <p:nvPr/>
      </p:nvGrpSpPr>
      <p:grpSpPr>
        <a:xfrm>
          <a:off x="0" y="0"/>
          <a:ext cx="0" cy="0"/>
          <a:chOff x="0" y="0"/>
          <a:chExt cx="0" cy="0"/>
        </a:xfrm>
      </p:grpSpPr>
      <p:sp>
        <p:nvSpPr>
          <p:cNvPr id="16" name="Google Shape;16;p24"/>
          <p:cNvSpPr/>
          <p:nvPr/>
        </p:nvSpPr>
        <p:spPr>
          <a:xfrm>
            <a:off x="4629144" y="4494276"/>
            <a:ext cx="2975323" cy="1064705"/>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4"/>
          <p:cNvSpPr txBox="1"/>
          <p:nvPr>
            <p:ph type="title"/>
          </p:nvPr>
        </p:nvSpPr>
        <p:spPr>
          <a:xfrm>
            <a:off x="926998" y="1656029"/>
            <a:ext cx="10338003" cy="176402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1" sz="6600">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4"/>
          <p:cNvSpPr txBox="1"/>
          <p:nvPr>
            <p:ph idx="11" type="ftr"/>
          </p:nvPr>
        </p:nvSpPr>
        <p:spPr>
          <a:xfrm>
            <a:off x="891641" y="6531654"/>
            <a:ext cx="2616835" cy="2698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1" sz="1600">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0" type="dt"/>
          </p:nvPr>
        </p:nvSpPr>
        <p:spPr>
          <a:xfrm>
            <a:off x="8636000" y="6533483"/>
            <a:ext cx="2795904" cy="24365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600">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09" name="Shape 109"/>
        <p:cNvGrpSpPr/>
        <p:nvPr/>
      </p:nvGrpSpPr>
      <p:grpSpPr>
        <a:xfrm>
          <a:off x="0" y="0"/>
          <a:ext cx="0" cy="0"/>
          <a:chOff x="0" y="0"/>
          <a:chExt cx="0" cy="0"/>
        </a:xfrm>
      </p:grpSpPr>
      <p:sp>
        <p:nvSpPr>
          <p:cNvPr id="110" name="Google Shape;110;g165e4462b3a_0_1288"/>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11" name="Google Shape;111;g165e4462b3a_0_1288"/>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112" name="Google Shape;112;g165e4462b3a_0_1288"/>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113" name="Google Shape;113;g165e4462b3a_0_1288"/>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g165e4462b3a_0_1288"/>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g165e4462b3a_0_1288"/>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g165e4462b3a_0_1288"/>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g165e4462b3a_0_1288"/>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g165e4462b3a_0_1288"/>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g165e4462b3a_0_1288"/>
          <p:cNvSpPr txBox="1"/>
          <p:nvPr>
            <p:ph idx="12" type="sldNum"/>
          </p:nvPr>
        </p:nvSpPr>
        <p:spPr>
          <a:xfrm>
            <a:off x="9296400" y="6553200"/>
            <a:ext cx="2804100" cy="2769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0" name="Shape 120"/>
        <p:cNvGrpSpPr/>
        <p:nvPr/>
      </p:nvGrpSpPr>
      <p:grpSpPr>
        <a:xfrm>
          <a:off x="0" y="0"/>
          <a:ext cx="0" cy="0"/>
          <a:chOff x="0" y="0"/>
          <a:chExt cx="0" cy="0"/>
        </a:xfrm>
      </p:grpSpPr>
      <p:sp>
        <p:nvSpPr>
          <p:cNvPr id="121" name="Google Shape;121;p30"/>
          <p:cNvSpPr txBox="1"/>
          <p:nvPr>
            <p:ph type="title"/>
          </p:nvPr>
        </p:nvSpPr>
        <p:spPr>
          <a:xfrm>
            <a:off x="926998" y="1656029"/>
            <a:ext cx="10338003" cy="176402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1" sz="6600">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0"/>
          <p:cNvSpPr txBox="1"/>
          <p:nvPr>
            <p:ph idx="1" type="body"/>
          </p:nvPr>
        </p:nvSpPr>
        <p:spPr>
          <a:xfrm>
            <a:off x="2325751" y="2558034"/>
            <a:ext cx="7540497" cy="261874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3" name="Google Shape;123;p30"/>
          <p:cNvSpPr txBox="1"/>
          <p:nvPr>
            <p:ph idx="11" type="ftr"/>
          </p:nvPr>
        </p:nvSpPr>
        <p:spPr>
          <a:xfrm>
            <a:off x="891641" y="6531654"/>
            <a:ext cx="2616835" cy="2698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1" sz="1600">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0"/>
          <p:cNvSpPr txBox="1"/>
          <p:nvPr>
            <p:ph idx="10" type="dt"/>
          </p:nvPr>
        </p:nvSpPr>
        <p:spPr>
          <a:xfrm>
            <a:off x="8636000" y="6533483"/>
            <a:ext cx="2795904" cy="24365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600">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showMasterSp="0" type="title">
  <p:cSld name="TITLE">
    <p:spTree>
      <p:nvGrpSpPr>
        <p:cNvPr id="126" name="Shape 126"/>
        <p:cNvGrpSpPr/>
        <p:nvPr/>
      </p:nvGrpSpPr>
      <p:grpSpPr>
        <a:xfrm>
          <a:off x="0" y="0"/>
          <a:ext cx="0" cy="0"/>
          <a:chOff x="0" y="0"/>
          <a:chExt cx="0" cy="0"/>
        </a:xfrm>
      </p:grpSpPr>
      <p:sp>
        <p:nvSpPr>
          <p:cNvPr id="127" name="Google Shape;127;p31"/>
          <p:cNvSpPr txBox="1"/>
          <p:nvPr>
            <p:ph type="ctrTitle"/>
          </p:nvPr>
        </p:nvSpPr>
        <p:spPr>
          <a:xfrm>
            <a:off x="1524000" y="1122363"/>
            <a:ext cx="9144000" cy="2387600"/>
          </a:xfrm>
          <a:prstGeom prst="rect">
            <a:avLst/>
          </a:prstGeom>
          <a:noFill/>
          <a:ln>
            <a:noFill/>
          </a:ln>
        </p:spPr>
        <p:txBody>
          <a:bodyPr anchorCtr="0" anchor="b" bIns="0" lIns="0" spcFirstLastPara="1" rIns="0" wrap="square" tIns="0">
            <a:sp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1"/>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Clr>
                <a:schemeClr val="dk1"/>
              </a:buClr>
              <a:buSzPts val="2400"/>
              <a:buFont typeface="Calibri"/>
              <a:buNone/>
              <a:defRPr sz="2400"/>
            </a:lvl1pPr>
            <a:lvl2pPr lvl="1" algn="ctr">
              <a:lnSpc>
                <a:spcPct val="100000"/>
              </a:lnSpc>
              <a:spcBef>
                <a:spcPts val="0"/>
              </a:spcBef>
              <a:spcAft>
                <a:spcPts val="0"/>
              </a:spcAft>
              <a:buSzPts val="2000"/>
              <a:buFont typeface="Calibri"/>
              <a:buNone/>
              <a:defRPr sz="2000"/>
            </a:lvl2pPr>
            <a:lvl3pPr lvl="2" algn="ctr">
              <a:lnSpc>
                <a:spcPct val="100000"/>
              </a:lnSpc>
              <a:spcBef>
                <a:spcPts val="0"/>
              </a:spcBef>
              <a:spcAft>
                <a:spcPts val="0"/>
              </a:spcAft>
              <a:buSzPts val="1800"/>
              <a:buFont typeface="Calibri"/>
              <a:buNone/>
              <a:defRPr sz="1800"/>
            </a:lvl3pPr>
            <a:lvl4pPr lvl="3" algn="ctr">
              <a:lnSpc>
                <a:spcPct val="100000"/>
              </a:lnSpc>
              <a:spcBef>
                <a:spcPts val="0"/>
              </a:spcBef>
              <a:spcAft>
                <a:spcPts val="0"/>
              </a:spcAft>
              <a:buSzPts val="1600"/>
              <a:buFont typeface="Calibri"/>
              <a:buNone/>
              <a:defRPr sz="1600"/>
            </a:lvl4pPr>
            <a:lvl5pPr lvl="4" algn="ctr">
              <a:lnSpc>
                <a:spcPct val="100000"/>
              </a:lnSpc>
              <a:spcBef>
                <a:spcPts val="0"/>
              </a:spcBef>
              <a:spcAft>
                <a:spcPts val="0"/>
              </a:spcAft>
              <a:buSzPts val="1600"/>
              <a:buFont typeface="Calibri"/>
              <a:buNone/>
              <a:defRPr sz="1600"/>
            </a:lvl5pPr>
            <a:lvl6pPr lvl="5" algn="ctr">
              <a:lnSpc>
                <a:spcPct val="100000"/>
              </a:lnSpc>
              <a:spcBef>
                <a:spcPts val="0"/>
              </a:spcBef>
              <a:spcAft>
                <a:spcPts val="0"/>
              </a:spcAft>
              <a:buSzPts val="1600"/>
              <a:buFont typeface="Calibri"/>
              <a:buNone/>
              <a:defRPr sz="1600"/>
            </a:lvl6pPr>
            <a:lvl7pPr lvl="6" algn="ctr">
              <a:lnSpc>
                <a:spcPct val="100000"/>
              </a:lnSpc>
              <a:spcBef>
                <a:spcPts val="0"/>
              </a:spcBef>
              <a:spcAft>
                <a:spcPts val="0"/>
              </a:spcAft>
              <a:buSzPts val="1600"/>
              <a:buFont typeface="Calibri"/>
              <a:buNone/>
              <a:defRPr sz="1600"/>
            </a:lvl7pPr>
            <a:lvl8pPr lvl="7" algn="ctr">
              <a:lnSpc>
                <a:spcPct val="100000"/>
              </a:lnSpc>
              <a:spcBef>
                <a:spcPts val="0"/>
              </a:spcBef>
              <a:spcAft>
                <a:spcPts val="0"/>
              </a:spcAft>
              <a:buSzPts val="1600"/>
              <a:buFont typeface="Calibri"/>
              <a:buNone/>
              <a:defRPr sz="1600"/>
            </a:lvl8pPr>
            <a:lvl9pPr lvl="8" algn="ctr">
              <a:lnSpc>
                <a:spcPct val="100000"/>
              </a:lnSpc>
              <a:spcBef>
                <a:spcPts val="0"/>
              </a:spcBef>
              <a:spcAft>
                <a:spcPts val="0"/>
              </a:spcAft>
              <a:buSzPts val="1600"/>
              <a:buFont typeface="Calibri"/>
              <a:buNone/>
              <a:defRPr sz="1600"/>
            </a:lvl9pPr>
          </a:lstStyle>
          <a:p/>
        </p:txBody>
      </p:sp>
      <p:pic>
        <p:nvPicPr>
          <p:cNvPr id="129" name="Google Shape;129;p31"/>
          <p:cNvPicPr preferRelativeResize="0"/>
          <p:nvPr/>
        </p:nvPicPr>
        <p:blipFill rotWithShape="1">
          <a:blip r:embed="rId2">
            <a:alphaModFix/>
          </a:blip>
          <a:srcRect b="0" l="0" r="0" t="0"/>
          <a:stretch/>
        </p:blipFill>
        <p:spPr>
          <a:xfrm>
            <a:off x="4574350" y="4657718"/>
            <a:ext cx="3043299" cy="10892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 name="Shape 130"/>
        <p:cNvGrpSpPr/>
        <p:nvPr/>
      </p:nvGrpSpPr>
      <p:grpSpPr>
        <a:xfrm>
          <a:off x="0" y="0"/>
          <a:ext cx="0" cy="0"/>
          <a:chOff x="0" y="0"/>
          <a:chExt cx="0" cy="0"/>
        </a:xfrm>
      </p:grpSpPr>
      <p:sp>
        <p:nvSpPr>
          <p:cNvPr id="131" name="Google Shape;131;p32"/>
          <p:cNvSpPr txBox="1"/>
          <p:nvPr>
            <p:ph idx="12" type="sldNum"/>
          </p:nvPr>
        </p:nvSpPr>
        <p:spPr>
          <a:xfrm>
            <a:off x="9296400" y="655320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32"/>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33" name="Google Shape;133;p32"/>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34" name="Google Shape;134;p32"/>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35" name="Google Shape;135;p32"/>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2"/>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32"/>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32"/>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32"/>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32"/>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47" name="Shape 147"/>
        <p:cNvGrpSpPr/>
        <p:nvPr/>
      </p:nvGrpSpPr>
      <p:grpSpPr>
        <a:xfrm>
          <a:off x="0" y="0"/>
          <a:ext cx="0" cy="0"/>
          <a:chOff x="0" y="0"/>
          <a:chExt cx="0" cy="0"/>
        </a:xfrm>
      </p:grpSpPr>
      <p:sp>
        <p:nvSpPr>
          <p:cNvPr id="148" name="Google Shape;148;g286e3f56487_0_365"/>
          <p:cNvSpPr/>
          <p:nvPr/>
        </p:nvSpPr>
        <p:spPr>
          <a:xfrm>
            <a:off x="4629144" y="4494276"/>
            <a:ext cx="2975400" cy="10647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286e3f56487_0_365"/>
          <p:cNvSpPr txBox="1"/>
          <p:nvPr>
            <p:ph type="title"/>
          </p:nvPr>
        </p:nvSpPr>
        <p:spPr>
          <a:xfrm>
            <a:off x="926998" y="1656029"/>
            <a:ext cx="10338000" cy="1764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1" sz="6600">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0" name="Google Shape;150;g286e3f56487_0_365"/>
          <p:cNvSpPr txBox="1"/>
          <p:nvPr>
            <p:ph idx="11" type="ftr"/>
          </p:nvPr>
        </p:nvSpPr>
        <p:spPr>
          <a:xfrm>
            <a:off x="891641" y="6531654"/>
            <a:ext cx="2616900" cy="270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1" sz="1600">
                <a:solidFill>
                  <a:schemeClr val="lt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g286e3f56487_0_365"/>
          <p:cNvSpPr txBox="1"/>
          <p:nvPr>
            <p:ph idx="10" type="dt"/>
          </p:nvPr>
        </p:nvSpPr>
        <p:spPr>
          <a:xfrm>
            <a:off x="8636000" y="6533483"/>
            <a:ext cx="2796000" cy="270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0" i="0" sz="1600">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g286e3f56487_0_36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3" name="Shape 153"/>
        <p:cNvGrpSpPr/>
        <p:nvPr/>
      </p:nvGrpSpPr>
      <p:grpSpPr>
        <a:xfrm>
          <a:off x="0" y="0"/>
          <a:ext cx="0" cy="0"/>
          <a:chOff x="0" y="0"/>
          <a:chExt cx="0" cy="0"/>
        </a:xfrm>
      </p:grpSpPr>
      <p:sp>
        <p:nvSpPr>
          <p:cNvPr id="154" name="Google Shape;154;g286e3f56487_0_371"/>
          <p:cNvSpPr txBox="1"/>
          <p:nvPr>
            <p:ph idx="12" type="sldNum"/>
          </p:nvPr>
        </p:nvSpPr>
        <p:spPr>
          <a:xfrm>
            <a:off x="9296400" y="655320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55" name="Google Shape;155;g286e3f56487_0_371"/>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56" name="Google Shape;156;g286e3f56487_0_371"/>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57" name="Google Shape;157;g286e3f56487_0_371"/>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58" name="Google Shape;158;g286e3f56487_0_371"/>
          <p:cNvSpPr txBox="1"/>
          <p:nvPr/>
        </p:nvSpPr>
        <p:spPr>
          <a:xfrm>
            <a:off x="2286000" y="6488668"/>
            <a:ext cx="7620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192E48"/>
                </a:solidFill>
                <a:latin typeface="Book Antiqua"/>
                <a:ea typeface="Book Antiqua"/>
                <a:cs typeface="Book Antiqua"/>
                <a:sym typeface="Book Antiqua"/>
              </a:rPr>
              <a:t>Introduction | </a:t>
            </a:r>
            <a:r>
              <a:rPr b="0" i="0" lang="en-US" sz="1800" u="none" cap="none" strike="noStrike">
                <a:solidFill>
                  <a:srgbClr val="969AA1"/>
                </a:solidFill>
                <a:latin typeface="Book Antiqua"/>
                <a:ea typeface="Book Antiqua"/>
                <a:cs typeface="Book Antiqua"/>
                <a:sym typeface="Book Antiqua"/>
              </a:rPr>
              <a:t>Case Analysis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Problem ID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Recommendations</a:t>
            </a:r>
            <a:endParaRPr b="0" i="0" sz="1400" u="none" cap="none" strike="noStrike">
              <a:solidFill>
                <a:srgbClr val="000000"/>
              </a:solidFill>
              <a:latin typeface="Arial"/>
              <a:ea typeface="Arial"/>
              <a:cs typeface="Arial"/>
              <a:sym typeface="Arial"/>
            </a:endParaRPr>
          </a:p>
        </p:txBody>
      </p:sp>
      <p:sp>
        <p:nvSpPr>
          <p:cNvPr id="159" name="Google Shape;159;g286e3f56487_0_371"/>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g286e3f56487_0_371"/>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g286e3f56487_0_371"/>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g286e3f56487_0_371"/>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g286e3f56487_0_371"/>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g286e3f56487_0_371"/>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65" name="Shape 165"/>
        <p:cNvGrpSpPr/>
        <p:nvPr/>
      </p:nvGrpSpPr>
      <p:grpSpPr>
        <a:xfrm>
          <a:off x="0" y="0"/>
          <a:ext cx="0" cy="0"/>
          <a:chOff x="0" y="0"/>
          <a:chExt cx="0" cy="0"/>
        </a:xfrm>
      </p:grpSpPr>
      <p:sp>
        <p:nvSpPr>
          <p:cNvPr id="166" name="Google Shape;166;g286e3f56487_0_383"/>
          <p:cNvSpPr txBox="1"/>
          <p:nvPr>
            <p:ph idx="12" type="sldNum"/>
          </p:nvPr>
        </p:nvSpPr>
        <p:spPr>
          <a:xfrm>
            <a:off x="9296400" y="655320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g286e3f56487_0_383"/>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68" name="Google Shape;168;g286e3f56487_0_383"/>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69" name="Google Shape;169;g286e3f56487_0_383"/>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70" name="Google Shape;170;g286e3f56487_0_383"/>
          <p:cNvSpPr txBox="1"/>
          <p:nvPr/>
        </p:nvSpPr>
        <p:spPr>
          <a:xfrm>
            <a:off x="2286000" y="6488668"/>
            <a:ext cx="7620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969AA1"/>
                </a:solidFill>
                <a:latin typeface="Book Antiqua"/>
                <a:ea typeface="Book Antiqua"/>
                <a:cs typeface="Book Antiqua"/>
                <a:sym typeface="Book Antiqua"/>
              </a:rPr>
              <a:t>Introduction</a:t>
            </a:r>
            <a:r>
              <a:rPr b="0" i="0" lang="en-US" sz="1800" u="none" cap="none" strike="noStrike">
                <a:solidFill>
                  <a:srgbClr val="192E48"/>
                </a:solidFill>
                <a:latin typeface="Book Antiqua"/>
                <a:ea typeface="Book Antiqua"/>
                <a:cs typeface="Book Antiqua"/>
                <a:sym typeface="Book Antiqua"/>
              </a:rPr>
              <a:t> | Case Analysis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Problem ID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Recommendations</a:t>
            </a:r>
            <a:endParaRPr b="0" i="0" sz="1400" u="none" cap="none" strike="noStrike">
              <a:solidFill>
                <a:srgbClr val="000000"/>
              </a:solidFill>
              <a:latin typeface="Arial"/>
              <a:ea typeface="Arial"/>
              <a:cs typeface="Arial"/>
              <a:sym typeface="Arial"/>
            </a:endParaRPr>
          </a:p>
        </p:txBody>
      </p:sp>
      <p:sp>
        <p:nvSpPr>
          <p:cNvPr id="171" name="Google Shape;171;g286e3f56487_0_383"/>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g286e3f56487_0_383"/>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 name="Google Shape;173;g286e3f56487_0_383"/>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g286e3f56487_0_383"/>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g286e3f56487_0_383"/>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g286e3f56487_0_383"/>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77" name="Shape 177"/>
        <p:cNvGrpSpPr/>
        <p:nvPr/>
      </p:nvGrpSpPr>
      <p:grpSpPr>
        <a:xfrm>
          <a:off x="0" y="0"/>
          <a:ext cx="0" cy="0"/>
          <a:chOff x="0" y="0"/>
          <a:chExt cx="0" cy="0"/>
        </a:xfrm>
      </p:grpSpPr>
      <p:sp>
        <p:nvSpPr>
          <p:cNvPr id="178" name="Google Shape;178;g286e3f56487_0_395"/>
          <p:cNvSpPr txBox="1"/>
          <p:nvPr>
            <p:ph idx="12" type="sldNum"/>
          </p:nvPr>
        </p:nvSpPr>
        <p:spPr>
          <a:xfrm>
            <a:off x="9296400" y="655320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79" name="Google Shape;179;g286e3f56487_0_395"/>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80" name="Google Shape;180;g286e3f56487_0_395"/>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81" name="Google Shape;181;g286e3f56487_0_395"/>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82" name="Google Shape;182;g286e3f56487_0_395"/>
          <p:cNvSpPr txBox="1"/>
          <p:nvPr/>
        </p:nvSpPr>
        <p:spPr>
          <a:xfrm>
            <a:off x="2286000" y="6488668"/>
            <a:ext cx="7620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969AA1"/>
                </a:solidFill>
                <a:latin typeface="Book Antiqua"/>
                <a:ea typeface="Book Antiqua"/>
                <a:cs typeface="Book Antiqua"/>
                <a:sym typeface="Book Antiqua"/>
              </a:rPr>
              <a:t>Introduction</a:t>
            </a:r>
            <a:r>
              <a:rPr b="0" i="0" lang="en-US" sz="1800" u="none" cap="none" strike="noStrike">
                <a:solidFill>
                  <a:srgbClr val="192E48"/>
                </a:solidFill>
                <a:latin typeface="Book Antiqua"/>
                <a:ea typeface="Book Antiqua"/>
                <a:cs typeface="Book Antiqua"/>
                <a:sym typeface="Book Antiqua"/>
              </a:rPr>
              <a:t> | </a:t>
            </a:r>
            <a:r>
              <a:rPr b="0" i="0" lang="en-US" sz="1800" u="none" cap="none" strike="noStrike">
                <a:solidFill>
                  <a:srgbClr val="969AA1"/>
                </a:solidFill>
                <a:latin typeface="Book Antiqua"/>
                <a:ea typeface="Book Antiqua"/>
                <a:cs typeface="Book Antiqua"/>
                <a:sym typeface="Book Antiqua"/>
              </a:rPr>
              <a:t>Case Analysis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192E48"/>
                </a:solidFill>
                <a:latin typeface="Book Antiqua"/>
                <a:ea typeface="Book Antiqua"/>
                <a:cs typeface="Book Antiqua"/>
                <a:sym typeface="Book Antiqua"/>
              </a:rPr>
              <a:t>Problem ID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Recommendations</a:t>
            </a:r>
            <a:endParaRPr b="0" i="0" sz="1400" u="none" cap="none" strike="noStrike">
              <a:solidFill>
                <a:srgbClr val="000000"/>
              </a:solidFill>
              <a:latin typeface="Arial"/>
              <a:ea typeface="Arial"/>
              <a:cs typeface="Arial"/>
              <a:sym typeface="Arial"/>
            </a:endParaRPr>
          </a:p>
        </p:txBody>
      </p:sp>
      <p:sp>
        <p:nvSpPr>
          <p:cNvPr id="183" name="Google Shape;183;g286e3f56487_0_395"/>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g286e3f56487_0_395"/>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g286e3f56487_0_395"/>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g286e3f56487_0_395"/>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g286e3f56487_0_395"/>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g286e3f56487_0_395"/>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89" name="Shape 189"/>
        <p:cNvGrpSpPr/>
        <p:nvPr/>
      </p:nvGrpSpPr>
      <p:grpSpPr>
        <a:xfrm>
          <a:off x="0" y="0"/>
          <a:ext cx="0" cy="0"/>
          <a:chOff x="0" y="0"/>
          <a:chExt cx="0" cy="0"/>
        </a:xfrm>
      </p:grpSpPr>
      <p:sp>
        <p:nvSpPr>
          <p:cNvPr id="190" name="Google Shape;190;g286e3f56487_0_407"/>
          <p:cNvSpPr txBox="1"/>
          <p:nvPr>
            <p:ph idx="12" type="sldNum"/>
          </p:nvPr>
        </p:nvSpPr>
        <p:spPr>
          <a:xfrm>
            <a:off x="9296400" y="655320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g286e3f56487_0_407"/>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92" name="Google Shape;192;g286e3f56487_0_407"/>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93" name="Google Shape;193;g286e3f56487_0_407"/>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94" name="Google Shape;194;g286e3f56487_0_407"/>
          <p:cNvSpPr txBox="1"/>
          <p:nvPr/>
        </p:nvSpPr>
        <p:spPr>
          <a:xfrm>
            <a:off x="2286000" y="6488668"/>
            <a:ext cx="7620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969AA1"/>
                </a:solidFill>
                <a:latin typeface="Book Antiqua"/>
                <a:ea typeface="Book Antiqua"/>
                <a:cs typeface="Book Antiqua"/>
                <a:sym typeface="Book Antiqua"/>
              </a:rPr>
              <a:t>Introduction</a:t>
            </a:r>
            <a:r>
              <a:rPr b="0" i="0" lang="en-US" sz="1800" u="none" cap="none" strike="noStrike">
                <a:solidFill>
                  <a:srgbClr val="192E48"/>
                </a:solidFill>
                <a:latin typeface="Book Antiqua"/>
                <a:ea typeface="Book Antiqua"/>
                <a:cs typeface="Book Antiqua"/>
                <a:sym typeface="Book Antiqua"/>
              </a:rPr>
              <a:t> | </a:t>
            </a:r>
            <a:r>
              <a:rPr b="0" i="0" lang="en-US" sz="1800" u="none" cap="none" strike="noStrike">
                <a:solidFill>
                  <a:srgbClr val="969AA1"/>
                </a:solidFill>
                <a:latin typeface="Book Antiqua"/>
                <a:ea typeface="Book Antiqua"/>
                <a:cs typeface="Book Antiqua"/>
                <a:sym typeface="Book Antiqua"/>
              </a:rPr>
              <a:t>Case Analysis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Problem ID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192E48"/>
                </a:solidFill>
                <a:latin typeface="Book Antiqua"/>
                <a:ea typeface="Book Antiqua"/>
                <a:cs typeface="Book Antiqua"/>
                <a:sym typeface="Book Antiqua"/>
              </a:rPr>
              <a:t>Recommendations</a:t>
            </a:r>
            <a:endParaRPr b="0" i="0" sz="1400" u="none" cap="none" strike="noStrike">
              <a:solidFill>
                <a:srgbClr val="000000"/>
              </a:solidFill>
              <a:latin typeface="Arial"/>
              <a:ea typeface="Arial"/>
              <a:cs typeface="Arial"/>
              <a:sym typeface="Arial"/>
            </a:endParaRPr>
          </a:p>
        </p:txBody>
      </p:sp>
      <p:sp>
        <p:nvSpPr>
          <p:cNvPr id="195" name="Google Shape;195;g286e3f56487_0_407"/>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g286e3f56487_0_407"/>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g286e3f56487_0_407"/>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g286e3f56487_0_407"/>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g286e3f56487_0_407"/>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g286e3f56487_0_407"/>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showMasterSp="0" type="title">
  <p:cSld name="TITLE">
    <p:spTree>
      <p:nvGrpSpPr>
        <p:cNvPr id="201" name="Shape 201"/>
        <p:cNvGrpSpPr/>
        <p:nvPr/>
      </p:nvGrpSpPr>
      <p:grpSpPr>
        <a:xfrm>
          <a:off x="0" y="0"/>
          <a:ext cx="0" cy="0"/>
          <a:chOff x="0" y="0"/>
          <a:chExt cx="0" cy="0"/>
        </a:xfrm>
      </p:grpSpPr>
      <p:sp>
        <p:nvSpPr>
          <p:cNvPr id="202" name="Google Shape;202;g286e3f56487_0_419"/>
          <p:cNvSpPr txBox="1"/>
          <p:nvPr>
            <p:ph type="ctrTitle"/>
          </p:nvPr>
        </p:nvSpPr>
        <p:spPr>
          <a:xfrm>
            <a:off x="0" y="1122363"/>
            <a:ext cx="12192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Book Antiqua"/>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3" name="Google Shape;203;g286e3f56487_0_41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900"/>
              </a:spcBef>
              <a:spcAft>
                <a:spcPts val="0"/>
              </a:spcAft>
              <a:buClr>
                <a:schemeClr val="dk1"/>
              </a:buClr>
              <a:buSzPts val="2400"/>
              <a:buNone/>
              <a:defRPr sz="2400"/>
            </a:lvl1pPr>
            <a:lvl2pPr lvl="1" rtl="0" algn="ctr">
              <a:lnSpc>
                <a:spcPct val="90000"/>
              </a:lnSpc>
              <a:spcBef>
                <a:spcPts val="1100"/>
              </a:spcBef>
              <a:spcAft>
                <a:spcPts val="0"/>
              </a:spcAft>
              <a:buClr>
                <a:schemeClr val="dk1"/>
              </a:buClr>
              <a:buSzPts val="2000"/>
              <a:buNone/>
              <a:defRPr sz="2000"/>
            </a:lvl2pPr>
            <a:lvl3pPr lvl="2" rtl="0" algn="ctr">
              <a:lnSpc>
                <a:spcPct val="90000"/>
              </a:lnSpc>
              <a:spcBef>
                <a:spcPts val="800"/>
              </a:spcBef>
              <a:spcAft>
                <a:spcPts val="0"/>
              </a:spcAft>
              <a:buClr>
                <a:schemeClr val="dk1"/>
              </a:buClr>
              <a:buSzPts val="1900"/>
              <a:buNone/>
              <a:defRPr sz="1900"/>
            </a:lvl3pPr>
            <a:lvl4pPr lvl="3" rtl="0" algn="ctr">
              <a:lnSpc>
                <a:spcPct val="90000"/>
              </a:lnSpc>
              <a:spcBef>
                <a:spcPts val="800"/>
              </a:spcBef>
              <a:spcAft>
                <a:spcPts val="0"/>
              </a:spcAft>
              <a:buClr>
                <a:schemeClr val="dk1"/>
              </a:buClr>
              <a:buSzPts val="1600"/>
              <a:buNone/>
              <a:defRPr sz="1600"/>
            </a:lvl4pPr>
            <a:lvl5pPr lvl="4" rtl="0" algn="ctr">
              <a:lnSpc>
                <a:spcPct val="90000"/>
              </a:lnSpc>
              <a:spcBef>
                <a:spcPts val="800"/>
              </a:spcBef>
              <a:spcAft>
                <a:spcPts val="0"/>
              </a:spcAft>
              <a:buClr>
                <a:schemeClr val="dk1"/>
              </a:buClr>
              <a:buSzPts val="1600"/>
              <a:buNone/>
              <a:defRPr sz="1600"/>
            </a:lvl5pPr>
            <a:lvl6pPr lvl="5" rtl="0" algn="ctr">
              <a:lnSpc>
                <a:spcPct val="90000"/>
              </a:lnSpc>
              <a:spcBef>
                <a:spcPts val="800"/>
              </a:spcBef>
              <a:spcAft>
                <a:spcPts val="0"/>
              </a:spcAft>
              <a:buClr>
                <a:schemeClr val="dk1"/>
              </a:buClr>
              <a:buSzPts val="1600"/>
              <a:buNone/>
              <a:defRPr sz="1600"/>
            </a:lvl6pPr>
            <a:lvl7pPr lvl="6" rtl="0" algn="ctr">
              <a:lnSpc>
                <a:spcPct val="90000"/>
              </a:lnSpc>
              <a:spcBef>
                <a:spcPts val="800"/>
              </a:spcBef>
              <a:spcAft>
                <a:spcPts val="0"/>
              </a:spcAft>
              <a:buClr>
                <a:schemeClr val="dk1"/>
              </a:buClr>
              <a:buSzPts val="1600"/>
              <a:buNone/>
              <a:defRPr sz="1600"/>
            </a:lvl7pPr>
            <a:lvl8pPr lvl="7" rtl="0" algn="ctr">
              <a:lnSpc>
                <a:spcPct val="90000"/>
              </a:lnSpc>
              <a:spcBef>
                <a:spcPts val="800"/>
              </a:spcBef>
              <a:spcAft>
                <a:spcPts val="0"/>
              </a:spcAft>
              <a:buClr>
                <a:schemeClr val="dk1"/>
              </a:buClr>
              <a:buSzPts val="1600"/>
              <a:buNone/>
              <a:defRPr sz="1600"/>
            </a:lvl8pPr>
            <a:lvl9pPr lvl="8" rtl="0" algn="ctr">
              <a:lnSpc>
                <a:spcPct val="90000"/>
              </a:lnSpc>
              <a:spcBef>
                <a:spcPts val="800"/>
              </a:spcBef>
              <a:spcAft>
                <a:spcPts val="0"/>
              </a:spcAft>
              <a:buClr>
                <a:schemeClr val="dk1"/>
              </a:buClr>
              <a:buSzPts val="1600"/>
              <a:buNone/>
              <a:defRPr sz="1600"/>
            </a:lvl9pPr>
          </a:lstStyle>
          <a:p/>
        </p:txBody>
      </p:sp>
      <p:pic>
        <p:nvPicPr>
          <p:cNvPr id="204" name="Google Shape;204;g286e3f56487_0_419"/>
          <p:cNvPicPr preferRelativeResize="0"/>
          <p:nvPr/>
        </p:nvPicPr>
        <p:blipFill rotWithShape="1">
          <a:blip r:embed="rId2">
            <a:alphaModFix/>
          </a:blip>
          <a:srcRect b="0" l="0" r="0" t="0"/>
          <a:stretch/>
        </p:blipFill>
        <p:spPr>
          <a:xfrm>
            <a:off x="4574350" y="5191008"/>
            <a:ext cx="3043299" cy="1089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25"/>
          <p:cNvSpPr txBox="1"/>
          <p:nvPr>
            <p:ph idx="12" type="sldNum"/>
          </p:nvPr>
        </p:nvSpPr>
        <p:spPr>
          <a:xfrm>
            <a:off x="9296400" y="655320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25"/>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24" name="Google Shape;24;p25"/>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25" name="Google Shape;25;p25"/>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26" name="Google Shape;26;p25"/>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25"/>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25"/>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25"/>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25"/>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25"/>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5" name="Shape 205"/>
        <p:cNvGrpSpPr/>
        <p:nvPr/>
      </p:nvGrpSpPr>
      <p:grpSpPr>
        <a:xfrm>
          <a:off x="0" y="0"/>
          <a:ext cx="0" cy="0"/>
          <a:chOff x="0" y="0"/>
          <a:chExt cx="0" cy="0"/>
        </a:xfrm>
      </p:grpSpPr>
      <p:sp>
        <p:nvSpPr>
          <p:cNvPr id="206" name="Google Shape;206;g286e3f56487_0_423"/>
          <p:cNvSpPr txBox="1"/>
          <p:nvPr>
            <p:ph type="title"/>
          </p:nvPr>
        </p:nvSpPr>
        <p:spPr>
          <a:xfrm>
            <a:off x="926998" y="1656029"/>
            <a:ext cx="10338000" cy="1764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1" sz="6600">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7" name="Google Shape;207;g286e3f56487_0_423"/>
          <p:cNvSpPr txBox="1"/>
          <p:nvPr>
            <p:ph idx="1" type="body"/>
          </p:nvPr>
        </p:nvSpPr>
        <p:spPr>
          <a:xfrm>
            <a:off x="2325751" y="2558034"/>
            <a:ext cx="7540500" cy="26187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1400"/>
              <a:buNone/>
              <a:defRPr b="0" i="0">
                <a:solidFill>
                  <a:schemeClr val="dk1"/>
                </a:solidFill>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208" name="Google Shape;208;g286e3f56487_0_423"/>
          <p:cNvSpPr txBox="1"/>
          <p:nvPr>
            <p:ph idx="11" type="ftr"/>
          </p:nvPr>
        </p:nvSpPr>
        <p:spPr>
          <a:xfrm>
            <a:off x="891641" y="6531654"/>
            <a:ext cx="2616900" cy="270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1" sz="1600">
                <a:solidFill>
                  <a:schemeClr val="lt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9" name="Google Shape;209;g286e3f56487_0_423"/>
          <p:cNvSpPr txBox="1"/>
          <p:nvPr>
            <p:ph idx="10" type="dt"/>
          </p:nvPr>
        </p:nvSpPr>
        <p:spPr>
          <a:xfrm>
            <a:off x="8636000" y="6533483"/>
            <a:ext cx="2796000" cy="270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0" i="0" sz="1600">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0" name="Google Shape;210;g286e3f56487_0_423"/>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2" name="Shape 32"/>
        <p:cNvGrpSpPr/>
        <p:nvPr/>
      </p:nvGrpSpPr>
      <p:grpSpPr>
        <a:xfrm>
          <a:off x="0" y="0"/>
          <a:ext cx="0" cy="0"/>
          <a:chOff x="0" y="0"/>
          <a:chExt cx="0" cy="0"/>
        </a:xfrm>
      </p:grpSpPr>
      <p:sp>
        <p:nvSpPr>
          <p:cNvPr id="33" name="Google Shape;33;g165e4462b3a_0_130"/>
          <p:cNvSpPr txBox="1"/>
          <p:nvPr>
            <p:ph idx="12" type="sldNum"/>
          </p:nvPr>
        </p:nvSpPr>
        <p:spPr>
          <a:xfrm>
            <a:off x="9264316" y="6488667"/>
            <a:ext cx="2804100" cy="2769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g165e4462b3a_0_130"/>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5" name="Google Shape;35;g165e4462b3a_0_130"/>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36" name="Google Shape;36;g165e4462b3a_0_130"/>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37" name="Google Shape;37;g165e4462b3a_0_130"/>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g165e4462b3a_0_130"/>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 name="Google Shape;39;g165e4462b3a_0_130"/>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 name="Google Shape;40;g165e4462b3a_0_130"/>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g165e4462b3a_0_130"/>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 name="Google Shape;42;g165e4462b3a_0_130"/>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3" name="Shape 43"/>
        <p:cNvGrpSpPr/>
        <p:nvPr/>
      </p:nvGrpSpPr>
      <p:grpSpPr>
        <a:xfrm>
          <a:off x="0" y="0"/>
          <a:ext cx="0" cy="0"/>
          <a:chOff x="0" y="0"/>
          <a:chExt cx="0" cy="0"/>
        </a:xfrm>
      </p:grpSpPr>
      <p:sp>
        <p:nvSpPr>
          <p:cNvPr id="44" name="Google Shape;44;g165e4462b3a_0_286"/>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45" name="Google Shape;45;g165e4462b3a_0_286"/>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46" name="Google Shape;46;g165e4462b3a_0_286"/>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47" name="Google Shape;47;g165e4462b3a_0_286"/>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g165e4462b3a_0_286"/>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g165e4462b3a_0_286"/>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g165e4462b3a_0_286"/>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g165e4462b3a_0_286"/>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g165e4462b3a_0_286"/>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165e4462b3a_0_286"/>
          <p:cNvSpPr txBox="1"/>
          <p:nvPr>
            <p:ph idx="12" type="sldNum"/>
          </p:nvPr>
        </p:nvSpPr>
        <p:spPr>
          <a:xfrm>
            <a:off x="9296400" y="6553200"/>
            <a:ext cx="2804100" cy="2769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54" name="Shape 54"/>
        <p:cNvGrpSpPr/>
        <p:nvPr/>
      </p:nvGrpSpPr>
      <p:grpSpPr>
        <a:xfrm>
          <a:off x="0" y="0"/>
          <a:ext cx="0" cy="0"/>
          <a:chOff x="0" y="0"/>
          <a:chExt cx="0" cy="0"/>
        </a:xfrm>
      </p:grpSpPr>
      <p:sp>
        <p:nvSpPr>
          <p:cNvPr id="55" name="Google Shape;55;p26"/>
          <p:cNvSpPr txBox="1"/>
          <p:nvPr>
            <p:ph idx="12" type="sldNum"/>
          </p:nvPr>
        </p:nvSpPr>
        <p:spPr>
          <a:xfrm>
            <a:off x="9296400" y="655320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26"/>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7" name="Google Shape;57;p26"/>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58" name="Google Shape;58;p26"/>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59" name="Google Shape;59;p26"/>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26"/>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26"/>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26"/>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26"/>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6"/>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eling Methods">
  <p:cSld name="Modeling Methods">
    <p:spTree>
      <p:nvGrpSpPr>
        <p:cNvPr id="65" name="Shape 65"/>
        <p:cNvGrpSpPr/>
        <p:nvPr/>
      </p:nvGrpSpPr>
      <p:grpSpPr>
        <a:xfrm>
          <a:off x="0" y="0"/>
          <a:ext cx="0" cy="0"/>
          <a:chOff x="0" y="0"/>
          <a:chExt cx="0" cy="0"/>
        </a:xfrm>
      </p:grpSpPr>
      <p:sp>
        <p:nvSpPr>
          <p:cNvPr id="66" name="Google Shape;66;p27"/>
          <p:cNvSpPr txBox="1"/>
          <p:nvPr>
            <p:ph idx="12" type="sldNum"/>
          </p:nvPr>
        </p:nvSpPr>
        <p:spPr>
          <a:xfrm>
            <a:off x="9296400" y="655320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27"/>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8" name="Google Shape;68;p27"/>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69" name="Google Shape;69;p27"/>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70" name="Google Shape;70;p27"/>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27"/>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 name="Google Shape;72;p27"/>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27"/>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27"/>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27"/>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ing Financials">
  <p:cSld name="Presenting Financials">
    <p:spTree>
      <p:nvGrpSpPr>
        <p:cNvPr id="76" name="Shape 76"/>
        <p:cNvGrpSpPr/>
        <p:nvPr/>
      </p:nvGrpSpPr>
      <p:grpSpPr>
        <a:xfrm>
          <a:off x="0" y="0"/>
          <a:ext cx="0" cy="0"/>
          <a:chOff x="0" y="0"/>
          <a:chExt cx="0" cy="0"/>
        </a:xfrm>
      </p:grpSpPr>
      <p:sp>
        <p:nvSpPr>
          <p:cNvPr id="77" name="Google Shape;77;p28"/>
          <p:cNvSpPr txBox="1"/>
          <p:nvPr>
            <p:ph idx="12" type="sldNum"/>
          </p:nvPr>
        </p:nvSpPr>
        <p:spPr>
          <a:xfrm>
            <a:off x="9296400" y="655320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28"/>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79" name="Google Shape;79;p28"/>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80" name="Google Shape;80;p28"/>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81" name="Google Shape;81;p28"/>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28"/>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28"/>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28"/>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28"/>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28"/>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uided Exercise">
  <p:cSld name="Guided Exercise">
    <p:spTree>
      <p:nvGrpSpPr>
        <p:cNvPr id="87" name="Shape 87"/>
        <p:cNvGrpSpPr/>
        <p:nvPr/>
      </p:nvGrpSpPr>
      <p:grpSpPr>
        <a:xfrm>
          <a:off x="0" y="0"/>
          <a:ext cx="0" cy="0"/>
          <a:chOff x="0" y="0"/>
          <a:chExt cx="0" cy="0"/>
        </a:xfrm>
      </p:grpSpPr>
      <p:sp>
        <p:nvSpPr>
          <p:cNvPr id="88" name="Google Shape;88;p29"/>
          <p:cNvSpPr txBox="1"/>
          <p:nvPr>
            <p:ph idx="12" type="sldNum"/>
          </p:nvPr>
        </p:nvSpPr>
        <p:spPr>
          <a:xfrm>
            <a:off x="9296400" y="655320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29"/>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90" name="Google Shape;90;p29"/>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91" name="Google Shape;91;p29"/>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92" name="Google Shape;92;p29"/>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9"/>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9"/>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29"/>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9"/>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29"/>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98" name="Shape 98"/>
        <p:cNvGrpSpPr/>
        <p:nvPr/>
      </p:nvGrpSpPr>
      <p:grpSpPr>
        <a:xfrm>
          <a:off x="0" y="0"/>
          <a:ext cx="0" cy="0"/>
          <a:chOff x="0" y="0"/>
          <a:chExt cx="0" cy="0"/>
        </a:xfrm>
      </p:grpSpPr>
      <p:sp>
        <p:nvSpPr>
          <p:cNvPr id="99" name="Google Shape;99;g165e4462b3a_0_998"/>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00" name="Google Shape;100;g165e4462b3a_0_998"/>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101" name="Google Shape;101;g165e4462b3a_0_998"/>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102" name="Google Shape;102;g165e4462b3a_0_998"/>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g165e4462b3a_0_998"/>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g165e4462b3a_0_998"/>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g165e4462b3a_0_998"/>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g165e4462b3a_0_998"/>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g165e4462b3a_0_998"/>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g165e4462b3a_0_998"/>
          <p:cNvSpPr txBox="1"/>
          <p:nvPr>
            <p:ph idx="12" type="sldNum"/>
          </p:nvPr>
        </p:nvSpPr>
        <p:spPr>
          <a:xfrm>
            <a:off x="9296400" y="6553200"/>
            <a:ext cx="2804100" cy="2769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926998" y="1656029"/>
            <a:ext cx="10338003" cy="176402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66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2325751" y="2558034"/>
            <a:ext cx="7540497" cy="261874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23"/>
          <p:cNvSpPr txBox="1"/>
          <p:nvPr>
            <p:ph idx="11" type="ftr"/>
          </p:nvPr>
        </p:nvSpPr>
        <p:spPr>
          <a:xfrm>
            <a:off x="891641" y="6531654"/>
            <a:ext cx="2616835" cy="26987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1600" u="none" cap="none" strike="noStrike">
                <a:solidFill>
                  <a:schemeClr val="lt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0" type="dt"/>
          </p:nvPr>
        </p:nvSpPr>
        <p:spPr>
          <a:xfrm>
            <a:off x="8636000" y="6533483"/>
            <a:ext cx="2795904" cy="243656"/>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86e3f56487_0_359"/>
          <p:cNvSpPr txBox="1"/>
          <p:nvPr>
            <p:ph type="title"/>
          </p:nvPr>
        </p:nvSpPr>
        <p:spPr>
          <a:xfrm>
            <a:off x="926998" y="1656029"/>
            <a:ext cx="10338000" cy="176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66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3" name="Google Shape;143;g286e3f56487_0_359"/>
          <p:cNvSpPr txBox="1"/>
          <p:nvPr>
            <p:ph idx="1" type="body"/>
          </p:nvPr>
        </p:nvSpPr>
        <p:spPr>
          <a:xfrm>
            <a:off x="2325751" y="2558034"/>
            <a:ext cx="7540500" cy="26187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44" name="Google Shape;144;g286e3f56487_0_359"/>
          <p:cNvSpPr txBox="1"/>
          <p:nvPr>
            <p:ph idx="11" type="ftr"/>
          </p:nvPr>
        </p:nvSpPr>
        <p:spPr>
          <a:xfrm>
            <a:off x="891641" y="6531654"/>
            <a:ext cx="2616900" cy="270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1600" u="none" cap="none" strike="noStrike">
                <a:solidFill>
                  <a:schemeClr val="lt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5" name="Google Shape;145;g286e3f56487_0_359"/>
          <p:cNvSpPr txBox="1"/>
          <p:nvPr>
            <p:ph idx="10" type="dt"/>
          </p:nvPr>
        </p:nvSpPr>
        <p:spPr>
          <a:xfrm>
            <a:off x="8636000" y="6533483"/>
            <a:ext cx="2796000" cy="270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6" name="Google Shape;146;g286e3f56487_0_359"/>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hart" Target="../charts/char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43.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45.png"/><Relationship Id="rId5" Type="http://schemas.openxmlformats.org/officeDocument/2006/relationships/image" Target="../media/image19.png"/><Relationship Id="rId6"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40.png"/><Relationship Id="rId4" Type="http://schemas.openxmlformats.org/officeDocument/2006/relationships/image" Target="../media/image27.png"/><Relationship Id="rId5"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9.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22.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41.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41.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4.png"/><Relationship Id="rId6" Type="http://schemas.openxmlformats.org/officeDocument/2006/relationships/image" Target="../media/image46.png"/><Relationship Id="rId7"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 Id="rId3"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pic>
        <p:nvPicPr>
          <p:cNvPr id="216" name="Google Shape;216;p1"/>
          <p:cNvPicPr preferRelativeResize="0"/>
          <p:nvPr/>
        </p:nvPicPr>
        <p:blipFill>
          <a:blip r:embed="rId4">
            <a:alphaModFix/>
          </a:blip>
          <a:stretch>
            <a:fillRect/>
          </a:stretch>
        </p:blipFill>
        <p:spPr>
          <a:xfrm>
            <a:off x="-2" y="0"/>
            <a:ext cx="12192000" cy="6858000"/>
          </a:xfrm>
          <a:prstGeom prst="rect">
            <a:avLst/>
          </a:prstGeom>
          <a:noFill/>
          <a:ln>
            <a:noFill/>
          </a:ln>
        </p:spPr>
      </p:pic>
      <p:sp>
        <p:nvSpPr>
          <p:cNvPr id="217" name="Google Shape;217;p1"/>
          <p:cNvSpPr/>
          <p:nvPr/>
        </p:nvSpPr>
        <p:spPr>
          <a:xfrm>
            <a:off x="3" y="228600"/>
            <a:ext cx="4267200" cy="9182700"/>
          </a:xfrm>
          <a:prstGeom prst="rtTriangle">
            <a:avLst/>
          </a:prstGeom>
          <a:solidFill>
            <a:srgbClr val="FFFFFF">
              <a:alpha val="7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8" name="Google Shape;218;p1"/>
          <p:cNvSpPr/>
          <p:nvPr/>
        </p:nvSpPr>
        <p:spPr>
          <a:xfrm>
            <a:off x="-623450" y="439698"/>
            <a:ext cx="4267200" cy="9499500"/>
          </a:xfrm>
          <a:prstGeom prst="rtTriangl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9" name="Google Shape;219;p1"/>
          <p:cNvSpPr/>
          <p:nvPr/>
        </p:nvSpPr>
        <p:spPr>
          <a:xfrm>
            <a:off x="-11550" y="5486400"/>
            <a:ext cx="12215100" cy="137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0" name="Google Shape;220;p1"/>
          <p:cNvSpPr txBox="1"/>
          <p:nvPr/>
        </p:nvSpPr>
        <p:spPr>
          <a:xfrm>
            <a:off x="2197825" y="5631750"/>
            <a:ext cx="6285300" cy="939000"/>
          </a:xfrm>
          <a:prstGeom prst="rect">
            <a:avLst/>
          </a:prstGeom>
          <a:noFill/>
          <a:ln>
            <a:noFill/>
          </a:ln>
        </p:spPr>
        <p:txBody>
          <a:bodyPr anchorCtr="0" anchor="t" bIns="45700" lIns="91425" spcFirstLastPara="1" rIns="6887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700">
                <a:latin typeface="Book Antiqua"/>
                <a:ea typeface="Book Antiqua"/>
                <a:cs typeface="Book Antiqua"/>
                <a:sym typeface="Book Antiqua"/>
              </a:rPr>
              <a:t>Success Metrics</a:t>
            </a:r>
            <a:r>
              <a:rPr b="1" lang="en-US" sz="3700">
                <a:solidFill>
                  <a:srgbClr val="000000"/>
                </a:solidFill>
                <a:latin typeface="Book Antiqua"/>
                <a:ea typeface="Book Antiqua"/>
                <a:cs typeface="Book Antiqua"/>
                <a:sym typeface="Book Antiqua"/>
              </a:rPr>
              <a:t> Workshop</a:t>
            </a:r>
            <a:endParaRPr b="1" sz="3700">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3600"/>
              <a:buFont typeface="Arial"/>
              <a:buNone/>
            </a:pPr>
            <a:r>
              <a:rPr lang="en-US" sz="1800">
                <a:latin typeface="Book Antiqua"/>
                <a:ea typeface="Book Antiqua"/>
                <a:cs typeface="Book Antiqua"/>
                <a:sym typeface="Book Antiqua"/>
              </a:rPr>
              <a:t>Thursday</a:t>
            </a:r>
            <a:r>
              <a:rPr lang="en-US" sz="1800">
                <a:solidFill>
                  <a:srgbClr val="000000"/>
                </a:solidFill>
                <a:latin typeface="Book Antiqua"/>
                <a:ea typeface="Book Antiqua"/>
                <a:cs typeface="Book Antiqua"/>
                <a:sym typeface="Book Antiqua"/>
              </a:rPr>
              <a:t>, October </a:t>
            </a:r>
            <a:r>
              <a:rPr lang="en-US" sz="1800">
                <a:latin typeface="Book Antiqua"/>
                <a:ea typeface="Book Antiqua"/>
                <a:cs typeface="Book Antiqua"/>
                <a:sym typeface="Book Antiqua"/>
              </a:rPr>
              <a:t>6th</a:t>
            </a:r>
            <a:r>
              <a:rPr lang="en-US" sz="1800">
                <a:solidFill>
                  <a:srgbClr val="000000"/>
                </a:solidFill>
                <a:latin typeface="Book Antiqua"/>
                <a:ea typeface="Book Antiqua"/>
                <a:cs typeface="Book Antiqua"/>
                <a:sym typeface="Book Antiqua"/>
              </a:rPr>
              <a:t> 2023</a:t>
            </a:r>
            <a:endParaRPr sz="1800">
              <a:solidFill>
                <a:srgbClr val="000000"/>
              </a:solidFill>
              <a:latin typeface="Book Antiqua"/>
              <a:ea typeface="Book Antiqua"/>
              <a:cs typeface="Book Antiqua"/>
              <a:sym typeface="Book Antiqua"/>
            </a:endParaRPr>
          </a:p>
        </p:txBody>
      </p:sp>
      <p:pic>
        <p:nvPicPr>
          <p:cNvPr id="221" name="Google Shape;221;p1"/>
          <p:cNvPicPr preferRelativeResize="0"/>
          <p:nvPr/>
        </p:nvPicPr>
        <p:blipFill>
          <a:blip r:embed="rId5">
            <a:alphaModFix/>
          </a:blip>
          <a:stretch>
            <a:fillRect/>
          </a:stretch>
        </p:blipFill>
        <p:spPr>
          <a:xfrm>
            <a:off x="312297" y="5742301"/>
            <a:ext cx="1695028" cy="847500"/>
          </a:xfrm>
          <a:prstGeom prst="rect">
            <a:avLst/>
          </a:prstGeom>
          <a:noFill/>
          <a:ln>
            <a:noFill/>
          </a:ln>
        </p:spPr>
      </p:pic>
      <p:pic>
        <p:nvPicPr>
          <p:cNvPr id="222" name="Google Shape;222;p1"/>
          <p:cNvPicPr preferRelativeResize="0"/>
          <p:nvPr/>
        </p:nvPicPr>
        <p:blipFill rotWithShape="1">
          <a:blip r:embed="rId6">
            <a:alphaModFix/>
          </a:blip>
          <a:srcRect b="9321" l="9359" r="9537" t="9264"/>
          <a:stretch/>
        </p:blipFill>
        <p:spPr>
          <a:xfrm>
            <a:off x="9141125" y="4074475"/>
            <a:ext cx="2505600" cy="25153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aphicFrame>
        <p:nvGraphicFramePr>
          <p:cNvPr id="403" name="Google Shape;403;g165e4462b3a_0_722"/>
          <p:cNvGraphicFramePr/>
          <p:nvPr/>
        </p:nvGraphicFramePr>
        <p:xfrm>
          <a:off x="2225073" y="3930283"/>
          <a:ext cx="3000000" cy="3000000"/>
        </p:xfrm>
        <a:graphic>
          <a:graphicData uri="http://schemas.openxmlformats.org/drawingml/2006/table">
            <a:tbl>
              <a:tblPr bandRow="1" firstRow="1">
                <a:noFill/>
                <a:tableStyleId>{9863291F-3FA6-41F5-AB61-695C1C22B907}</a:tableStyleId>
              </a:tblPr>
              <a:tblGrid>
                <a:gridCol w="1935475"/>
                <a:gridCol w="1935475"/>
                <a:gridCol w="1935475"/>
                <a:gridCol w="1935475"/>
              </a:tblGrid>
              <a:tr h="3640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Garamond"/>
                          <a:ea typeface="Garamond"/>
                          <a:cs typeface="Garamond"/>
                          <a:sym typeface="Garamond"/>
                        </a:rPr>
                        <a:t>Task</a:t>
                      </a:r>
                      <a:endParaRPr sz="14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Garamond"/>
                          <a:ea typeface="Garamond"/>
                          <a:cs typeface="Garamond"/>
                          <a:sym typeface="Garamond"/>
                        </a:rPr>
                        <a:t>Start</a:t>
                      </a:r>
                      <a:endParaRPr sz="14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Garamond"/>
                          <a:ea typeface="Garamond"/>
                          <a:cs typeface="Garamond"/>
                          <a:sym typeface="Garamond"/>
                        </a:rPr>
                        <a:t>End</a:t>
                      </a:r>
                      <a:endParaRPr sz="14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Garamond"/>
                          <a:ea typeface="Garamond"/>
                          <a:cs typeface="Garamond"/>
                          <a:sym typeface="Garamond"/>
                        </a:rPr>
                        <a:t>Duration</a:t>
                      </a:r>
                      <a:endParaRPr sz="1400" u="none" cap="none" strike="noStrike"/>
                    </a:p>
                  </a:txBody>
                  <a:tcPr marT="45725" marB="45725" marR="91450" marL="91450">
                    <a:solidFill>
                      <a:srgbClr val="182D46"/>
                    </a:solidFill>
                  </a:tcPr>
                </a:tc>
              </a:tr>
              <a:tr h="36405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Choose ideal location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May 15,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August 15,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3 months</a:t>
                      </a:r>
                      <a:endParaRPr sz="1400" u="none" cap="none" strike="noStrike"/>
                    </a:p>
                  </a:txBody>
                  <a:tcPr marT="45725" marB="45725" marR="91450" marL="91450"/>
                </a:tc>
              </a:tr>
              <a:tr h="36405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Purchase property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Aug. 15,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Sept. 15,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1 month</a:t>
                      </a:r>
                      <a:endParaRPr sz="1400" u="none" cap="none" strike="noStrike"/>
                    </a:p>
                  </a:txBody>
                  <a:tcPr marT="45725" marB="45725" marR="91450" marL="91450"/>
                </a:tc>
              </a:tr>
              <a:tr h="36405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Marketing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Sept. 15,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Mar. 15,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6 months</a:t>
                      </a:r>
                      <a:endParaRPr sz="1400" u="none" cap="none" strike="noStrike"/>
                    </a:p>
                  </a:txBody>
                  <a:tcPr marT="45725" marB="45725" marR="91450" marL="91450"/>
                </a:tc>
              </a:tr>
              <a:tr h="36405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Renovate property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Oct. 1,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Mar. 1,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5 months</a:t>
                      </a:r>
                      <a:endParaRPr sz="1400" u="none" cap="none" strike="noStrike"/>
                    </a:p>
                  </a:txBody>
                  <a:tcPr marT="45725" marB="45725" marR="91450" marL="91450"/>
                </a:tc>
              </a:tr>
              <a:tr h="4189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Hire and train new workers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Jan. 1,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Mar. 1, 2019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2 months</a:t>
                      </a:r>
                      <a:endParaRPr sz="1400" u="none" cap="none" strike="noStrike"/>
                    </a:p>
                  </a:txBody>
                  <a:tcPr marT="45725" marB="45725" marR="91450" marL="91450"/>
                </a:tc>
              </a:tr>
            </a:tbl>
          </a:graphicData>
        </a:graphic>
      </p:graphicFrame>
      <p:sp>
        <p:nvSpPr>
          <p:cNvPr id="404" name="Google Shape;404;g165e4462b3a_0_722"/>
          <p:cNvSpPr/>
          <p:nvPr/>
        </p:nvSpPr>
        <p:spPr>
          <a:xfrm>
            <a:off x="838199" y="3429000"/>
            <a:ext cx="105156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3.) Order the steps and create a visual representing your implementation plan</a:t>
            </a:r>
            <a:endParaRPr b="0" i="0" sz="1400" u="none" cap="none" strike="noStrike">
              <a:solidFill>
                <a:srgbClr val="000000"/>
              </a:solidFill>
              <a:latin typeface="Arial"/>
              <a:ea typeface="Arial"/>
              <a:cs typeface="Arial"/>
              <a:sym typeface="Arial"/>
            </a:endParaRPr>
          </a:p>
        </p:txBody>
      </p:sp>
      <p:sp>
        <p:nvSpPr>
          <p:cNvPr id="405" name="Google Shape;405;g165e4462b3a_0_722"/>
          <p:cNvSpPr/>
          <p:nvPr/>
        </p:nvSpPr>
        <p:spPr>
          <a:xfrm>
            <a:off x="838199" y="2961485"/>
            <a:ext cx="105156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                     2.) Research how long each step in the implementation would take</a:t>
            </a:r>
            <a:endParaRPr b="0" i="0" sz="1800" u="none" cap="none" strike="noStrike">
              <a:solidFill>
                <a:schemeClr val="lt1"/>
              </a:solidFill>
              <a:latin typeface="Book Antiqua"/>
              <a:ea typeface="Book Antiqua"/>
              <a:cs typeface="Book Antiqua"/>
              <a:sym typeface="Book Antiqua"/>
            </a:endParaRPr>
          </a:p>
        </p:txBody>
      </p:sp>
      <p:sp>
        <p:nvSpPr>
          <p:cNvPr id="406" name="Google Shape;406;g165e4462b3a_0_722"/>
          <p:cNvSpPr txBox="1"/>
          <p:nvPr/>
        </p:nvSpPr>
        <p:spPr>
          <a:xfrm>
            <a:off x="838200" y="1253331"/>
            <a:ext cx="10515600" cy="4351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Book Antiqua"/>
                <a:ea typeface="Book Antiqua"/>
                <a:cs typeface="Book Antiqua"/>
                <a:sym typeface="Book Antiqua"/>
              </a:rPr>
              <a:t>Create an implementation plan for this recommendation:</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2400"/>
              <a:buFont typeface="Arial"/>
              <a:buNone/>
            </a:pPr>
            <a:r>
              <a:rPr b="0" i="0" lang="en-US" sz="2400" u="none" cap="none" strike="noStrike">
                <a:solidFill>
                  <a:schemeClr val="dk1"/>
                </a:solidFill>
                <a:latin typeface="Book Antiqua"/>
                <a:ea typeface="Book Antiqua"/>
                <a:cs typeface="Book Antiqua"/>
                <a:sym typeface="Book Antiqua"/>
              </a:rPr>
              <a:t>    </a:t>
            </a:r>
            <a:r>
              <a:rPr b="0" i="0" lang="en-US" sz="1800" u="none" cap="none" strike="noStrike">
                <a:solidFill>
                  <a:schemeClr val="dk1"/>
                </a:solidFill>
                <a:latin typeface="Book Antiqua"/>
                <a:ea typeface="Book Antiqua"/>
                <a:cs typeface="Book Antiqua"/>
                <a:sym typeface="Book Antiqua"/>
              </a:rPr>
              <a:t>A popular deli in a small town is looking to expand to capture growing demand. Since their deli has developed a strong brand, they are thinking of opening a pizza place sister location to diversify their offerings. Your team assessed the idea, and are recommending the expansion. How would you implement this expansion while considering the risks and goals of the client?</a:t>
            </a:r>
            <a:endParaRPr b="0" i="0" sz="2400" u="none" cap="none" strike="noStrike">
              <a:solidFill>
                <a:schemeClr val="dk1"/>
              </a:solidFill>
              <a:latin typeface="Book Antiqua"/>
              <a:ea typeface="Book Antiqua"/>
              <a:cs typeface="Book Antiqua"/>
              <a:sym typeface="Book Antiqua"/>
            </a:endParaRPr>
          </a:p>
        </p:txBody>
      </p:sp>
      <p:sp>
        <p:nvSpPr>
          <p:cNvPr id="407" name="Google Shape;407;g165e4462b3a_0_722"/>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KPI | Risks and Mitigations</a:t>
            </a:r>
            <a:endParaRPr sz="2400">
              <a:latin typeface="Book Antiqua"/>
              <a:ea typeface="Book Antiqua"/>
              <a:cs typeface="Book Antiqua"/>
              <a:sym typeface="Book Antiqua"/>
            </a:endParaRPr>
          </a:p>
        </p:txBody>
      </p:sp>
      <p:sp>
        <p:nvSpPr>
          <p:cNvPr id="408" name="Google Shape;408;g165e4462b3a_0_722"/>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09" name="Google Shape;409;g165e4462b3a_0_722"/>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410" name="Google Shape;410;g165e4462b3a_0_722"/>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Example Problem (cont.)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graphicFrame>
        <p:nvGraphicFramePr>
          <p:cNvPr id="416" name="Google Shape;416;p5"/>
          <p:cNvGraphicFramePr/>
          <p:nvPr/>
        </p:nvGraphicFramePr>
        <p:xfrm>
          <a:off x="6758119" y="1830120"/>
          <a:ext cx="3000000" cy="3000000"/>
        </p:xfrm>
        <a:graphic>
          <a:graphicData uri="http://schemas.openxmlformats.org/drawingml/2006/table">
            <a:tbl>
              <a:tblPr firstRow="1">
                <a:noFill/>
                <a:tableStyleId>{EF1CBF37-E62D-4937-8420-9287EE340E2F}</a:tableStyleId>
              </a:tblPr>
              <a:tblGrid>
                <a:gridCol w="3443125"/>
              </a:tblGrid>
              <a:tr h="1048450">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lt1"/>
                          </a:solidFill>
                          <a:latin typeface="Book Antiqua"/>
                          <a:ea typeface="Book Antiqua"/>
                          <a:cs typeface="Book Antiqua"/>
                          <a:sym typeface="Book Antiqua"/>
                        </a:rPr>
                        <a:t>How are Financial Models Made?</a:t>
                      </a:r>
                      <a:endParaRPr sz="1400" u="none" cap="none" strike="noStrike"/>
                    </a:p>
                  </a:txBody>
                  <a:tcPr marT="45725" marB="45725" marR="91450" marL="91450" anchor="ctr">
                    <a:solidFill>
                      <a:srgbClr val="1E3552"/>
                    </a:solidFill>
                  </a:tcPr>
                </a:tc>
              </a:tr>
              <a:tr h="276022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All financial models are grounded in logic</a:t>
                      </a:r>
                      <a:endParaRPr sz="1400" u="none" cap="none" strike="noStrike"/>
                    </a:p>
                    <a:p>
                      <a:pPr indent="-158750" lvl="0" marL="285750" marR="0" rtl="0" algn="l">
                        <a:lnSpc>
                          <a:spcPct val="100000"/>
                        </a:lnSpc>
                        <a:spcBef>
                          <a:spcPts val="0"/>
                        </a:spcBef>
                        <a:spcAft>
                          <a:spcPts val="0"/>
                        </a:spcAft>
                        <a:buClr>
                          <a:srgbClr val="000000"/>
                        </a:buClr>
                        <a:buSzPts val="2000"/>
                        <a:buFont typeface="Arial"/>
                        <a:buNone/>
                      </a:pPr>
                      <a:r>
                        <a:t/>
                      </a:r>
                      <a:endParaRPr sz="2000" u="none" cap="none" strike="noStrike">
                        <a:solidFill>
                          <a:schemeClr val="dk1"/>
                        </a:solidFill>
                        <a:latin typeface="Book Antiqua"/>
                        <a:ea typeface="Book Antiqua"/>
                        <a:cs typeface="Book Antiqua"/>
                        <a:sym typeface="Book Antiqua"/>
                      </a:endParaRPr>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Use data gathered from SEC filings (public companies), competitors, or industry news</a:t>
                      </a:r>
                      <a:endParaRPr sz="1400" u="none" cap="none" strike="noStrike"/>
                    </a:p>
                    <a:p>
                      <a:pPr indent="-171450" lvl="0" marL="28575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Book Antiqua"/>
                        <a:ea typeface="Book Antiqua"/>
                        <a:cs typeface="Book Antiqua"/>
                        <a:sym typeface="Book Antiqua"/>
                      </a:endParaRPr>
                    </a:p>
                  </a:txBody>
                  <a:tcPr marT="45725" marB="45725" marR="91450" marL="91450">
                    <a:solidFill>
                      <a:srgbClr val="D8D8D8"/>
                    </a:solidFill>
                  </a:tcPr>
                </a:tc>
              </a:tr>
            </a:tbl>
          </a:graphicData>
        </a:graphic>
      </p:graphicFrame>
      <p:graphicFrame>
        <p:nvGraphicFramePr>
          <p:cNvPr id="417" name="Google Shape;417;p5"/>
          <p:cNvGraphicFramePr/>
          <p:nvPr/>
        </p:nvGraphicFramePr>
        <p:xfrm>
          <a:off x="1990759" y="1830120"/>
          <a:ext cx="3000000" cy="3000000"/>
        </p:xfrm>
        <a:graphic>
          <a:graphicData uri="http://schemas.openxmlformats.org/drawingml/2006/table">
            <a:tbl>
              <a:tblPr firstRow="1">
                <a:noFill/>
                <a:tableStyleId>{EF1CBF37-E62D-4937-8420-9287EE340E2F}</a:tableStyleId>
              </a:tblPr>
              <a:tblGrid>
                <a:gridCol w="3443125"/>
              </a:tblGrid>
              <a:tr h="967400">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lt1"/>
                          </a:solidFill>
                          <a:latin typeface="Book Antiqua"/>
                          <a:ea typeface="Book Antiqua"/>
                          <a:cs typeface="Book Antiqua"/>
                          <a:sym typeface="Book Antiqua"/>
                        </a:rPr>
                        <a:t>What is a Financial Model?</a:t>
                      </a:r>
                      <a:endParaRPr sz="1400" u="none" cap="none" strike="noStrike"/>
                    </a:p>
                  </a:txBody>
                  <a:tcPr marT="45725" marB="45725" marR="91450" marL="91450" anchor="ctr">
                    <a:solidFill>
                      <a:srgbClr val="1E3552"/>
                    </a:solidFill>
                  </a:tcPr>
                </a:tc>
              </a:tr>
              <a:tr h="284127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Provides quantitative expectations for qualitative ideas</a:t>
                      </a:r>
                      <a:endParaRPr sz="1400" u="none" cap="none" strike="noStrike"/>
                    </a:p>
                    <a:p>
                      <a:pPr indent="-158750" lvl="0" marL="285750" marR="0" rtl="0" algn="l">
                        <a:lnSpc>
                          <a:spcPct val="100000"/>
                        </a:lnSpc>
                        <a:spcBef>
                          <a:spcPts val="0"/>
                        </a:spcBef>
                        <a:spcAft>
                          <a:spcPts val="0"/>
                        </a:spcAft>
                        <a:buClr>
                          <a:srgbClr val="000000"/>
                        </a:buClr>
                        <a:buSzPts val="2000"/>
                        <a:buFont typeface="Arial"/>
                        <a:buNone/>
                      </a:pPr>
                      <a:r>
                        <a:t/>
                      </a:r>
                      <a:endParaRPr sz="2000" u="none" cap="none" strike="noStrike">
                        <a:solidFill>
                          <a:schemeClr val="dk1"/>
                        </a:solidFill>
                        <a:latin typeface="Book Antiqua"/>
                        <a:ea typeface="Book Antiqua"/>
                        <a:cs typeface="Book Antiqua"/>
                        <a:sym typeface="Book Antiqua"/>
                      </a:endParaRPr>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Shows future financial viability of an idea, program, company, etc.</a:t>
                      </a:r>
                      <a:endParaRPr sz="1400" u="none" cap="none" strike="noStrike"/>
                    </a:p>
                  </a:txBody>
                  <a:tcPr marT="45725" marB="45725" marR="91450" marL="91450">
                    <a:solidFill>
                      <a:srgbClr val="D8D8D8"/>
                    </a:solidFill>
                  </a:tcPr>
                </a:tc>
              </a:tr>
            </a:tbl>
          </a:graphicData>
        </a:graphic>
      </p:graphicFrame>
      <p:sp>
        <p:nvSpPr>
          <p:cNvPr id="418" name="Google Shape;418;p5"/>
          <p:cNvSpPr txBox="1"/>
          <p:nvPr/>
        </p:nvSpPr>
        <p:spPr>
          <a:xfrm>
            <a:off x="390750" y="-2003562"/>
            <a:ext cx="10731600" cy="104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Financial Modeling Key Ideas</a:t>
            </a:r>
            <a:endParaRPr b="0" i="0" sz="1400" u="none" cap="none" strike="noStrike">
              <a:solidFill>
                <a:srgbClr val="000000"/>
              </a:solidFill>
              <a:latin typeface="Arial"/>
              <a:ea typeface="Arial"/>
              <a:cs typeface="Arial"/>
              <a:sym typeface="Arial"/>
            </a:endParaRPr>
          </a:p>
        </p:txBody>
      </p:sp>
      <p:sp>
        <p:nvSpPr>
          <p:cNvPr id="419" name="Google Shape;419;p5"/>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420" name="Google Shape;420;p5"/>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21" name="Google Shape;421;p5"/>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422" name="Google Shape;422;p5"/>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Financial Modeling Key Ideas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
          <p:cNvSpPr txBox="1"/>
          <p:nvPr/>
        </p:nvSpPr>
        <p:spPr>
          <a:xfrm>
            <a:off x="0" y="-1319712"/>
            <a:ext cx="10731600" cy="104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Detail vs. Accuracy</a:t>
            </a:r>
            <a:endParaRPr b="0" i="0" sz="1400" u="none" cap="none" strike="noStrike">
              <a:solidFill>
                <a:srgbClr val="000000"/>
              </a:solidFill>
              <a:latin typeface="Arial"/>
              <a:ea typeface="Arial"/>
              <a:cs typeface="Arial"/>
              <a:sym typeface="Arial"/>
            </a:endParaRPr>
          </a:p>
        </p:txBody>
      </p:sp>
      <p:graphicFrame>
        <p:nvGraphicFramePr>
          <p:cNvPr id="428" name="Google Shape;428;p7"/>
          <p:cNvGraphicFramePr/>
          <p:nvPr/>
        </p:nvGraphicFramePr>
        <p:xfrm>
          <a:off x="7033174" y="2071436"/>
          <a:ext cx="4849907" cy="2950239"/>
        </p:xfrm>
        <a:graphic>
          <a:graphicData uri="http://schemas.openxmlformats.org/drawingml/2006/chart">
            <c:chart r:id="rId3"/>
          </a:graphicData>
        </a:graphic>
      </p:graphicFrame>
      <p:sp>
        <p:nvSpPr>
          <p:cNvPr id="429" name="Google Shape;429;p7"/>
          <p:cNvSpPr/>
          <p:nvPr/>
        </p:nvSpPr>
        <p:spPr>
          <a:xfrm>
            <a:off x="9258155" y="3448261"/>
            <a:ext cx="399943" cy="399943"/>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0" name="Google Shape;430;p7"/>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431" name="Google Shape;431;p7"/>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32" name="Google Shape;432;p7"/>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433" name="Google Shape;433;p7"/>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Detail vs. </a:t>
            </a:r>
            <a:r>
              <a:rPr b="1" lang="en-US" sz="3600">
                <a:latin typeface="Book Antiqua"/>
                <a:ea typeface="Book Antiqua"/>
                <a:cs typeface="Book Antiqua"/>
                <a:sym typeface="Book Antiqua"/>
              </a:rPr>
              <a:t>Accuracy</a:t>
            </a:r>
            <a:endParaRPr b="0" i="0" sz="1400" u="none" cap="none" strike="noStrike">
              <a:solidFill>
                <a:srgbClr val="000000"/>
              </a:solidFill>
              <a:latin typeface="Arial"/>
              <a:ea typeface="Arial"/>
              <a:cs typeface="Arial"/>
              <a:sym typeface="Arial"/>
            </a:endParaRPr>
          </a:p>
        </p:txBody>
      </p:sp>
      <p:grpSp>
        <p:nvGrpSpPr>
          <p:cNvPr id="434" name="Google Shape;434;p7"/>
          <p:cNvGrpSpPr/>
          <p:nvPr/>
        </p:nvGrpSpPr>
        <p:grpSpPr>
          <a:xfrm>
            <a:off x="407854" y="1655871"/>
            <a:ext cx="6759791" cy="4178265"/>
            <a:chOff x="716773" y="1655871"/>
            <a:chExt cx="6759791" cy="4178265"/>
          </a:xfrm>
        </p:grpSpPr>
        <p:sp>
          <p:nvSpPr>
            <p:cNvPr id="435" name="Google Shape;435;p7"/>
            <p:cNvSpPr/>
            <p:nvPr/>
          </p:nvSpPr>
          <p:spPr>
            <a:xfrm>
              <a:off x="716773" y="4178067"/>
              <a:ext cx="6759791" cy="1656069"/>
            </a:xfrm>
            <a:custGeom>
              <a:rect b="b" l="l" r="r" t="t"/>
              <a:pathLst>
                <a:path extrusionOk="0" h="1656069" w="6759791">
                  <a:moveTo>
                    <a:pt x="0" y="0"/>
                  </a:moveTo>
                  <a:lnTo>
                    <a:pt x="6759791" y="0"/>
                  </a:lnTo>
                  <a:lnTo>
                    <a:pt x="6759791" y="1656069"/>
                  </a:lnTo>
                  <a:lnTo>
                    <a:pt x="0" y="1656069"/>
                  </a:lnTo>
                  <a:lnTo>
                    <a:pt x="0" y="0"/>
                  </a:lnTo>
                  <a:close/>
                </a:path>
              </a:pathLst>
            </a:custGeom>
            <a:solidFill>
              <a:srgbClr val="1E3552"/>
            </a:solidFill>
            <a:ln>
              <a:noFill/>
            </a:ln>
          </p:spPr>
          <p:txBody>
            <a:bodyPr anchorCtr="0" anchor="ctr" bIns="960925" lIns="199125" spcFirstLastPara="1" rIns="199125" wrap="square" tIns="199125">
              <a:noAutofit/>
            </a:bodyPr>
            <a:lstStyle/>
            <a:p>
              <a:pPr indent="0" lvl="0" marL="0" marR="0" rtl="0" algn="ctr">
                <a:lnSpc>
                  <a:spcPct val="90000"/>
                </a:lnSpc>
                <a:spcBef>
                  <a:spcPts val="0"/>
                </a:spcBef>
                <a:spcAft>
                  <a:spcPts val="0"/>
                </a:spcAft>
                <a:buClr>
                  <a:schemeClr val="lt1"/>
                </a:buClr>
                <a:buSzPts val="2800"/>
                <a:buFont typeface="Book Antiqua"/>
                <a:buNone/>
              </a:pPr>
              <a:r>
                <a:rPr b="0" i="0" lang="en-US" sz="2800" u="none" cap="none" strike="noStrike">
                  <a:solidFill>
                    <a:schemeClr val="lt1"/>
                  </a:solidFill>
                  <a:latin typeface="Book Antiqua"/>
                  <a:ea typeface="Book Antiqua"/>
                  <a:cs typeface="Book Antiqua"/>
                  <a:sym typeface="Book Antiqua"/>
                </a:rPr>
                <a:t>The most accurate projections often lack detail</a:t>
              </a:r>
              <a:endParaRPr b="0" i="0" sz="1400" u="none" cap="none" strike="noStrike">
                <a:solidFill>
                  <a:srgbClr val="000000"/>
                </a:solidFill>
                <a:latin typeface="Arial"/>
                <a:ea typeface="Arial"/>
                <a:cs typeface="Arial"/>
                <a:sym typeface="Arial"/>
              </a:endParaRPr>
            </a:p>
          </p:txBody>
        </p:sp>
        <p:sp>
          <p:nvSpPr>
            <p:cNvPr id="436" name="Google Shape;436;p7"/>
            <p:cNvSpPr/>
            <p:nvPr/>
          </p:nvSpPr>
          <p:spPr>
            <a:xfrm>
              <a:off x="716773" y="1655871"/>
              <a:ext cx="6759791" cy="2547035"/>
            </a:xfrm>
            <a:custGeom>
              <a:rect b="b" l="l" r="r" t="t"/>
              <a:pathLst>
                <a:path extrusionOk="0" h="2547035" w="6759791">
                  <a:moveTo>
                    <a:pt x="6759791" y="1654987"/>
                  </a:moveTo>
                  <a:lnTo>
                    <a:pt x="3698275" y="1654987"/>
                  </a:lnTo>
                  <a:lnTo>
                    <a:pt x="3698275" y="1910276"/>
                  </a:lnTo>
                  <a:lnTo>
                    <a:pt x="4016654" y="1910276"/>
                  </a:lnTo>
                  <a:lnTo>
                    <a:pt x="3379895" y="2547034"/>
                  </a:lnTo>
                  <a:lnTo>
                    <a:pt x="2743137" y="1910276"/>
                  </a:lnTo>
                  <a:lnTo>
                    <a:pt x="3061516" y="1910276"/>
                  </a:lnTo>
                  <a:lnTo>
                    <a:pt x="3061516" y="1654987"/>
                  </a:lnTo>
                  <a:lnTo>
                    <a:pt x="0" y="1654987"/>
                  </a:lnTo>
                  <a:lnTo>
                    <a:pt x="0" y="1"/>
                  </a:lnTo>
                  <a:lnTo>
                    <a:pt x="6759791" y="1"/>
                  </a:lnTo>
                  <a:lnTo>
                    <a:pt x="6759791" y="1654987"/>
                  </a:lnTo>
                  <a:close/>
                </a:path>
              </a:pathLst>
            </a:custGeom>
            <a:solidFill>
              <a:srgbClr val="1E3552"/>
            </a:solidFill>
            <a:ln>
              <a:noFill/>
            </a:ln>
          </p:spPr>
          <p:txBody>
            <a:bodyPr anchorCtr="0" anchor="ctr" bIns="1852150" lIns="199125" spcFirstLastPara="1" rIns="199125" wrap="square" tIns="199125">
              <a:noAutofit/>
            </a:bodyPr>
            <a:lstStyle/>
            <a:p>
              <a:pPr indent="0" lvl="0" marL="0" marR="0" rtl="0" algn="ctr">
                <a:lnSpc>
                  <a:spcPct val="90000"/>
                </a:lnSpc>
                <a:spcBef>
                  <a:spcPts val="0"/>
                </a:spcBef>
                <a:spcAft>
                  <a:spcPts val="0"/>
                </a:spcAft>
                <a:buClr>
                  <a:schemeClr val="lt1"/>
                </a:buClr>
                <a:buSzPts val="2800"/>
                <a:buFont typeface="Book Antiqua"/>
                <a:buNone/>
              </a:pPr>
              <a:r>
                <a:rPr b="0" i="0" lang="en-US" sz="2800" u="none" cap="none" strike="noStrike">
                  <a:solidFill>
                    <a:schemeClr val="lt1"/>
                  </a:solidFill>
                  <a:latin typeface="Book Antiqua"/>
                  <a:ea typeface="Book Antiqua"/>
                  <a:cs typeface="Book Antiqua"/>
                  <a:sym typeface="Book Antiqua"/>
                </a:rPr>
                <a:t>Forecasts of great of detail are often less accurate </a:t>
              </a:r>
              <a:endParaRPr b="0" i="0" sz="1400" u="none" cap="none" strike="noStrike">
                <a:solidFill>
                  <a:srgbClr val="000000"/>
                </a:solidFill>
                <a:latin typeface="Arial"/>
                <a:ea typeface="Arial"/>
                <a:cs typeface="Arial"/>
                <a:sym typeface="Arial"/>
              </a:endParaRPr>
            </a:p>
          </p:txBody>
        </p:sp>
        <p:sp>
          <p:nvSpPr>
            <p:cNvPr id="437" name="Google Shape;437;p7"/>
            <p:cNvSpPr/>
            <p:nvPr/>
          </p:nvSpPr>
          <p:spPr>
            <a:xfrm>
              <a:off x="716773" y="2549882"/>
              <a:ext cx="6759791" cy="761563"/>
            </a:xfrm>
            <a:custGeom>
              <a:rect b="b" l="l" r="r" t="t"/>
              <a:pathLst>
                <a:path extrusionOk="0" h="761563" w="6759791">
                  <a:moveTo>
                    <a:pt x="0" y="0"/>
                  </a:moveTo>
                  <a:lnTo>
                    <a:pt x="6759791" y="0"/>
                  </a:lnTo>
                  <a:lnTo>
                    <a:pt x="6759791" y="761563"/>
                  </a:lnTo>
                  <a:lnTo>
                    <a:pt x="0" y="761563"/>
                  </a:lnTo>
                  <a:lnTo>
                    <a:pt x="0" y="0"/>
                  </a:lnTo>
                  <a:close/>
                </a:path>
              </a:pathLst>
            </a:custGeom>
            <a:solidFill>
              <a:srgbClr val="969BA1">
                <a:alpha val="89019"/>
              </a:srgbClr>
            </a:solid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3200"/>
                <a:buFont typeface="Book Antiqua"/>
                <a:buNone/>
              </a:pPr>
              <a:r>
                <a:rPr b="0" i="1" lang="en-US" sz="3200" u="none" cap="none" strike="noStrike">
                  <a:solidFill>
                    <a:schemeClr val="dk1"/>
                  </a:solidFill>
                  <a:latin typeface="Book Antiqua"/>
                  <a:ea typeface="Book Antiqua"/>
                  <a:cs typeface="Book Antiqua"/>
                  <a:sym typeface="Book Antiqua"/>
                </a:rPr>
                <a:t>But…</a:t>
              </a:r>
              <a:endParaRPr b="0" i="0" sz="1400" u="none" cap="none" strike="noStrike">
                <a:solidFill>
                  <a:srgbClr val="000000"/>
                </a:solidFill>
                <a:latin typeface="Arial"/>
                <a:ea typeface="Arial"/>
                <a:cs typeface="Arial"/>
                <a:sym typeface="Arial"/>
              </a:endParaRPr>
            </a:p>
          </p:txBody>
        </p:sp>
        <p:sp>
          <p:nvSpPr>
            <p:cNvPr id="438" name="Google Shape;438;p7"/>
            <p:cNvSpPr/>
            <p:nvPr/>
          </p:nvSpPr>
          <p:spPr>
            <a:xfrm>
              <a:off x="716773" y="5072323"/>
              <a:ext cx="6759791" cy="761792"/>
            </a:xfrm>
            <a:custGeom>
              <a:rect b="b" l="l" r="r" t="t"/>
              <a:pathLst>
                <a:path extrusionOk="0" h="761792" w="6759791">
                  <a:moveTo>
                    <a:pt x="0" y="0"/>
                  </a:moveTo>
                  <a:lnTo>
                    <a:pt x="6759791" y="0"/>
                  </a:lnTo>
                  <a:lnTo>
                    <a:pt x="6759791" y="761792"/>
                  </a:lnTo>
                  <a:lnTo>
                    <a:pt x="0" y="761792"/>
                  </a:lnTo>
                  <a:lnTo>
                    <a:pt x="0" y="0"/>
                  </a:lnTo>
                  <a:close/>
                </a:path>
              </a:pathLst>
            </a:custGeom>
            <a:solidFill>
              <a:srgbClr val="969BA1">
                <a:alpha val="89020"/>
              </a:srgbClr>
            </a:solid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3200"/>
                <a:buFont typeface="Book Antiqua"/>
                <a:buNone/>
              </a:pPr>
              <a:r>
                <a:rPr b="0" i="1" lang="en-US" sz="3200" u="none" cap="none" strike="noStrike">
                  <a:solidFill>
                    <a:schemeClr val="dk1"/>
                  </a:solidFill>
                  <a:latin typeface="Book Antiqua"/>
                  <a:ea typeface="Book Antiqua"/>
                  <a:cs typeface="Book Antiqua"/>
                  <a:sym typeface="Book Antiqua"/>
                </a:rPr>
                <a:t>How do we strike a balance?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graphicFrame>
        <p:nvGraphicFramePr>
          <p:cNvPr id="443" name="Google Shape;443;p2"/>
          <p:cNvGraphicFramePr/>
          <p:nvPr/>
        </p:nvGraphicFramePr>
        <p:xfrm>
          <a:off x="564731" y="1144588"/>
          <a:ext cx="3000000" cy="3000000"/>
        </p:xfrm>
        <a:graphic>
          <a:graphicData uri="http://schemas.openxmlformats.org/drawingml/2006/table">
            <a:tbl>
              <a:tblPr firstRow="1">
                <a:noFill/>
                <a:tableStyleId>{EF1CBF37-E62D-4937-8420-9287EE340E2F}</a:tableStyleId>
              </a:tblPr>
              <a:tblGrid>
                <a:gridCol w="3865750"/>
              </a:tblGrid>
              <a:tr h="1260425">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lt1"/>
                          </a:solidFill>
                          <a:latin typeface="Book Antiqua"/>
                          <a:ea typeface="Book Antiqua"/>
                          <a:cs typeface="Book Antiqua"/>
                          <a:sym typeface="Book Antiqua"/>
                        </a:rPr>
                        <a:t>SEC Edgar</a:t>
                      </a:r>
                      <a:endParaRPr sz="1400" u="none" cap="none" strike="noStrike"/>
                    </a:p>
                  </a:txBody>
                  <a:tcPr marT="45725" marB="45725" marR="91450" marL="91450" anchor="ctr">
                    <a:solidFill>
                      <a:srgbClr val="1E3552"/>
                    </a:solidFill>
                  </a:tcPr>
                </a:tc>
              </a:tr>
              <a:tr h="3701875">
                <a:tc>
                  <a:txBody>
                    <a:bodyPr/>
                    <a:lstStyle/>
                    <a:p>
                      <a:pPr indent="0" lvl="0" marL="0" marR="0" rtl="0" algn="l">
                        <a:lnSpc>
                          <a:spcPct val="100000"/>
                        </a:lnSpc>
                        <a:spcBef>
                          <a:spcPts val="0"/>
                        </a:spcBef>
                        <a:spcAft>
                          <a:spcPts val="0"/>
                        </a:spcAft>
                        <a:buNone/>
                      </a:pPr>
                      <a:r>
                        <a:t/>
                      </a:r>
                      <a:endParaRPr sz="500">
                        <a:latin typeface="Book Antiqua"/>
                        <a:ea typeface="Book Antiqua"/>
                        <a:cs typeface="Book Antiqua"/>
                        <a:sym typeface="Book Antiqua"/>
                      </a:endParaRPr>
                    </a:p>
                    <a:p>
                      <a:pPr indent="-279400" lvl="0" marL="285750" marR="0" rtl="0" algn="l">
                        <a:lnSpc>
                          <a:spcPct val="100000"/>
                        </a:lnSpc>
                        <a:spcBef>
                          <a:spcPts val="0"/>
                        </a:spcBef>
                        <a:spcAft>
                          <a:spcPts val="0"/>
                        </a:spcAft>
                        <a:buClr>
                          <a:schemeClr val="dk1"/>
                        </a:buClr>
                        <a:buSzPts val="1900"/>
                        <a:buFont typeface="Arial"/>
                        <a:buChar char="•"/>
                      </a:pPr>
                      <a:r>
                        <a:rPr lang="en-US" sz="1900" u="none" cap="none" strike="noStrike">
                          <a:solidFill>
                            <a:schemeClr val="dk1"/>
                          </a:solidFill>
                          <a:latin typeface="Book Antiqua"/>
                          <a:ea typeface="Book Antiqua"/>
                          <a:cs typeface="Book Antiqua"/>
                          <a:sym typeface="Book Antiqua"/>
                        </a:rPr>
                        <a:t>All publicly traded companies must report their financial statements to the SEC</a:t>
                      </a:r>
                      <a:endParaRPr sz="19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000">
                        <a:latin typeface="Book Antiqua"/>
                        <a:ea typeface="Book Antiqua"/>
                        <a:cs typeface="Book Antiqua"/>
                        <a:sym typeface="Book Antiqua"/>
                      </a:endParaRPr>
                    </a:p>
                    <a:p>
                      <a:pPr indent="-279400" lvl="0" marL="285750" marR="0" rtl="0" algn="l">
                        <a:lnSpc>
                          <a:spcPct val="100000"/>
                        </a:lnSpc>
                        <a:spcBef>
                          <a:spcPts val="0"/>
                        </a:spcBef>
                        <a:spcAft>
                          <a:spcPts val="0"/>
                        </a:spcAft>
                        <a:buClr>
                          <a:schemeClr val="dk1"/>
                        </a:buClr>
                        <a:buSzPts val="1900"/>
                        <a:buFont typeface="Arial"/>
                        <a:buChar char="•"/>
                      </a:pPr>
                      <a:r>
                        <a:rPr lang="en-US" sz="1900" u="none" cap="none" strike="noStrike">
                          <a:solidFill>
                            <a:schemeClr val="dk1"/>
                          </a:solidFill>
                          <a:latin typeface="Book Antiqua"/>
                          <a:ea typeface="Book Antiqua"/>
                          <a:cs typeface="Book Antiqua"/>
                          <a:sym typeface="Book Antiqua"/>
                        </a:rPr>
                        <a:t>Use the SEC website to find filing and export them to excel</a:t>
                      </a:r>
                      <a:endParaRPr sz="19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000">
                        <a:latin typeface="Book Antiqua"/>
                        <a:ea typeface="Book Antiqua"/>
                        <a:cs typeface="Book Antiqua"/>
                        <a:sym typeface="Book Antiqua"/>
                      </a:endParaRPr>
                    </a:p>
                    <a:p>
                      <a:pPr indent="-279400" lvl="0" marL="285750" marR="0" rtl="0" algn="l">
                        <a:lnSpc>
                          <a:spcPct val="100000"/>
                        </a:lnSpc>
                        <a:spcBef>
                          <a:spcPts val="0"/>
                        </a:spcBef>
                        <a:spcAft>
                          <a:spcPts val="0"/>
                        </a:spcAft>
                        <a:buClr>
                          <a:schemeClr val="dk1"/>
                        </a:buClr>
                        <a:buSzPts val="1900"/>
                        <a:buFont typeface="Arial"/>
                        <a:buChar char="•"/>
                      </a:pPr>
                      <a:r>
                        <a:rPr lang="en-US" sz="1900" u="none" cap="none" strike="noStrike">
                          <a:solidFill>
                            <a:schemeClr val="dk1"/>
                          </a:solidFill>
                          <a:latin typeface="Book Antiqua"/>
                          <a:ea typeface="Book Antiqua"/>
                          <a:cs typeface="Book Antiqua"/>
                          <a:sym typeface="Book Antiqua"/>
                        </a:rPr>
                        <a:t>10-k filings may be the most useful as they compile statements at the year’s end</a:t>
                      </a:r>
                      <a:endParaRPr sz="1900">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000">
                        <a:latin typeface="Book Antiqua"/>
                        <a:ea typeface="Book Antiqua"/>
                        <a:cs typeface="Book Antiqua"/>
                        <a:sym typeface="Book Antiqua"/>
                      </a:endParaRPr>
                    </a:p>
                    <a:p>
                      <a:pPr indent="-279400" lvl="0" marL="285750" marR="0" rtl="0" algn="l">
                        <a:lnSpc>
                          <a:spcPct val="100000"/>
                        </a:lnSpc>
                        <a:spcBef>
                          <a:spcPts val="0"/>
                        </a:spcBef>
                        <a:spcAft>
                          <a:spcPts val="0"/>
                        </a:spcAft>
                        <a:buSzPts val="1900"/>
                        <a:buFont typeface="Book Antiqua"/>
                        <a:buChar char="•"/>
                      </a:pPr>
                      <a:r>
                        <a:rPr lang="en-US" sz="1900">
                          <a:latin typeface="Book Antiqua"/>
                          <a:ea typeface="Book Antiqua"/>
                          <a:cs typeface="Book Antiqua"/>
                          <a:sym typeface="Book Antiqua"/>
                        </a:rPr>
                        <a:t>Income Statement, Balance Sheet, Statement of Cash Flows</a:t>
                      </a:r>
                      <a:endParaRPr sz="1900">
                        <a:latin typeface="Book Antiqua"/>
                        <a:ea typeface="Book Antiqua"/>
                        <a:cs typeface="Book Antiqua"/>
                        <a:sym typeface="Book Antiqua"/>
                      </a:endParaRPr>
                    </a:p>
                  </a:txBody>
                  <a:tcPr marT="45725" marB="45725" marR="91450" marL="91450">
                    <a:solidFill>
                      <a:srgbClr val="D8D8D8"/>
                    </a:solidFill>
                  </a:tcPr>
                </a:tc>
              </a:tr>
            </a:tbl>
          </a:graphicData>
        </a:graphic>
      </p:graphicFrame>
      <p:pic>
        <p:nvPicPr>
          <p:cNvPr id="444" name="Google Shape;444;p2"/>
          <p:cNvPicPr preferRelativeResize="0"/>
          <p:nvPr/>
        </p:nvPicPr>
        <p:blipFill rotWithShape="1">
          <a:blip r:embed="rId3">
            <a:alphaModFix/>
          </a:blip>
          <a:srcRect b="0" l="0" r="0" t="0"/>
          <a:stretch/>
        </p:blipFill>
        <p:spPr>
          <a:xfrm>
            <a:off x="4594325" y="1153420"/>
            <a:ext cx="7449523" cy="3981567"/>
          </a:xfrm>
          <a:prstGeom prst="rect">
            <a:avLst/>
          </a:prstGeom>
          <a:noFill/>
          <a:ln>
            <a:noFill/>
          </a:ln>
        </p:spPr>
      </p:pic>
      <p:sp>
        <p:nvSpPr>
          <p:cNvPr id="445" name="Google Shape;445;p2"/>
          <p:cNvSpPr/>
          <p:nvPr/>
        </p:nvSpPr>
        <p:spPr>
          <a:xfrm rot="3331465">
            <a:off x="7755466" y="2756141"/>
            <a:ext cx="158045" cy="776111"/>
          </a:xfrm>
          <a:prstGeom prst="down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6" name="Google Shape;446;p2"/>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447" name="Google Shape;447;p2"/>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48" name="Google Shape;448;p2"/>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449" name="Google Shape;449;p2"/>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How to Find Financial Statements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3"/>
          <p:cNvPicPr preferRelativeResize="0"/>
          <p:nvPr/>
        </p:nvPicPr>
        <p:blipFill rotWithShape="1">
          <a:blip r:embed="rId3">
            <a:alphaModFix/>
          </a:blip>
          <a:srcRect b="0" l="0" r="0" t="0"/>
          <a:stretch/>
        </p:blipFill>
        <p:spPr>
          <a:xfrm>
            <a:off x="413548" y="1102591"/>
            <a:ext cx="5096587" cy="4658375"/>
          </a:xfrm>
          <a:prstGeom prst="rect">
            <a:avLst/>
          </a:prstGeom>
          <a:noFill/>
          <a:ln>
            <a:noFill/>
          </a:ln>
        </p:spPr>
      </p:pic>
      <p:sp>
        <p:nvSpPr>
          <p:cNvPr id="455" name="Google Shape;455;p3"/>
          <p:cNvSpPr/>
          <p:nvPr/>
        </p:nvSpPr>
        <p:spPr>
          <a:xfrm rot="4849428">
            <a:off x="1777978" y="2408986"/>
            <a:ext cx="158022" cy="776153"/>
          </a:xfrm>
          <a:prstGeom prst="down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6" name="Google Shape;456;p3"/>
          <p:cNvPicPr preferRelativeResize="0"/>
          <p:nvPr/>
        </p:nvPicPr>
        <p:blipFill rotWithShape="1">
          <a:blip r:embed="rId4">
            <a:alphaModFix/>
          </a:blip>
          <a:srcRect b="0" l="0" r="0" t="0"/>
          <a:stretch/>
        </p:blipFill>
        <p:spPr>
          <a:xfrm>
            <a:off x="3004653" y="1053777"/>
            <a:ext cx="5849167" cy="4944165"/>
          </a:xfrm>
          <a:prstGeom prst="rect">
            <a:avLst/>
          </a:prstGeom>
          <a:noFill/>
          <a:ln>
            <a:noFill/>
          </a:ln>
        </p:spPr>
      </p:pic>
      <p:sp>
        <p:nvSpPr>
          <p:cNvPr id="457" name="Google Shape;457;p3"/>
          <p:cNvSpPr/>
          <p:nvPr/>
        </p:nvSpPr>
        <p:spPr>
          <a:xfrm rot="5400000">
            <a:off x="8054621" y="963291"/>
            <a:ext cx="158045" cy="776111"/>
          </a:xfrm>
          <a:prstGeom prst="down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8" name="Google Shape;458;p3"/>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459" name="Google Shape;459;p3"/>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60" name="Google Shape;460;p3"/>
          <p:cNvPicPr preferRelativeResize="0"/>
          <p:nvPr/>
        </p:nvPicPr>
        <p:blipFill>
          <a:blip r:embed="rId5">
            <a:alphaModFix/>
          </a:blip>
          <a:stretch>
            <a:fillRect/>
          </a:stretch>
        </p:blipFill>
        <p:spPr>
          <a:xfrm>
            <a:off x="10860075" y="80662"/>
            <a:ext cx="1183776" cy="591876"/>
          </a:xfrm>
          <a:prstGeom prst="rect">
            <a:avLst/>
          </a:prstGeom>
          <a:noFill/>
          <a:ln>
            <a:noFill/>
          </a:ln>
        </p:spPr>
      </p:pic>
      <p:sp>
        <p:nvSpPr>
          <p:cNvPr id="461" name="Google Shape;461;p3"/>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How to Find Financial Statements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16"/>
          <p:cNvPicPr preferRelativeResize="0"/>
          <p:nvPr/>
        </p:nvPicPr>
        <p:blipFill rotWithShape="1">
          <a:blip r:embed="rId3">
            <a:alphaModFix/>
          </a:blip>
          <a:srcRect b="0" l="0" r="0" t="0"/>
          <a:stretch/>
        </p:blipFill>
        <p:spPr>
          <a:xfrm>
            <a:off x="6096000" y="903111"/>
            <a:ext cx="5225065" cy="5312004"/>
          </a:xfrm>
          <a:prstGeom prst="rect">
            <a:avLst/>
          </a:prstGeom>
          <a:noFill/>
          <a:ln>
            <a:noFill/>
          </a:ln>
        </p:spPr>
      </p:pic>
      <p:graphicFrame>
        <p:nvGraphicFramePr>
          <p:cNvPr id="467" name="Google Shape;467;p16"/>
          <p:cNvGraphicFramePr/>
          <p:nvPr/>
        </p:nvGraphicFramePr>
        <p:xfrm>
          <a:off x="564731" y="1144588"/>
          <a:ext cx="3000000" cy="3000000"/>
        </p:xfrm>
        <a:graphic>
          <a:graphicData uri="http://schemas.openxmlformats.org/drawingml/2006/table">
            <a:tbl>
              <a:tblPr firstRow="1">
                <a:noFill/>
                <a:tableStyleId>{EF1CBF37-E62D-4937-8420-9287EE340E2F}</a:tableStyleId>
              </a:tblPr>
              <a:tblGrid>
                <a:gridCol w="4294375"/>
              </a:tblGrid>
              <a:tr h="1260425">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lt1"/>
                          </a:solidFill>
                          <a:latin typeface="Book Antiqua"/>
                          <a:ea typeface="Book Antiqua"/>
                          <a:cs typeface="Book Antiqua"/>
                          <a:sym typeface="Book Antiqua"/>
                        </a:rPr>
                        <a:t>Basic Tips For Formatting</a:t>
                      </a:r>
                      <a:endParaRPr sz="1400" u="none" cap="none" strike="noStrike"/>
                    </a:p>
                  </a:txBody>
                  <a:tcPr marT="45725" marB="45725" marR="91450" marL="91450" anchor="ctr">
                    <a:solidFill>
                      <a:srgbClr val="1E3552"/>
                    </a:solidFill>
                  </a:tcPr>
                </a:tc>
              </a:tr>
              <a:tr h="370187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Make all hard coded cells blue font, formula cells black, and linked cells green</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Years should be ascending from left to right</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Utilize the indent function to make line items easier to read</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Finalized statements should have no gridlines, only borders</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Negative numbers should be in parenthesis</a:t>
                      </a:r>
                      <a:endParaRPr sz="1400" u="none" cap="none" strike="noStrike"/>
                    </a:p>
                  </a:txBody>
                  <a:tcPr marT="45725" marB="45725" marR="91450" marL="91450">
                    <a:solidFill>
                      <a:srgbClr val="D8D8D8"/>
                    </a:solidFill>
                  </a:tcPr>
                </a:tc>
              </a:tr>
            </a:tbl>
          </a:graphicData>
        </a:graphic>
      </p:graphicFrame>
      <p:sp>
        <p:nvSpPr>
          <p:cNvPr id="468" name="Google Shape;468;p16"/>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469" name="Google Shape;469;p16"/>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70" name="Google Shape;470;p16"/>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471" name="Google Shape;471;p16"/>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Formatting in Excel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
          <p:cNvSpPr/>
          <p:nvPr/>
        </p:nvSpPr>
        <p:spPr>
          <a:xfrm>
            <a:off x="366378" y="1431602"/>
            <a:ext cx="4999372" cy="1191649"/>
          </a:xfrm>
          <a:prstGeom prst="rect">
            <a:avLst/>
          </a:prstGeom>
          <a:solidFill>
            <a:srgbClr val="1E3552"/>
          </a:solidFill>
          <a:ln cap="flat" cmpd="sng" w="25400">
            <a:solidFill>
              <a:srgbClr val="1E35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Book Antiqua"/>
                <a:ea typeface="Book Antiqua"/>
                <a:cs typeface="Book Antiqua"/>
                <a:sym typeface="Book Antiqua"/>
              </a:rPr>
              <a:t>Cell referencing is usually better than hard coding.</a:t>
            </a:r>
            <a:endParaRPr b="0" i="0" sz="3200" u="none" cap="none" strike="noStrike">
              <a:solidFill>
                <a:schemeClr val="lt1"/>
              </a:solidFill>
              <a:latin typeface="Calibri"/>
              <a:ea typeface="Calibri"/>
              <a:cs typeface="Calibri"/>
              <a:sym typeface="Calibri"/>
            </a:endParaRPr>
          </a:p>
        </p:txBody>
      </p:sp>
      <p:sp>
        <p:nvSpPr>
          <p:cNvPr id="478" name="Google Shape;478;p6"/>
          <p:cNvSpPr/>
          <p:nvPr/>
        </p:nvSpPr>
        <p:spPr>
          <a:xfrm>
            <a:off x="366378" y="3004572"/>
            <a:ext cx="4999372" cy="1191649"/>
          </a:xfrm>
          <a:prstGeom prst="rect">
            <a:avLst/>
          </a:prstGeom>
          <a:solidFill>
            <a:srgbClr val="1E3552"/>
          </a:solidFill>
          <a:ln cap="flat" cmpd="sng" w="25400">
            <a:solidFill>
              <a:srgbClr val="1E35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chemeClr val="lt1"/>
                </a:solidFill>
                <a:latin typeface="Book Antiqua"/>
                <a:ea typeface="Book Antiqua"/>
                <a:cs typeface="Book Antiqua"/>
                <a:sym typeface="Book Antiqua"/>
              </a:rPr>
              <a:t>Organizing and labeling your work is crucial.</a:t>
            </a:r>
            <a:endParaRPr b="0" i="0" sz="1400" u="none" cap="none" strike="noStrike">
              <a:solidFill>
                <a:srgbClr val="000000"/>
              </a:solidFill>
              <a:latin typeface="Arial"/>
              <a:ea typeface="Arial"/>
              <a:cs typeface="Arial"/>
              <a:sym typeface="Arial"/>
            </a:endParaRPr>
          </a:p>
        </p:txBody>
      </p:sp>
      <p:sp>
        <p:nvSpPr>
          <p:cNvPr id="479" name="Google Shape;479;p6"/>
          <p:cNvSpPr/>
          <p:nvPr/>
        </p:nvSpPr>
        <p:spPr>
          <a:xfrm>
            <a:off x="366378" y="4577543"/>
            <a:ext cx="4999372" cy="1191649"/>
          </a:xfrm>
          <a:prstGeom prst="rect">
            <a:avLst/>
          </a:prstGeom>
          <a:solidFill>
            <a:srgbClr val="1E3552"/>
          </a:solidFill>
          <a:ln cap="flat" cmpd="sng" w="25400">
            <a:solidFill>
              <a:srgbClr val="1E35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chemeClr val="lt1"/>
                </a:solidFill>
                <a:latin typeface="Book Antiqua"/>
                <a:ea typeface="Book Antiqua"/>
                <a:cs typeface="Book Antiqua"/>
                <a:sym typeface="Book Antiqua"/>
              </a:rPr>
              <a:t>Detail and accuracy is an important relationship.</a:t>
            </a:r>
            <a:endParaRPr b="0" i="0" sz="1400" u="none" cap="none" strike="noStrike">
              <a:solidFill>
                <a:srgbClr val="000000"/>
              </a:solidFill>
              <a:latin typeface="Arial"/>
              <a:ea typeface="Arial"/>
              <a:cs typeface="Arial"/>
              <a:sym typeface="Arial"/>
            </a:endParaRPr>
          </a:p>
        </p:txBody>
      </p:sp>
      <p:pic>
        <p:nvPicPr>
          <p:cNvPr id="480" name="Google Shape;480;p6"/>
          <p:cNvPicPr preferRelativeResize="0"/>
          <p:nvPr/>
        </p:nvPicPr>
        <p:blipFill rotWithShape="1">
          <a:blip r:embed="rId3">
            <a:alphaModFix/>
          </a:blip>
          <a:srcRect b="0" l="0" r="0" t="0"/>
          <a:stretch/>
        </p:blipFill>
        <p:spPr>
          <a:xfrm>
            <a:off x="6096000" y="1394951"/>
            <a:ext cx="5492547" cy="4235450"/>
          </a:xfrm>
          <a:prstGeom prst="rect">
            <a:avLst/>
          </a:prstGeom>
          <a:noFill/>
          <a:ln>
            <a:noFill/>
          </a:ln>
        </p:spPr>
      </p:pic>
      <p:sp>
        <p:nvSpPr>
          <p:cNvPr id="481" name="Google Shape;481;p6"/>
          <p:cNvSpPr txBox="1"/>
          <p:nvPr/>
        </p:nvSpPr>
        <p:spPr>
          <a:xfrm>
            <a:off x="6096000" y="5584526"/>
            <a:ext cx="549254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Book Antiqua"/>
                <a:ea typeface="Book Antiqua"/>
                <a:cs typeface="Book Antiqua"/>
                <a:sym typeface="Book Antiqua"/>
              </a:rPr>
              <a:t>An example of cell reference.</a:t>
            </a:r>
            <a:endParaRPr b="0" i="0" sz="1400" u="none" cap="none" strike="noStrike">
              <a:solidFill>
                <a:srgbClr val="000000"/>
              </a:solidFill>
              <a:latin typeface="Arial"/>
              <a:ea typeface="Arial"/>
              <a:cs typeface="Arial"/>
              <a:sym typeface="Arial"/>
            </a:endParaRPr>
          </a:p>
        </p:txBody>
      </p:sp>
      <p:sp>
        <p:nvSpPr>
          <p:cNvPr id="482" name="Google Shape;482;p6"/>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483" name="Google Shape;483;p6"/>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84" name="Google Shape;484;p6"/>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485" name="Google Shape;485;p6"/>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Excel Concepts to Keep in Mind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pSp>
        <p:nvGrpSpPr>
          <p:cNvPr id="490" name="Google Shape;490;p33"/>
          <p:cNvGrpSpPr/>
          <p:nvPr/>
        </p:nvGrpSpPr>
        <p:grpSpPr>
          <a:xfrm>
            <a:off x="841427" y="1410826"/>
            <a:ext cx="10509145" cy="4369488"/>
            <a:chOff x="958901" y="2547695"/>
            <a:chExt cx="10509145" cy="3816853"/>
          </a:xfrm>
        </p:grpSpPr>
        <p:sp>
          <p:nvSpPr>
            <p:cNvPr id="491" name="Google Shape;491;p33"/>
            <p:cNvSpPr/>
            <p:nvPr/>
          </p:nvSpPr>
          <p:spPr>
            <a:xfrm>
              <a:off x="958901" y="2547695"/>
              <a:ext cx="4910815" cy="1033705"/>
            </a:xfrm>
            <a:custGeom>
              <a:rect b="b" l="l" r="r" t="t"/>
              <a:pathLst>
                <a:path extrusionOk="0" h="1353600" w="4910815">
                  <a:moveTo>
                    <a:pt x="0" y="0"/>
                  </a:moveTo>
                  <a:lnTo>
                    <a:pt x="4910815" y="0"/>
                  </a:lnTo>
                  <a:lnTo>
                    <a:pt x="4910815" y="1353600"/>
                  </a:lnTo>
                  <a:lnTo>
                    <a:pt x="0" y="1353600"/>
                  </a:lnTo>
                  <a:lnTo>
                    <a:pt x="0" y="0"/>
                  </a:lnTo>
                  <a:close/>
                </a:path>
              </a:pathLst>
            </a:custGeom>
            <a:solidFill>
              <a:srgbClr val="1E3552"/>
            </a:solidFill>
            <a:ln>
              <a:noFill/>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chemeClr val="lt1"/>
                </a:buClr>
                <a:buSzPts val="2800"/>
                <a:buFont typeface="Book Antiqua"/>
                <a:buNone/>
              </a:pPr>
              <a:r>
                <a:rPr b="0" i="0" lang="en-US" sz="2800" u="none" cap="none" strike="noStrike">
                  <a:solidFill>
                    <a:schemeClr val="lt1"/>
                  </a:solidFill>
                  <a:latin typeface="Book Antiqua"/>
                  <a:ea typeface="Book Antiqua"/>
                  <a:cs typeface="Book Antiqua"/>
                  <a:sym typeface="Book Antiqua"/>
                </a:rPr>
                <a:t>Revenue Build</a:t>
              </a:r>
              <a:endParaRPr b="0" i="0" sz="1400" u="none" cap="none" strike="noStrike">
                <a:solidFill>
                  <a:srgbClr val="000000"/>
                </a:solidFill>
                <a:latin typeface="Arial"/>
                <a:ea typeface="Arial"/>
                <a:cs typeface="Arial"/>
                <a:sym typeface="Arial"/>
              </a:endParaRPr>
            </a:p>
          </p:txBody>
        </p:sp>
        <p:sp>
          <p:nvSpPr>
            <p:cNvPr id="492" name="Google Shape;492;p33"/>
            <p:cNvSpPr/>
            <p:nvPr/>
          </p:nvSpPr>
          <p:spPr>
            <a:xfrm>
              <a:off x="958901" y="3581399"/>
              <a:ext cx="4910815" cy="2783149"/>
            </a:xfrm>
            <a:custGeom>
              <a:rect b="b" l="l" r="r" t="t"/>
              <a:pathLst>
                <a:path extrusionOk="0" h="2064240" w="4910815">
                  <a:moveTo>
                    <a:pt x="0" y="0"/>
                  </a:moveTo>
                  <a:lnTo>
                    <a:pt x="4910815" y="0"/>
                  </a:lnTo>
                  <a:lnTo>
                    <a:pt x="4910815" y="2064240"/>
                  </a:lnTo>
                  <a:lnTo>
                    <a:pt x="0" y="2064240"/>
                  </a:lnTo>
                  <a:lnTo>
                    <a:pt x="0" y="0"/>
                  </a:lnTo>
                  <a:close/>
                </a:path>
              </a:pathLst>
            </a:custGeom>
            <a:solidFill>
              <a:srgbClr val="D8D8D8"/>
            </a:solidFill>
            <a:ln>
              <a:noFill/>
            </a:ln>
          </p:spPr>
          <p:txBody>
            <a:bodyPr anchorCtr="0" anchor="t" bIns="224025" lIns="149350" spcFirstLastPara="1" rIns="199125" wrap="square" tIns="149350">
              <a:noAutofit/>
            </a:bodyPr>
            <a:lstStyle/>
            <a:p>
              <a:pPr indent="-285750" lvl="1" marL="285750" marR="0" rtl="0" algn="l">
                <a:lnSpc>
                  <a:spcPct val="90000"/>
                </a:lnSpc>
                <a:spcBef>
                  <a:spcPts val="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Revenue is NOT profit</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Projecting revenue is one way of showing how much of the market share a company is gaining</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Two main approaches are Top Down and Bottom Up</a:t>
              </a:r>
              <a:endParaRPr b="0" i="0" sz="1400" u="none" cap="none" strike="noStrike">
                <a:solidFill>
                  <a:srgbClr val="000000"/>
                </a:solidFill>
                <a:latin typeface="Arial"/>
                <a:ea typeface="Arial"/>
                <a:cs typeface="Arial"/>
                <a:sym typeface="Arial"/>
              </a:endParaRPr>
            </a:p>
          </p:txBody>
        </p:sp>
        <p:sp>
          <p:nvSpPr>
            <p:cNvPr id="493" name="Google Shape;493;p33"/>
            <p:cNvSpPr/>
            <p:nvPr/>
          </p:nvSpPr>
          <p:spPr>
            <a:xfrm>
              <a:off x="6557231" y="2547695"/>
              <a:ext cx="4910815" cy="1033705"/>
            </a:xfrm>
            <a:custGeom>
              <a:rect b="b" l="l" r="r" t="t"/>
              <a:pathLst>
                <a:path extrusionOk="0" h="1353600" w="4910815">
                  <a:moveTo>
                    <a:pt x="0" y="0"/>
                  </a:moveTo>
                  <a:lnTo>
                    <a:pt x="4910815" y="0"/>
                  </a:lnTo>
                  <a:lnTo>
                    <a:pt x="4910815" y="1353600"/>
                  </a:lnTo>
                  <a:lnTo>
                    <a:pt x="0" y="1353600"/>
                  </a:lnTo>
                  <a:lnTo>
                    <a:pt x="0" y="0"/>
                  </a:lnTo>
                  <a:close/>
                </a:path>
              </a:pathLst>
            </a:custGeom>
            <a:solidFill>
              <a:srgbClr val="1E3552"/>
            </a:solidFill>
            <a:ln>
              <a:noFill/>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chemeClr val="lt1"/>
                </a:buClr>
                <a:buSzPts val="2800"/>
                <a:buFont typeface="Book Antiqua"/>
                <a:buNone/>
              </a:pPr>
              <a:r>
                <a:rPr b="0" i="0" lang="en-US" sz="2800" u="none" cap="none" strike="noStrike">
                  <a:solidFill>
                    <a:schemeClr val="lt1"/>
                  </a:solidFill>
                  <a:latin typeface="Book Antiqua"/>
                  <a:ea typeface="Book Antiqua"/>
                  <a:cs typeface="Book Antiqua"/>
                  <a:sym typeface="Book Antiqua"/>
                </a:rPr>
                <a:t>Projected Income Statement</a:t>
              </a:r>
              <a:endParaRPr b="0" i="0" sz="2800" u="none" cap="none" strike="noStrike">
                <a:solidFill>
                  <a:schemeClr val="lt1"/>
                </a:solidFill>
                <a:latin typeface="Book Antiqua"/>
                <a:ea typeface="Book Antiqua"/>
                <a:cs typeface="Book Antiqua"/>
                <a:sym typeface="Book Antiqua"/>
              </a:endParaRPr>
            </a:p>
          </p:txBody>
        </p:sp>
        <p:sp>
          <p:nvSpPr>
            <p:cNvPr id="494" name="Google Shape;494;p33"/>
            <p:cNvSpPr/>
            <p:nvPr/>
          </p:nvSpPr>
          <p:spPr>
            <a:xfrm>
              <a:off x="6557231" y="3581400"/>
              <a:ext cx="4910815" cy="2783148"/>
            </a:xfrm>
            <a:custGeom>
              <a:rect b="b" l="l" r="r" t="t"/>
              <a:pathLst>
                <a:path extrusionOk="0" h="2064240" w="4910815">
                  <a:moveTo>
                    <a:pt x="0" y="0"/>
                  </a:moveTo>
                  <a:lnTo>
                    <a:pt x="4910815" y="0"/>
                  </a:lnTo>
                  <a:lnTo>
                    <a:pt x="4910815" y="2064240"/>
                  </a:lnTo>
                  <a:lnTo>
                    <a:pt x="0" y="2064240"/>
                  </a:lnTo>
                  <a:lnTo>
                    <a:pt x="0" y="0"/>
                  </a:lnTo>
                  <a:close/>
                </a:path>
              </a:pathLst>
            </a:custGeom>
            <a:solidFill>
              <a:srgbClr val="D8D8D8"/>
            </a:solidFill>
            <a:ln>
              <a:noFill/>
            </a:ln>
          </p:spPr>
          <p:txBody>
            <a:bodyPr anchorCtr="0" anchor="t" bIns="224025" lIns="149350" spcFirstLastPara="1" rIns="199125" wrap="square" tIns="149350">
              <a:noAutofit/>
            </a:bodyPr>
            <a:lstStyle/>
            <a:p>
              <a:pPr indent="-285750" lvl="1" marL="285750" marR="0" rtl="0" algn="l">
                <a:lnSpc>
                  <a:spcPct val="90000"/>
                </a:lnSpc>
                <a:spcBef>
                  <a:spcPts val="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Shows your recommendations effect on company expenses</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Directly linked to your revenue build</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Expenses are projected as a percent of revenue</a:t>
              </a:r>
              <a:endParaRPr b="0" i="0" sz="2800" u="none" cap="none" strike="noStrike">
                <a:solidFill>
                  <a:schemeClr val="dk1"/>
                </a:solidFill>
                <a:latin typeface="Book Antiqua"/>
                <a:ea typeface="Book Antiqua"/>
                <a:cs typeface="Book Antiqua"/>
                <a:sym typeface="Book Antiqua"/>
              </a:endParaRPr>
            </a:p>
            <a:p>
              <a:pPr indent="-107950" lvl="1" marL="285750" marR="0" rtl="0" algn="l">
                <a:lnSpc>
                  <a:spcPct val="90000"/>
                </a:lnSpc>
                <a:spcBef>
                  <a:spcPts val="420"/>
                </a:spcBef>
                <a:spcAft>
                  <a:spcPts val="0"/>
                </a:spcAft>
                <a:buClr>
                  <a:schemeClr val="dk1"/>
                </a:buClr>
                <a:buSzPts val="2800"/>
                <a:buFont typeface="Book Antiqua"/>
                <a:buNone/>
              </a:pPr>
              <a:r>
                <a:t/>
              </a:r>
              <a:endParaRPr b="0" i="0" sz="1400" u="none" cap="none" strike="noStrike">
                <a:solidFill>
                  <a:srgbClr val="000000"/>
                </a:solidFill>
                <a:latin typeface="Arial"/>
                <a:ea typeface="Arial"/>
                <a:cs typeface="Arial"/>
                <a:sym typeface="Arial"/>
              </a:endParaRPr>
            </a:p>
          </p:txBody>
        </p:sp>
      </p:grpSp>
      <p:sp>
        <p:nvSpPr>
          <p:cNvPr id="495" name="Google Shape;495;p33"/>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496" name="Google Shape;496;p33"/>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97" name="Google Shape;497;p33"/>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498" name="Google Shape;498;p33"/>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Projecting</a:t>
            </a:r>
            <a:r>
              <a:rPr b="1" lang="en-US" sz="3600">
                <a:latin typeface="Book Antiqua"/>
                <a:ea typeface="Book Antiqua"/>
                <a:cs typeface="Book Antiqua"/>
                <a:sym typeface="Book Antiqua"/>
              </a:rPr>
              <a:t> Financial Statements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4"/>
          <p:cNvSpPr txBox="1"/>
          <p:nvPr/>
        </p:nvSpPr>
        <p:spPr>
          <a:xfrm>
            <a:off x="5728607" y="3107305"/>
            <a:ext cx="734785" cy="64339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Or</a:t>
            </a:r>
            <a:endParaRPr b="0" i="0" sz="1400" u="none" cap="none" strike="noStrike">
              <a:solidFill>
                <a:srgbClr val="000000"/>
              </a:solidFill>
              <a:latin typeface="Arial"/>
              <a:ea typeface="Arial"/>
              <a:cs typeface="Arial"/>
              <a:sym typeface="Arial"/>
            </a:endParaRPr>
          </a:p>
        </p:txBody>
      </p:sp>
      <p:graphicFrame>
        <p:nvGraphicFramePr>
          <p:cNvPr id="504" name="Google Shape;504;p34"/>
          <p:cNvGraphicFramePr/>
          <p:nvPr/>
        </p:nvGraphicFramePr>
        <p:xfrm>
          <a:off x="564731" y="1144588"/>
          <a:ext cx="3000000" cy="3000000"/>
        </p:xfrm>
        <a:graphic>
          <a:graphicData uri="http://schemas.openxmlformats.org/drawingml/2006/table">
            <a:tbl>
              <a:tblPr firstRow="1">
                <a:noFill/>
                <a:tableStyleId>{EF1CBF37-E62D-4937-8420-9287EE340E2F}</a:tableStyleId>
              </a:tblPr>
              <a:tblGrid>
                <a:gridCol w="3865750"/>
              </a:tblGrid>
              <a:tr h="1260425">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lt1"/>
                          </a:solidFill>
                          <a:latin typeface="Book Antiqua"/>
                          <a:ea typeface="Book Antiqua"/>
                          <a:cs typeface="Book Antiqua"/>
                          <a:sym typeface="Book Antiqua"/>
                        </a:rPr>
                        <a:t>Top Down</a:t>
                      </a:r>
                      <a:endParaRPr sz="1400" u="none" cap="none" strike="noStrike"/>
                    </a:p>
                  </a:txBody>
                  <a:tcPr marT="45725" marB="45725" marR="91450" marL="91450" anchor="ctr">
                    <a:solidFill>
                      <a:srgbClr val="1E3552"/>
                    </a:solidFill>
                  </a:tcPr>
                </a:tc>
              </a:tr>
              <a:tr h="370187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Looks at industry growth and market share as a whole</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Bases revenue assumptions on mainly macroeconomic changes in the industry as a whole</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Recommendations can be incorporated as a calculation of how much the companies market share will grow as a result of the recommendation</a:t>
                      </a:r>
                      <a:endParaRPr sz="1400" u="none" cap="none" strike="noStrike"/>
                    </a:p>
                  </a:txBody>
                  <a:tcPr marT="45725" marB="45725" marR="91450" marL="91450">
                    <a:solidFill>
                      <a:srgbClr val="D8D8D8"/>
                    </a:solidFill>
                  </a:tcPr>
                </a:tc>
              </a:tr>
            </a:tbl>
          </a:graphicData>
        </a:graphic>
      </p:graphicFrame>
      <p:graphicFrame>
        <p:nvGraphicFramePr>
          <p:cNvPr id="505" name="Google Shape;505;p34"/>
          <p:cNvGraphicFramePr/>
          <p:nvPr/>
        </p:nvGraphicFramePr>
        <p:xfrm>
          <a:off x="7761514" y="1144587"/>
          <a:ext cx="3000000" cy="3000000"/>
        </p:xfrm>
        <a:graphic>
          <a:graphicData uri="http://schemas.openxmlformats.org/drawingml/2006/table">
            <a:tbl>
              <a:tblPr firstRow="1">
                <a:noFill/>
                <a:tableStyleId>{EF1CBF37-E62D-4937-8420-9287EE340E2F}</a:tableStyleId>
              </a:tblPr>
              <a:tblGrid>
                <a:gridCol w="3865750"/>
              </a:tblGrid>
              <a:tr h="1260425">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lt1"/>
                          </a:solidFill>
                          <a:latin typeface="Book Antiqua"/>
                          <a:ea typeface="Book Antiqua"/>
                          <a:cs typeface="Book Antiqua"/>
                          <a:sym typeface="Book Antiqua"/>
                        </a:rPr>
                        <a:t>Bottom Up</a:t>
                      </a:r>
                      <a:endParaRPr sz="1400" u="none" cap="none" strike="noStrike"/>
                    </a:p>
                  </a:txBody>
                  <a:tcPr marT="45725" marB="45725" marR="91450" marL="91450" anchor="ctr">
                    <a:solidFill>
                      <a:srgbClr val="1E3552"/>
                    </a:solidFill>
                  </a:tcPr>
                </a:tc>
              </a:tr>
              <a:tr h="370187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This looks at certain sectors of the company and labels them with individual growth</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Segment revenue is added to find the total projected revenue for each year</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Recommendations can be incorporated as a calculation of how each sector of the company’s revenue will be positively or negatively effected</a:t>
                      </a:r>
                      <a:endParaRPr sz="1400" u="none" cap="none" strike="noStrike"/>
                    </a:p>
                  </a:txBody>
                  <a:tcPr marT="45725" marB="45725" marR="91450" marL="91450">
                    <a:solidFill>
                      <a:srgbClr val="D8D8D8"/>
                    </a:solidFill>
                  </a:tcPr>
                </a:tc>
              </a:tr>
            </a:tbl>
          </a:graphicData>
        </a:graphic>
      </p:graphicFrame>
      <p:sp>
        <p:nvSpPr>
          <p:cNvPr id="506" name="Google Shape;506;p34"/>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507" name="Google Shape;507;p34"/>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08" name="Google Shape;508;p34"/>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509" name="Google Shape;509;p34"/>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Projecting Revenue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5"/>
          <p:cNvSpPr txBox="1"/>
          <p:nvPr/>
        </p:nvSpPr>
        <p:spPr>
          <a:xfrm>
            <a:off x="439600" y="-1902075"/>
            <a:ext cx="10731600" cy="104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Top Down Example</a:t>
            </a:r>
            <a:endParaRPr b="0" i="0" sz="1400" u="none" cap="none" strike="noStrike">
              <a:solidFill>
                <a:srgbClr val="000000"/>
              </a:solidFill>
              <a:latin typeface="Arial"/>
              <a:ea typeface="Arial"/>
              <a:cs typeface="Arial"/>
              <a:sym typeface="Arial"/>
            </a:endParaRPr>
          </a:p>
        </p:txBody>
      </p:sp>
      <p:pic>
        <p:nvPicPr>
          <p:cNvPr id="515" name="Google Shape;515;p35"/>
          <p:cNvPicPr preferRelativeResize="0"/>
          <p:nvPr/>
        </p:nvPicPr>
        <p:blipFill rotWithShape="1">
          <a:blip r:embed="rId3">
            <a:alphaModFix/>
          </a:blip>
          <a:srcRect b="0" l="0" r="0" t="0"/>
          <a:stretch/>
        </p:blipFill>
        <p:spPr>
          <a:xfrm>
            <a:off x="1504072" y="1255454"/>
            <a:ext cx="9183855" cy="4347091"/>
          </a:xfrm>
          <a:prstGeom prst="rect">
            <a:avLst/>
          </a:prstGeom>
          <a:noFill/>
          <a:ln>
            <a:noFill/>
          </a:ln>
        </p:spPr>
      </p:pic>
      <p:sp>
        <p:nvSpPr>
          <p:cNvPr id="516" name="Google Shape;516;p35"/>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517" name="Google Shape;517;p35"/>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18" name="Google Shape;518;p35"/>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519" name="Google Shape;519;p35"/>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Top Down Example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
          <p:cNvSpPr txBox="1"/>
          <p:nvPr/>
        </p:nvSpPr>
        <p:spPr>
          <a:xfrm>
            <a:off x="64223" y="55188"/>
            <a:ext cx="547210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Agenda</a:t>
            </a:r>
            <a:endParaRPr b="0" i="0" sz="1400" u="none" cap="none" strike="noStrike">
              <a:solidFill>
                <a:srgbClr val="000000"/>
              </a:solidFill>
              <a:latin typeface="Arial"/>
              <a:ea typeface="Arial"/>
              <a:cs typeface="Arial"/>
              <a:sym typeface="Arial"/>
            </a:endParaRPr>
          </a:p>
        </p:txBody>
      </p:sp>
      <p:grpSp>
        <p:nvGrpSpPr>
          <p:cNvPr id="228" name="Google Shape;228;p4"/>
          <p:cNvGrpSpPr/>
          <p:nvPr/>
        </p:nvGrpSpPr>
        <p:grpSpPr>
          <a:xfrm>
            <a:off x="2200592" y="1371600"/>
            <a:ext cx="7790815" cy="3182239"/>
            <a:chOff x="2200592" y="1828800"/>
            <a:chExt cx="7790815" cy="3182239"/>
          </a:xfrm>
        </p:grpSpPr>
        <p:sp>
          <p:nvSpPr>
            <p:cNvPr id="229" name="Google Shape;229;p4"/>
            <p:cNvSpPr/>
            <p:nvPr/>
          </p:nvSpPr>
          <p:spPr>
            <a:xfrm>
              <a:off x="2200592" y="1828800"/>
              <a:ext cx="7790815" cy="955675"/>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Book Antiqua"/>
                <a:ea typeface="Book Antiqua"/>
                <a:cs typeface="Book Antiqua"/>
                <a:sym typeface="Book Antiqua"/>
              </a:endParaRPr>
            </a:p>
          </p:txBody>
        </p:sp>
        <p:sp>
          <p:nvSpPr>
            <p:cNvPr id="230" name="Google Shape;230;p4"/>
            <p:cNvSpPr/>
            <p:nvPr/>
          </p:nvSpPr>
          <p:spPr>
            <a:xfrm>
              <a:off x="2200592" y="2955035"/>
              <a:ext cx="7790815" cy="954405"/>
            </a:xfrm>
            <a:prstGeom prst="rect">
              <a:avLst/>
            </a:prstGeom>
            <a:solidFill>
              <a:srgbClr val="36609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p4"/>
            <p:cNvSpPr/>
            <p:nvPr/>
          </p:nvSpPr>
          <p:spPr>
            <a:xfrm>
              <a:off x="2200592" y="4055364"/>
              <a:ext cx="7790815" cy="955675"/>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4"/>
          <p:cNvSpPr txBox="1"/>
          <p:nvPr/>
        </p:nvSpPr>
        <p:spPr>
          <a:xfrm>
            <a:off x="2298283" y="1524000"/>
            <a:ext cx="7629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Book Antiqua"/>
                <a:ea typeface="Book Antiqua"/>
                <a:cs typeface="Book Antiqua"/>
                <a:sym typeface="Book Antiqua"/>
              </a:rPr>
              <a:t>Implementation </a:t>
            </a:r>
            <a:endParaRPr b="0" i="0" sz="1400" u="none" cap="none" strike="noStrike">
              <a:solidFill>
                <a:srgbClr val="000000"/>
              </a:solidFill>
              <a:latin typeface="Arial"/>
              <a:ea typeface="Arial"/>
              <a:cs typeface="Arial"/>
              <a:sym typeface="Arial"/>
            </a:endParaRPr>
          </a:p>
        </p:txBody>
      </p:sp>
      <p:sp>
        <p:nvSpPr>
          <p:cNvPr id="233" name="Google Shape;233;p4"/>
          <p:cNvSpPr txBox="1"/>
          <p:nvPr/>
        </p:nvSpPr>
        <p:spPr>
          <a:xfrm>
            <a:off x="2325992" y="2648753"/>
            <a:ext cx="7629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Book Antiqua"/>
                <a:ea typeface="Book Antiqua"/>
                <a:cs typeface="Book Antiqua"/>
                <a:sym typeface="Book Antiqua"/>
              </a:rPr>
              <a:t>Financials </a:t>
            </a:r>
            <a:endParaRPr b="0" i="0" sz="1400" u="none" cap="none" strike="noStrike">
              <a:solidFill>
                <a:srgbClr val="000000"/>
              </a:solidFill>
              <a:latin typeface="Arial"/>
              <a:ea typeface="Arial"/>
              <a:cs typeface="Arial"/>
              <a:sym typeface="Arial"/>
            </a:endParaRPr>
          </a:p>
        </p:txBody>
      </p:sp>
      <p:sp>
        <p:nvSpPr>
          <p:cNvPr id="234" name="Google Shape;234;p4"/>
          <p:cNvSpPr txBox="1"/>
          <p:nvPr/>
        </p:nvSpPr>
        <p:spPr>
          <a:xfrm>
            <a:off x="2379087" y="3773270"/>
            <a:ext cx="7629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Book Antiqua"/>
                <a:ea typeface="Book Antiqua"/>
                <a:cs typeface="Book Antiqua"/>
                <a:sym typeface="Book Antiqua"/>
              </a:rPr>
              <a:t>Key Performance Indicators </a:t>
            </a:r>
            <a:endParaRPr b="1" i="0" sz="3200" u="none" cap="none" strike="noStrike">
              <a:solidFill>
                <a:schemeClr val="lt1"/>
              </a:solidFill>
              <a:latin typeface="Book Antiqua"/>
              <a:ea typeface="Book Antiqua"/>
              <a:cs typeface="Book Antiqua"/>
              <a:sym typeface="Book Antiqua"/>
            </a:endParaRPr>
          </a:p>
        </p:txBody>
      </p:sp>
      <p:sp>
        <p:nvSpPr>
          <p:cNvPr id="235" name="Google Shape;235;p4"/>
          <p:cNvSpPr/>
          <p:nvPr/>
        </p:nvSpPr>
        <p:spPr>
          <a:xfrm>
            <a:off x="2200592" y="4728945"/>
            <a:ext cx="7790815" cy="955675"/>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4"/>
          <p:cNvSpPr txBox="1"/>
          <p:nvPr/>
        </p:nvSpPr>
        <p:spPr>
          <a:xfrm>
            <a:off x="2298283" y="4883616"/>
            <a:ext cx="7629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Book Antiqua"/>
                <a:ea typeface="Book Antiqua"/>
                <a:cs typeface="Book Antiqua"/>
                <a:sym typeface="Book Antiqua"/>
              </a:rPr>
              <a:t>Risks and Mitigations</a:t>
            </a:r>
            <a:endParaRPr b="0" i="0" sz="1400" u="none" cap="none" strike="noStrike">
              <a:solidFill>
                <a:srgbClr val="000000"/>
              </a:solidFill>
              <a:latin typeface="Arial"/>
              <a:ea typeface="Arial"/>
              <a:cs typeface="Arial"/>
              <a:sym typeface="Arial"/>
            </a:endParaRPr>
          </a:p>
        </p:txBody>
      </p:sp>
      <p:pic>
        <p:nvPicPr>
          <p:cNvPr descr="Head with gears" id="237" name="Google Shape;237;p4"/>
          <p:cNvPicPr preferRelativeResize="0"/>
          <p:nvPr/>
        </p:nvPicPr>
        <p:blipFill rotWithShape="1">
          <a:blip r:embed="rId3">
            <a:alphaModFix/>
          </a:blip>
          <a:srcRect b="0" l="0" r="0" t="0"/>
          <a:stretch/>
        </p:blipFill>
        <p:spPr>
          <a:xfrm>
            <a:off x="8948274" y="3606445"/>
            <a:ext cx="914400" cy="914400"/>
          </a:xfrm>
          <a:prstGeom prst="rect">
            <a:avLst/>
          </a:prstGeom>
          <a:noFill/>
          <a:ln>
            <a:noFill/>
          </a:ln>
        </p:spPr>
      </p:pic>
      <p:pic>
        <p:nvPicPr>
          <p:cNvPr descr="Presentation with bar chart" id="238" name="Google Shape;238;p4"/>
          <p:cNvPicPr preferRelativeResize="0"/>
          <p:nvPr/>
        </p:nvPicPr>
        <p:blipFill rotWithShape="1">
          <a:blip r:embed="rId4">
            <a:alphaModFix/>
          </a:blip>
          <a:srcRect b="0" l="0" r="0" t="0"/>
          <a:stretch/>
        </p:blipFill>
        <p:spPr>
          <a:xfrm>
            <a:off x="8948273" y="2483945"/>
            <a:ext cx="914400" cy="914400"/>
          </a:xfrm>
          <a:prstGeom prst="rect">
            <a:avLst/>
          </a:prstGeom>
          <a:noFill/>
          <a:ln>
            <a:noFill/>
          </a:ln>
        </p:spPr>
      </p:pic>
      <p:pic>
        <p:nvPicPr>
          <p:cNvPr descr="Playbook" id="239" name="Google Shape;239;p4"/>
          <p:cNvPicPr preferRelativeResize="0"/>
          <p:nvPr/>
        </p:nvPicPr>
        <p:blipFill rotWithShape="1">
          <a:blip r:embed="rId5">
            <a:alphaModFix/>
          </a:blip>
          <a:srcRect b="0" l="0" r="0" t="0"/>
          <a:stretch/>
        </p:blipFill>
        <p:spPr>
          <a:xfrm>
            <a:off x="8948274" y="1371590"/>
            <a:ext cx="914400" cy="914400"/>
          </a:xfrm>
          <a:prstGeom prst="rect">
            <a:avLst/>
          </a:prstGeom>
          <a:noFill/>
          <a:ln>
            <a:noFill/>
          </a:ln>
        </p:spPr>
      </p:pic>
      <p:pic>
        <p:nvPicPr>
          <p:cNvPr descr="Warning" id="240" name="Google Shape;240;p4"/>
          <p:cNvPicPr preferRelativeResize="0"/>
          <p:nvPr/>
        </p:nvPicPr>
        <p:blipFill rotWithShape="1">
          <a:blip r:embed="rId6">
            <a:alphaModFix/>
          </a:blip>
          <a:srcRect b="0" l="0" r="0" t="0"/>
          <a:stretch/>
        </p:blipFill>
        <p:spPr>
          <a:xfrm>
            <a:off x="9022967" y="4805154"/>
            <a:ext cx="765018" cy="765018"/>
          </a:xfrm>
          <a:prstGeom prst="rect">
            <a:avLst/>
          </a:prstGeom>
          <a:noFill/>
          <a:ln>
            <a:noFill/>
          </a:ln>
        </p:spPr>
      </p:pic>
      <p:sp>
        <p:nvSpPr>
          <p:cNvPr id="241" name="Google Shape;241;p4"/>
          <p:cNvSpPr txBox="1"/>
          <p:nvPr/>
        </p:nvSpPr>
        <p:spPr>
          <a:xfrm>
            <a:off x="284500" y="6528575"/>
            <a:ext cx="116046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42" name="Google Shape;242;p4"/>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43" name="Google Shape;243;p4"/>
          <p:cNvPicPr preferRelativeResize="0"/>
          <p:nvPr/>
        </p:nvPicPr>
        <p:blipFill>
          <a:blip r:embed="rId7">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36"/>
          <p:cNvPicPr preferRelativeResize="0"/>
          <p:nvPr/>
        </p:nvPicPr>
        <p:blipFill rotWithShape="1">
          <a:blip r:embed="rId3">
            <a:alphaModFix/>
          </a:blip>
          <a:srcRect b="0" l="0" r="0" t="0"/>
          <a:stretch/>
        </p:blipFill>
        <p:spPr>
          <a:xfrm>
            <a:off x="100694" y="1047750"/>
            <a:ext cx="8332739" cy="4627486"/>
          </a:xfrm>
          <a:prstGeom prst="rect">
            <a:avLst/>
          </a:prstGeom>
          <a:noFill/>
          <a:ln>
            <a:noFill/>
          </a:ln>
        </p:spPr>
      </p:pic>
      <p:grpSp>
        <p:nvGrpSpPr>
          <p:cNvPr id="525" name="Google Shape;525;p36"/>
          <p:cNvGrpSpPr/>
          <p:nvPr/>
        </p:nvGrpSpPr>
        <p:grpSpPr>
          <a:xfrm>
            <a:off x="8534127" y="2940396"/>
            <a:ext cx="3657873" cy="1620718"/>
            <a:chOff x="8433433" y="1993339"/>
            <a:chExt cx="3812753" cy="1543265"/>
          </a:xfrm>
        </p:grpSpPr>
        <p:pic>
          <p:nvPicPr>
            <p:cNvPr id="526" name="Google Shape;526;p36"/>
            <p:cNvPicPr preferRelativeResize="0"/>
            <p:nvPr/>
          </p:nvPicPr>
          <p:blipFill rotWithShape="1">
            <a:blip r:embed="rId4">
              <a:alphaModFix/>
            </a:blip>
            <a:srcRect b="0" l="0" r="0" t="0"/>
            <a:stretch/>
          </p:blipFill>
          <p:spPr>
            <a:xfrm>
              <a:off x="8433433" y="2352525"/>
              <a:ext cx="2600688" cy="1076475"/>
            </a:xfrm>
            <a:prstGeom prst="rect">
              <a:avLst/>
            </a:prstGeom>
            <a:noFill/>
            <a:ln>
              <a:noFill/>
            </a:ln>
          </p:spPr>
        </p:pic>
        <p:pic>
          <p:nvPicPr>
            <p:cNvPr id="527" name="Google Shape;527;p36"/>
            <p:cNvPicPr preferRelativeResize="0"/>
            <p:nvPr/>
          </p:nvPicPr>
          <p:blipFill rotWithShape="1">
            <a:blip r:embed="rId5">
              <a:alphaModFix/>
            </a:blip>
            <a:srcRect b="0" l="0" r="0" t="0"/>
            <a:stretch/>
          </p:blipFill>
          <p:spPr>
            <a:xfrm>
              <a:off x="10731500" y="1993339"/>
              <a:ext cx="1514686" cy="1543265"/>
            </a:xfrm>
            <a:prstGeom prst="rect">
              <a:avLst/>
            </a:prstGeom>
            <a:noFill/>
            <a:ln>
              <a:noFill/>
            </a:ln>
          </p:spPr>
        </p:pic>
      </p:grpSp>
      <p:sp>
        <p:nvSpPr>
          <p:cNvPr id="528" name="Google Shape;528;p36"/>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529" name="Google Shape;529;p36"/>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30" name="Google Shape;530;p36"/>
          <p:cNvPicPr preferRelativeResize="0"/>
          <p:nvPr/>
        </p:nvPicPr>
        <p:blipFill>
          <a:blip r:embed="rId6">
            <a:alphaModFix/>
          </a:blip>
          <a:stretch>
            <a:fillRect/>
          </a:stretch>
        </p:blipFill>
        <p:spPr>
          <a:xfrm>
            <a:off x="10860075" y="80662"/>
            <a:ext cx="1183776" cy="591876"/>
          </a:xfrm>
          <a:prstGeom prst="rect">
            <a:avLst/>
          </a:prstGeom>
          <a:noFill/>
          <a:ln>
            <a:noFill/>
          </a:ln>
        </p:spPr>
      </p:pic>
      <p:sp>
        <p:nvSpPr>
          <p:cNvPr id="531" name="Google Shape;531;p36"/>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Bottom Up Example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
          <p:cNvSpPr txBox="1"/>
          <p:nvPr/>
        </p:nvSpPr>
        <p:spPr>
          <a:xfrm>
            <a:off x="479425" y="1554096"/>
            <a:ext cx="11468098" cy="769441"/>
          </a:xfrm>
          <a:prstGeom prst="rect">
            <a:avLst/>
          </a:prstGeom>
          <a:solidFill>
            <a:srgbClr val="7B91B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Book Antiqua"/>
                <a:ea typeface="Book Antiqua"/>
                <a:cs typeface="Book Antiqua"/>
                <a:sym typeface="Book Antiqua"/>
              </a:rPr>
              <a:t>Comprehensive financial models will show a link between individual recommendations and the whole company using a </a:t>
            </a:r>
            <a:r>
              <a:rPr b="1" i="1" lang="en-US" sz="2200" u="none" cap="none" strike="noStrike">
                <a:solidFill>
                  <a:schemeClr val="dk1"/>
                </a:solidFill>
                <a:latin typeface="Book Antiqua"/>
                <a:ea typeface="Book Antiqua"/>
                <a:cs typeface="Book Antiqua"/>
                <a:sym typeface="Book Antiqua"/>
              </a:rPr>
              <a:t>combination</a:t>
            </a:r>
            <a:r>
              <a:rPr b="1" i="0" lang="en-US" sz="2200" u="none" cap="none" strike="noStrike">
                <a:solidFill>
                  <a:schemeClr val="dk1"/>
                </a:solidFill>
                <a:latin typeface="Book Antiqua"/>
                <a:ea typeface="Book Antiqua"/>
                <a:cs typeface="Book Antiqua"/>
                <a:sym typeface="Book Antiqua"/>
              </a:rPr>
              <a:t> of these two methods. </a:t>
            </a:r>
            <a:endParaRPr b="0" i="0" sz="1400" u="none" cap="none" strike="noStrike">
              <a:solidFill>
                <a:srgbClr val="000000"/>
              </a:solidFill>
              <a:latin typeface="Arial"/>
              <a:ea typeface="Arial"/>
              <a:cs typeface="Arial"/>
              <a:sym typeface="Arial"/>
            </a:endParaRPr>
          </a:p>
        </p:txBody>
      </p:sp>
      <p:grpSp>
        <p:nvGrpSpPr>
          <p:cNvPr id="538" name="Google Shape;538;p8"/>
          <p:cNvGrpSpPr/>
          <p:nvPr/>
        </p:nvGrpSpPr>
        <p:grpSpPr>
          <a:xfrm>
            <a:off x="958901" y="2788995"/>
            <a:ext cx="10509145" cy="3097945"/>
            <a:chOff x="958901" y="2547695"/>
            <a:chExt cx="10509145" cy="3097945"/>
          </a:xfrm>
        </p:grpSpPr>
        <p:sp>
          <p:nvSpPr>
            <p:cNvPr id="539" name="Google Shape;539;p8"/>
            <p:cNvSpPr/>
            <p:nvPr/>
          </p:nvSpPr>
          <p:spPr>
            <a:xfrm>
              <a:off x="958901" y="2547695"/>
              <a:ext cx="4910815" cy="1033705"/>
            </a:xfrm>
            <a:custGeom>
              <a:rect b="b" l="l" r="r" t="t"/>
              <a:pathLst>
                <a:path extrusionOk="0" h="1353600" w="4910815">
                  <a:moveTo>
                    <a:pt x="0" y="0"/>
                  </a:moveTo>
                  <a:lnTo>
                    <a:pt x="4910815" y="0"/>
                  </a:lnTo>
                  <a:lnTo>
                    <a:pt x="4910815" y="1353600"/>
                  </a:lnTo>
                  <a:lnTo>
                    <a:pt x="0" y="1353600"/>
                  </a:lnTo>
                  <a:lnTo>
                    <a:pt x="0" y="0"/>
                  </a:lnTo>
                  <a:close/>
                </a:path>
              </a:pathLst>
            </a:custGeom>
            <a:solidFill>
              <a:srgbClr val="1E3552"/>
            </a:solidFill>
            <a:ln>
              <a:noFill/>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chemeClr val="lt1"/>
                </a:buClr>
                <a:buSzPts val="2800"/>
                <a:buFont typeface="Book Antiqua"/>
                <a:buNone/>
              </a:pPr>
              <a:r>
                <a:rPr b="0" i="0" lang="en-US" sz="2800" u="none" cap="none" strike="noStrike">
                  <a:solidFill>
                    <a:schemeClr val="lt1"/>
                  </a:solidFill>
                  <a:latin typeface="Book Antiqua"/>
                  <a:ea typeface="Book Antiqua"/>
                  <a:cs typeface="Book Antiqua"/>
                  <a:sym typeface="Book Antiqua"/>
                </a:rPr>
                <a:t>Recommendation Approach </a:t>
              </a:r>
              <a:endParaRPr b="0" i="0" sz="1400" u="none" cap="none" strike="noStrike">
                <a:solidFill>
                  <a:srgbClr val="000000"/>
                </a:solidFill>
                <a:latin typeface="Arial"/>
                <a:ea typeface="Arial"/>
                <a:cs typeface="Arial"/>
                <a:sym typeface="Arial"/>
              </a:endParaRPr>
            </a:p>
          </p:txBody>
        </p:sp>
        <p:sp>
          <p:nvSpPr>
            <p:cNvPr id="540" name="Google Shape;540;p8"/>
            <p:cNvSpPr/>
            <p:nvPr/>
          </p:nvSpPr>
          <p:spPr>
            <a:xfrm>
              <a:off x="958901" y="3581400"/>
              <a:ext cx="4910815" cy="2064240"/>
            </a:xfrm>
            <a:custGeom>
              <a:rect b="b" l="l" r="r" t="t"/>
              <a:pathLst>
                <a:path extrusionOk="0" h="2064240" w="4910815">
                  <a:moveTo>
                    <a:pt x="0" y="0"/>
                  </a:moveTo>
                  <a:lnTo>
                    <a:pt x="4910815" y="0"/>
                  </a:lnTo>
                  <a:lnTo>
                    <a:pt x="4910815" y="2064240"/>
                  </a:lnTo>
                  <a:lnTo>
                    <a:pt x="0" y="2064240"/>
                  </a:lnTo>
                  <a:lnTo>
                    <a:pt x="0" y="0"/>
                  </a:lnTo>
                  <a:close/>
                </a:path>
              </a:pathLst>
            </a:custGeom>
            <a:solidFill>
              <a:srgbClr val="969BA1">
                <a:alpha val="89019"/>
              </a:srgbClr>
            </a:solidFill>
            <a:ln>
              <a:noFill/>
            </a:ln>
          </p:spPr>
          <p:txBody>
            <a:bodyPr anchorCtr="0" anchor="t" bIns="224025" lIns="149350" spcFirstLastPara="1" rIns="199125" wrap="square" tIns="149350">
              <a:noAutofit/>
            </a:bodyPr>
            <a:lstStyle/>
            <a:p>
              <a:pPr indent="-285750" lvl="1" marL="285750" marR="0" rtl="0" algn="l">
                <a:lnSpc>
                  <a:spcPct val="90000"/>
                </a:lnSpc>
                <a:spcBef>
                  <a:spcPts val="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Financial viability of one idea</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Includes thoughtful detail and critical thinking</a:t>
              </a:r>
              <a:endParaRPr b="0" i="0" sz="1400" u="none" cap="none" strike="noStrike">
                <a:solidFill>
                  <a:srgbClr val="000000"/>
                </a:solidFill>
                <a:latin typeface="Arial"/>
                <a:ea typeface="Arial"/>
                <a:cs typeface="Arial"/>
                <a:sym typeface="Arial"/>
              </a:endParaRPr>
            </a:p>
          </p:txBody>
        </p:sp>
        <p:sp>
          <p:nvSpPr>
            <p:cNvPr id="541" name="Google Shape;541;p8"/>
            <p:cNvSpPr/>
            <p:nvPr/>
          </p:nvSpPr>
          <p:spPr>
            <a:xfrm>
              <a:off x="6557231" y="2547695"/>
              <a:ext cx="4910815" cy="1033705"/>
            </a:xfrm>
            <a:custGeom>
              <a:rect b="b" l="l" r="r" t="t"/>
              <a:pathLst>
                <a:path extrusionOk="0" h="1353600" w="4910815">
                  <a:moveTo>
                    <a:pt x="0" y="0"/>
                  </a:moveTo>
                  <a:lnTo>
                    <a:pt x="4910815" y="0"/>
                  </a:lnTo>
                  <a:lnTo>
                    <a:pt x="4910815" y="1353600"/>
                  </a:lnTo>
                  <a:lnTo>
                    <a:pt x="0" y="1353600"/>
                  </a:lnTo>
                  <a:lnTo>
                    <a:pt x="0" y="0"/>
                  </a:lnTo>
                  <a:close/>
                </a:path>
              </a:pathLst>
            </a:custGeom>
            <a:solidFill>
              <a:srgbClr val="1E3552"/>
            </a:solidFill>
            <a:ln>
              <a:noFill/>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chemeClr val="lt1"/>
                </a:buClr>
                <a:buSzPts val="2800"/>
                <a:buFont typeface="Book Antiqua"/>
                <a:buNone/>
              </a:pPr>
              <a:r>
                <a:rPr b="0" i="0" lang="en-US" sz="2800" u="none" cap="none" strike="noStrike">
                  <a:solidFill>
                    <a:schemeClr val="lt1"/>
                  </a:solidFill>
                  <a:latin typeface="Book Antiqua"/>
                  <a:ea typeface="Book Antiqua"/>
                  <a:cs typeface="Book Antiqua"/>
                  <a:sym typeface="Book Antiqua"/>
                </a:rPr>
                <a:t>Income Statement Approach </a:t>
              </a:r>
              <a:endParaRPr b="0" i="0" sz="2800" u="none" cap="none" strike="noStrike">
                <a:solidFill>
                  <a:schemeClr val="lt1"/>
                </a:solidFill>
                <a:latin typeface="Book Antiqua"/>
                <a:ea typeface="Book Antiqua"/>
                <a:cs typeface="Book Antiqua"/>
                <a:sym typeface="Book Antiqua"/>
              </a:endParaRPr>
            </a:p>
          </p:txBody>
        </p:sp>
        <p:sp>
          <p:nvSpPr>
            <p:cNvPr id="542" name="Google Shape;542;p8"/>
            <p:cNvSpPr/>
            <p:nvPr/>
          </p:nvSpPr>
          <p:spPr>
            <a:xfrm>
              <a:off x="6557231" y="3581400"/>
              <a:ext cx="4910815" cy="2064240"/>
            </a:xfrm>
            <a:custGeom>
              <a:rect b="b" l="l" r="r" t="t"/>
              <a:pathLst>
                <a:path extrusionOk="0" h="2064240" w="4910815">
                  <a:moveTo>
                    <a:pt x="0" y="0"/>
                  </a:moveTo>
                  <a:lnTo>
                    <a:pt x="4910815" y="0"/>
                  </a:lnTo>
                  <a:lnTo>
                    <a:pt x="4910815" y="2064240"/>
                  </a:lnTo>
                  <a:lnTo>
                    <a:pt x="0" y="2064240"/>
                  </a:lnTo>
                  <a:lnTo>
                    <a:pt x="0" y="0"/>
                  </a:lnTo>
                  <a:close/>
                </a:path>
              </a:pathLst>
            </a:custGeom>
            <a:solidFill>
              <a:srgbClr val="969BA1">
                <a:alpha val="89019"/>
              </a:srgbClr>
            </a:solidFill>
            <a:ln>
              <a:noFill/>
            </a:ln>
          </p:spPr>
          <p:txBody>
            <a:bodyPr anchorCtr="0" anchor="t" bIns="224025" lIns="149350" spcFirstLastPara="1" rIns="199125" wrap="square" tIns="149350">
              <a:noAutofit/>
            </a:bodyPr>
            <a:lstStyle/>
            <a:p>
              <a:pPr indent="-285750" lvl="1" marL="285750" marR="0" rtl="0" algn="l">
                <a:lnSpc>
                  <a:spcPct val="90000"/>
                </a:lnSpc>
                <a:spcBef>
                  <a:spcPts val="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“Big picture” of future financial position</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800"/>
                <a:buFont typeface="Book Antiqua"/>
                <a:buChar char="•"/>
              </a:pPr>
              <a:r>
                <a:rPr b="0" i="0" lang="en-US" sz="2800" u="none" cap="none" strike="noStrike">
                  <a:solidFill>
                    <a:schemeClr val="dk1"/>
                  </a:solidFill>
                  <a:latin typeface="Book Antiqua"/>
                  <a:ea typeface="Book Antiqua"/>
                  <a:cs typeface="Book Antiqua"/>
                  <a:sym typeface="Book Antiqua"/>
                </a:rPr>
                <a:t>Involves projecting revenue and expenses</a:t>
              </a:r>
              <a:endParaRPr b="0" i="0" sz="1400" u="none" cap="none" strike="noStrike">
                <a:solidFill>
                  <a:srgbClr val="000000"/>
                </a:solidFill>
                <a:latin typeface="Arial"/>
                <a:ea typeface="Arial"/>
                <a:cs typeface="Arial"/>
                <a:sym typeface="Arial"/>
              </a:endParaRPr>
            </a:p>
          </p:txBody>
        </p:sp>
      </p:grpSp>
      <p:sp>
        <p:nvSpPr>
          <p:cNvPr id="543" name="Google Shape;543;p8"/>
          <p:cNvSpPr txBox="1"/>
          <p:nvPr/>
        </p:nvSpPr>
        <p:spPr>
          <a:xfrm>
            <a:off x="0" y="-1246437"/>
            <a:ext cx="10731600" cy="104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Introductory Methods of Modeling</a:t>
            </a:r>
            <a:endParaRPr b="0" i="0" sz="1400" u="none" cap="none" strike="noStrike">
              <a:solidFill>
                <a:srgbClr val="000000"/>
              </a:solidFill>
              <a:latin typeface="Arial"/>
              <a:ea typeface="Arial"/>
              <a:cs typeface="Arial"/>
              <a:sym typeface="Arial"/>
            </a:endParaRPr>
          </a:p>
        </p:txBody>
      </p:sp>
      <p:sp>
        <p:nvSpPr>
          <p:cNvPr id="544" name="Google Shape;544;p8"/>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545" name="Google Shape;545;p8"/>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46" name="Google Shape;546;p8"/>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547" name="Google Shape;547;p8"/>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Introductory Methods of Modeling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grpSp>
        <p:nvGrpSpPr>
          <p:cNvPr id="553" name="Google Shape;553;p9"/>
          <p:cNvGrpSpPr/>
          <p:nvPr/>
        </p:nvGrpSpPr>
        <p:grpSpPr>
          <a:xfrm>
            <a:off x="1731256" y="1347796"/>
            <a:ext cx="10051969" cy="4610749"/>
            <a:chOff x="1731256" y="1347796"/>
            <a:chExt cx="10051969" cy="4610749"/>
          </a:xfrm>
        </p:grpSpPr>
        <p:sp>
          <p:nvSpPr>
            <p:cNvPr id="554" name="Google Shape;554;p9"/>
            <p:cNvSpPr/>
            <p:nvPr/>
          </p:nvSpPr>
          <p:spPr>
            <a:xfrm rot="5400000">
              <a:off x="2103446" y="2340379"/>
              <a:ext cx="895411" cy="1019394"/>
            </a:xfrm>
            <a:prstGeom prst="bentUpArrow">
              <a:avLst>
                <a:gd fmla="val 32840" name="adj1"/>
                <a:gd fmla="val 25000" name="adj2"/>
                <a:gd fmla="val 35780" name="adj3"/>
              </a:avLst>
            </a:prstGeom>
            <a:solidFill>
              <a:srgbClr val="969B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9"/>
            <p:cNvSpPr/>
            <p:nvPr/>
          </p:nvSpPr>
          <p:spPr>
            <a:xfrm>
              <a:off x="1731256" y="1347796"/>
              <a:ext cx="1777267" cy="1055093"/>
            </a:xfrm>
            <a:custGeom>
              <a:rect b="b" l="l" r="r" t="t"/>
              <a:pathLst>
                <a:path extrusionOk="0" h="1055093" w="1777267">
                  <a:moveTo>
                    <a:pt x="0" y="175884"/>
                  </a:moveTo>
                  <a:cubicBezTo>
                    <a:pt x="0" y="78746"/>
                    <a:pt x="78746" y="0"/>
                    <a:pt x="175884" y="0"/>
                  </a:cubicBezTo>
                  <a:lnTo>
                    <a:pt x="1601383" y="0"/>
                  </a:lnTo>
                  <a:cubicBezTo>
                    <a:pt x="1698521" y="0"/>
                    <a:pt x="1777267" y="78746"/>
                    <a:pt x="1777267" y="175884"/>
                  </a:cubicBezTo>
                  <a:lnTo>
                    <a:pt x="1777267" y="879209"/>
                  </a:lnTo>
                  <a:cubicBezTo>
                    <a:pt x="1777267" y="976347"/>
                    <a:pt x="1698521" y="1055093"/>
                    <a:pt x="1601383" y="1055093"/>
                  </a:cubicBezTo>
                  <a:lnTo>
                    <a:pt x="175884" y="1055093"/>
                  </a:lnTo>
                  <a:cubicBezTo>
                    <a:pt x="78746" y="1055093"/>
                    <a:pt x="0" y="976347"/>
                    <a:pt x="0" y="879209"/>
                  </a:cubicBezTo>
                  <a:lnTo>
                    <a:pt x="0" y="175884"/>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12475" lIns="112475" spcFirstLastPara="1" rIns="112475" wrap="square" tIns="112475">
              <a:noAutofit/>
            </a:bodyPr>
            <a:lstStyle/>
            <a:p>
              <a:pPr indent="0" lvl="0" marL="0" marR="0" rtl="0" algn="ctr">
                <a:lnSpc>
                  <a:spcPct val="90000"/>
                </a:lnSpc>
                <a:spcBef>
                  <a:spcPts val="0"/>
                </a:spcBef>
                <a:spcAft>
                  <a:spcPts val="0"/>
                </a:spcAft>
                <a:buClr>
                  <a:schemeClr val="lt1"/>
                </a:buClr>
                <a:buSzPts val="1600"/>
                <a:buFont typeface="Book Antiqua"/>
                <a:buNone/>
              </a:pPr>
              <a:r>
                <a:rPr b="0" i="0" lang="en-US" sz="1600" u="none" cap="none" strike="noStrike">
                  <a:solidFill>
                    <a:schemeClr val="lt1"/>
                  </a:solidFill>
                  <a:latin typeface="Book Antiqua"/>
                  <a:ea typeface="Book Antiqua"/>
                  <a:cs typeface="Book Antiqua"/>
                  <a:sym typeface="Book Antiqua"/>
                </a:rPr>
                <a:t>Understanding an Idea</a:t>
              </a:r>
              <a:endParaRPr b="0" i="0" sz="1400" u="none" cap="none" strike="noStrike">
                <a:solidFill>
                  <a:srgbClr val="000000"/>
                </a:solidFill>
                <a:latin typeface="Arial"/>
                <a:ea typeface="Arial"/>
                <a:cs typeface="Arial"/>
                <a:sym typeface="Arial"/>
              </a:endParaRPr>
            </a:p>
          </p:txBody>
        </p:sp>
        <p:sp>
          <p:nvSpPr>
            <p:cNvPr id="556" name="Google Shape;556;p9"/>
            <p:cNvSpPr/>
            <p:nvPr/>
          </p:nvSpPr>
          <p:spPr>
            <a:xfrm>
              <a:off x="3537416" y="1439956"/>
              <a:ext cx="2749784" cy="852773"/>
            </a:xfrm>
            <a:custGeom>
              <a:rect b="b" l="l" r="r" t="t"/>
              <a:pathLst>
                <a:path extrusionOk="0" h="852773" w="2749784">
                  <a:moveTo>
                    <a:pt x="0" y="0"/>
                  </a:moveTo>
                  <a:lnTo>
                    <a:pt x="2749784" y="0"/>
                  </a:lnTo>
                  <a:lnTo>
                    <a:pt x="2749784" y="852773"/>
                  </a:lnTo>
                  <a:lnTo>
                    <a:pt x="0" y="852773"/>
                  </a:lnTo>
                  <a:lnTo>
                    <a:pt x="0" y="0"/>
                  </a:lnTo>
                  <a:close/>
                </a:path>
              </a:pathLst>
            </a:custGeom>
            <a:noFill/>
            <a:ln>
              <a:noFill/>
            </a:ln>
          </p:spPr>
          <p:txBody>
            <a:bodyPr anchorCtr="0" anchor="ctr" bIns="57150" lIns="57150" spcFirstLastPara="1" rIns="57150" wrap="square" tIns="57150">
              <a:noAutofit/>
            </a:bodyPr>
            <a:lstStyle/>
            <a:p>
              <a:pPr indent="-114300" lvl="1" marL="114300" marR="0" rtl="0" algn="l">
                <a:lnSpc>
                  <a:spcPct val="90000"/>
                </a:lnSpc>
                <a:spcBef>
                  <a:spcPts val="0"/>
                </a:spcBef>
                <a:spcAft>
                  <a:spcPts val="0"/>
                </a:spcAft>
                <a:buClr>
                  <a:schemeClr val="dk1"/>
                </a:buClr>
                <a:buSzPts val="1500"/>
                <a:buFont typeface="Book Antiqua"/>
                <a:buNone/>
              </a:pPr>
              <a:r>
                <a:rPr b="0" i="0" lang="en-US" sz="1500" u="none" cap="none" strike="noStrike">
                  <a:solidFill>
                    <a:schemeClr val="dk1"/>
                  </a:solidFill>
                  <a:latin typeface="Book Antiqua"/>
                  <a:ea typeface="Book Antiqua"/>
                  <a:cs typeface="Book Antiqua"/>
                  <a:sym typeface="Book Antiqua"/>
                </a:rPr>
                <a:t>Do you fully comprehend this idea before making projections?</a:t>
              </a:r>
              <a:endParaRPr b="0" i="0" sz="1400" u="none" cap="none" strike="noStrike">
                <a:solidFill>
                  <a:srgbClr val="000000"/>
                </a:solidFill>
                <a:latin typeface="Arial"/>
                <a:ea typeface="Arial"/>
                <a:cs typeface="Arial"/>
                <a:sym typeface="Arial"/>
              </a:endParaRPr>
            </a:p>
          </p:txBody>
        </p:sp>
        <p:sp>
          <p:nvSpPr>
            <p:cNvPr id="557" name="Google Shape;557;p9"/>
            <p:cNvSpPr/>
            <p:nvPr/>
          </p:nvSpPr>
          <p:spPr>
            <a:xfrm rot="5400000">
              <a:off x="3814814" y="3525597"/>
              <a:ext cx="895411" cy="1019394"/>
            </a:xfrm>
            <a:prstGeom prst="bentUpArrow">
              <a:avLst>
                <a:gd fmla="val 32840" name="adj1"/>
                <a:gd fmla="val 25000" name="adj2"/>
                <a:gd fmla="val 35780" name="adj3"/>
              </a:avLst>
            </a:prstGeom>
            <a:solidFill>
              <a:srgbClr val="969B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9"/>
            <p:cNvSpPr/>
            <p:nvPr/>
          </p:nvSpPr>
          <p:spPr>
            <a:xfrm>
              <a:off x="3442624" y="2533015"/>
              <a:ext cx="1777267" cy="1055093"/>
            </a:xfrm>
            <a:custGeom>
              <a:rect b="b" l="l" r="r" t="t"/>
              <a:pathLst>
                <a:path extrusionOk="0" h="1055093" w="1777267">
                  <a:moveTo>
                    <a:pt x="0" y="175884"/>
                  </a:moveTo>
                  <a:cubicBezTo>
                    <a:pt x="0" y="78746"/>
                    <a:pt x="78746" y="0"/>
                    <a:pt x="175884" y="0"/>
                  </a:cubicBezTo>
                  <a:lnTo>
                    <a:pt x="1601383" y="0"/>
                  </a:lnTo>
                  <a:cubicBezTo>
                    <a:pt x="1698521" y="0"/>
                    <a:pt x="1777267" y="78746"/>
                    <a:pt x="1777267" y="175884"/>
                  </a:cubicBezTo>
                  <a:lnTo>
                    <a:pt x="1777267" y="879209"/>
                  </a:lnTo>
                  <a:cubicBezTo>
                    <a:pt x="1777267" y="976347"/>
                    <a:pt x="1698521" y="1055093"/>
                    <a:pt x="1601383" y="1055093"/>
                  </a:cubicBezTo>
                  <a:lnTo>
                    <a:pt x="175884" y="1055093"/>
                  </a:lnTo>
                  <a:cubicBezTo>
                    <a:pt x="78746" y="1055093"/>
                    <a:pt x="0" y="976347"/>
                    <a:pt x="0" y="879209"/>
                  </a:cubicBezTo>
                  <a:lnTo>
                    <a:pt x="0" y="175884"/>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12475" lIns="112475" spcFirstLastPara="1" rIns="112475" wrap="square" tIns="112475">
              <a:noAutofit/>
            </a:bodyPr>
            <a:lstStyle/>
            <a:p>
              <a:pPr indent="0" lvl="0" marL="0" marR="0" rtl="0" algn="ctr">
                <a:lnSpc>
                  <a:spcPct val="90000"/>
                </a:lnSpc>
                <a:spcBef>
                  <a:spcPts val="0"/>
                </a:spcBef>
                <a:spcAft>
                  <a:spcPts val="0"/>
                </a:spcAft>
                <a:buClr>
                  <a:schemeClr val="lt1"/>
                </a:buClr>
                <a:buSzPts val="1600"/>
                <a:buFont typeface="Book Antiqua"/>
                <a:buNone/>
              </a:pPr>
              <a:r>
                <a:rPr b="0" i="0" lang="en-US" sz="1600" u="none" cap="none" strike="noStrike">
                  <a:solidFill>
                    <a:schemeClr val="lt1"/>
                  </a:solidFill>
                  <a:latin typeface="Book Antiqua"/>
                  <a:ea typeface="Book Antiqua"/>
                  <a:cs typeface="Book Antiqua"/>
                  <a:sym typeface="Book Antiqua"/>
                </a:rPr>
                <a:t>Classify the Attributes</a:t>
              </a:r>
              <a:endParaRPr b="0" i="0" sz="1400" u="none" cap="none" strike="noStrike">
                <a:solidFill>
                  <a:srgbClr val="000000"/>
                </a:solidFill>
                <a:latin typeface="Arial"/>
                <a:ea typeface="Arial"/>
                <a:cs typeface="Arial"/>
                <a:sym typeface="Arial"/>
              </a:endParaRPr>
            </a:p>
          </p:txBody>
        </p:sp>
        <p:sp>
          <p:nvSpPr>
            <p:cNvPr id="559" name="Google Shape;559;p9"/>
            <p:cNvSpPr/>
            <p:nvPr/>
          </p:nvSpPr>
          <p:spPr>
            <a:xfrm>
              <a:off x="5290865" y="2620944"/>
              <a:ext cx="2233832" cy="852773"/>
            </a:xfrm>
            <a:custGeom>
              <a:rect b="b" l="l" r="r" t="t"/>
              <a:pathLst>
                <a:path extrusionOk="0" h="852773" w="2233832">
                  <a:moveTo>
                    <a:pt x="0" y="0"/>
                  </a:moveTo>
                  <a:lnTo>
                    <a:pt x="2233832" y="0"/>
                  </a:lnTo>
                  <a:lnTo>
                    <a:pt x="2233832" y="852773"/>
                  </a:lnTo>
                  <a:lnTo>
                    <a:pt x="0" y="852773"/>
                  </a:lnTo>
                  <a:lnTo>
                    <a:pt x="0" y="0"/>
                  </a:lnTo>
                  <a:close/>
                </a:path>
              </a:pathLst>
            </a:custGeom>
            <a:noFill/>
            <a:ln>
              <a:noFill/>
            </a:ln>
          </p:spPr>
          <p:txBody>
            <a:bodyPr anchorCtr="0" anchor="ctr" bIns="57150" lIns="57150" spcFirstLastPara="1" rIns="57150" wrap="square" tIns="57150">
              <a:noAutofit/>
            </a:bodyPr>
            <a:lstStyle/>
            <a:p>
              <a:pPr indent="-114300" lvl="1" marL="114300" marR="0" rtl="0" algn="l">
                <a:lnSpc>
                  <a:spcPct val="90000"/>
                </a:lnSpc>
                <a:spcBef>
                  <a:spcPts val="0"/>
                </a:spcBef>
                <a:spcAft>
                  <a:spcPts val="0"/>
                </a:spcAft>
                <a:buClr>
                  <a:schemeClr val="dk1"/>
                </a:buClr>
                <a:buSzPts val="1500"/>
                <a:buFont typeface="Book Antiqua"/>
                <a:buNone/>
              </a:pPr>
              <a:r>
                <a:rPr b="0" i="0" lang="en-US" sz="1500" u="none" cap="none" strike="noStrike">
                  <a:solidFill>
                    <a:schemeClr val="dk1"/>
                  </a:solidFill>
                  <a:latin typeface="Book Antiqua"/>
                  <a:ea typeface="Book Antiqua"/>
                  <a:cs typeface="Book Antiqua"/>
                  <a:sym typeface="Book Antiqua"/>
                </a:rPr>
                <a:t>Will this idea increase revenue, decrease expenses, both?</a:t>
              </a:r>
              <a:endParaRPr b="0" i="0" sz="1400" u="none" cap="none" strike="noStrike">
                <a:solidFill>
                  <a:srgbClr val="000000"/>
                </a:solidFill>
                <a:latin typeface="Arial"/>
                <a:ea typeface="Arial"/>
                <a:cs typeface="Arial"/>
                <a:sym typeface="Arial"/>
              </a:endParaRPr>
            </a:p>
          </p:txBody>
        </p:sp>
        <p:sp>
          <p:nvSpPr>
            <p:cNvPr id="560" name="Google Shape;560;p9"/>
            <p:cNvSpPr/>
            <p:nvPr/>
          </p:nvSpPr>
          <p:spPr>
            <a:xfrm rot="5400000">
              <a:off x="5526181" y="4710815"/>
              <a:ext cx="895411" cy="1019394"/>
            </a:xfrm>
            <a:prstGeom prst="bentUpArrow">
              <a:avLst>
                <a:gd fmla="val 32840" name="adj1"/>
                <a:gd fmla="val 25000" name="adj2"/>
                <a:gd fmla="val 35780" name="adj3"/>
              </a:avLst>
            </a:prstGeom>
            <a:solidFill>
              <a:srgbClr val="969B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9"/>
            <p:cNvSpPr/>
            <p:nvPr/>
          </p:nvSpPr>
          <p:spPr>
            <a:xfrm>
              <a:off x="5153991" y="3718233"/>
              <a:ext cx="1777267" cy="1055093"/>
            </a:xfrm>
            <a:custGeom>
              <a:rect b="b" l="l" r="r" t="t"/>
              <a:pathLst>
                <a:path extrusionOk="0" h="1055093" w="1777267">
                  <a:moveTo>
                    <a:pt x="0" y="175884"/>
                  </a:moveTo>
                  <a:cubicBezTo>
                    <a:pt x="0" y="78746"/>
                    <a:pt x="78746" y="0"/>
                    <a:pt x="175884" y="0"/>
                  </a:cubicBezTo>
                  <a:lnTo>
                    <a:pt x="1601383" y="0"/>
                  </a:lnTo>
                  <a:cubicBezTo>
                    <a:pt x="1698521" y="0"/>
                    <a:pt x="1777267" y="78746"/>
                    <a:pt x="1777267" y="175884"/>
                  </a:cubicBezTo>
                  <a:lnTo>
                    <a:pt x="1777267" y="879209"/>
                  </a:lnTo>
                  <a:cubicBezTo>
                    <a:pt x="1777267" y="976347"/>
                    <a:pt x="1698521" y="1055093"/>
                    <a:pt x="1601383" y="1055093"/>
                  </a:cubicBezTo>
                  <a:lnTo>
                    <a:pt x="175884" y="1055093"/>
                  </a:lnTo>
                  <a:cubicBezTo>
                    <a:pt x="78746" y="1055093"/>
                    <a:pt x="0" y="976347"/>
                    <a:pt x="0" y="879209"/>
                  </a:cubicBezTo>
                  <a:lnTo>
                    <a:pt x="0" y="175884"/>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12475" lIns="112475" spcFirstLastPara="1" rIns="112475" wrap="square" tIns="112475">
              <a:noAutofit/>
            </a:bodyPr>
            <a:lstStyle/>
            <a:p>
              <a:pPr indent="0" lvl="0" marL="0" marR="0" rtl="0" algn="ctr">
                <a:lnSpc>
                  <a:spcPct val="90000"/>
                </a:lnSpc>
                <a:spcBef>
                  <a:spcPts val="0"/>
                </a:spcBef>
                <a:spcAft>
                  <a:spcPts val="0"/>
                </a:spcAft>
                <a:buClr>
                  <a:schemeClr val="lt1"/>
                </a:buClr>
                <a:buSzPts val="1600"/>
                <a:buFont typeface="Book Antiqua"/>
                <a:buNone/>
              </a:pPr>
              <a:r>
                <a:rPr b="0" i="0" lang="en-US" sz="1600" u="none" cap="none" strike="noStrike">
                  <a:solidFill>
                    <a:schemeClr val="lt1"/>
                  </a:solidFill>
                  <a:latin typeface="Book Antiqua"/>
                  <a:ea typeface="Book Antiqua"/>
                  <a:cs typeface="Book Antiqua"/>
                  <a:sym typeface="Book Antiqua"/>
                </a:rPr>
                <a:t>Find Quantitative Estimates for Each Part</a:t>
              </a:r>
              <a:endParaRPr b="0" i="0" sz="1400" u="none" cap="none" strike="noStrike">
                <a:solidFill>
                  <a:srgbClr val="000000"/>
                </a:solidFill>
                <a:latin typeface="Arial"/>
                <a:ea typeface="Arial"/>
                <a:cs typeface="Arial"/>
                <a:sym typeface="Arial"/>
              </a:endParaRPr>
            </a:p>
          </p:txBody>
        </p:sp>
        <p:sp>
          <p:nvSpPr>
            <p:cNvPr id="562" name="Google Shape;562;p9"/>
            <p:cNvSpPr/>
            <p:nvPr/>
          </p:nvSpPr>
          <p:spPr>
            <a:xfrm>
              <a:off x="7014928" y="3806163"/>
              <a:ext cx="2233832" cy="852773"/>
            </a:xfrm>
            <a:custGeom>
              <a:rect b="b" l="l" r="r" t="t"/>
              <a:pathLst>
                <a:path extrusionOk="0" h="852773" w="2233832">
                  <a:moveTo>
                    <a:pt x="0" y="0"/>
                  </a:moveTo>
                  <a:lnTo>
                    <a:pt x="2233832" y="0"/>
                  </a:lnTo>
                  <a:lnTo>
                    <a:pt x="2233832" y="852773"/>
                  </a:lnTo>
                  <a:lnTo>
                    <a:pt x="0" y="852773"/>
                  </a:lnTo>
                  <a:lnTo>
                    <a:pt x="0" y="0"/>
                  </a:lnTo>
                  <a:close/>
                </a:path>
              </a:pathLst>
            </a:custGeom>
            <a:noFill/>
            <a:ln>
              <a:noFill/>
            </a:ln>
          </p:spPr>
          <p:txBody>
            <a:bodyPr anchorCtr="0" anchor="ctr" bIns="57150" lIns="57150" spcFirstLastPara="1" rIns="57150" wrap="square" tIns="57150">
              <a:noAutofit/>
            </a:bodyPr>
            <a:lstStyle/>
            <a:p>
              <a:pPr indent="-114300" lvl="1" marL="114300" marR="0" rtl="0" algn="l">
                <a:lnSpc>
                  <a:spcPct val="90000"/>
                </a:lnSpc>
                <a:spcBef>
                  <a:spcPts val="0"/>
                </a:spcBef>
                <a:spcAft>
                  <a:spcPts val="0"/>
                </a:spcAft>
                <a:buClr>
                  <a:schemeClr val="dk1"/>
                </a:buClr>
                <a:buSzPts val="1500"/>
                <a:buFont typeface="Book Antiqua"/>
                <a:buNone/>
              </a:pPr>
              <a:r>
                <a:rPr b="0" i="0" lang="en-US" sz="1500" u="none" cap="none" strike="noStrike">
                  <a:solidFill>
                    <a:schemeClr val="dk1"/>
                  </a:solidFill>
                  <a:latin typeface="Book Antiqua"/>
                  <a:ea typeface="Book Antiqua"/>
                  <a:cs typeface="Book Antiqua"/>
                  <a:sym typeface="Book Antiqua"/>
                </a:rPr>
                <a:t>Begin to determine how much ideas will cost or gain in revenue?</a:t>
              </a:r>
              <a:endParaRPr b="0" i="0" sz="1400" u="none" cap="none" strike="noStrike">
                <a:solidFill>
                  <a:srgbClr val="000000"/>
                </a:solidFill>
                <a:latin typeface="Arial"/>
                <a:ea typeface="Arial"/>
                <a:cs typeface="Arial"/>
                <a:sym typeface="Arial"/>
              </a:endParaRPr>
            </a:p>
          </p:txBody>
        </p:sp>
        <p:sp>
          <p:nvSpPr>
            <p:cNvPr id="563" name="Google Shape;563;p9"/>
            <p:cNvSpPr/>
            <p:nvPr/>
          </p:nvSpPr>
          <p:spPr>
            <a:xfrm>
              <a:off x="6865359" y="4903452"/>
              <a:ext cx="1777267" cy="1055093"/>
            </a:xfrm>
            <a:custGeom>
              <a:rect b="b" l="l" r="r" t="t"/>
              <a:pathLst>
                <a:path extrusionOk="0" h="1055093" w="1777267">
                  <a:moveTo>
                    <a:pt x="0" y="175884"/>
                  </a:moveTo>
                  <a:cubicBezTo>
                    <a:pt x="0" y="78746"/>
                    <a:pt x="78746" y="0"/>
                    <a:pt x="175884" y="0"/>
                  </a:cubicBezTo>
                  <a:lnTo>
                    <a:pt x="1601383" y="0"/>
                  </a:lnTo>
                  <a:cubicBezTo>
                    <a:pt x="1698521" y="0"/>
                    <a:pt x="1777267" y="78746"/>
                    <a:pt x="1777267" y="175884"/>
                  </a:cubicBezTo>
                  <a:lnTo>
                    <a:pt x="1777267" y="879209"/>
                  </a:lnTo>
                  <a:cubicBezTo>
                    <a:pt x="1777267" y="976347"/>
                    <a:pt x="1698521" y="1055093"/>
                    <a:pt x="1601383" y="1055093"/>
                  </a:cubicBezTo>
                  <a:lnTo>
                    <a:pt x="175884" y="1055093"/>
                  </a:lnTo>
                  <a:cubicBezTo>
                    <a:pt x="78746" y="1055093"/>
                    <a:pt x="0" y="976347"/>
                    <a:pt x="0" y="879209"/>
                  </a:cubicBezTo>
                  <a:lnTo>
                    <a:pt x="0" y="175884"/>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12475" lIns="112475" spcFirstLastPara="1" rIns="112475" wrap="square" tIns="112475">
              <a:noAutofit/>
            </a:bodyPr>
            <a:lstStyle/>
            <a:p>
              <a:pPr indent="0" lvl="0" marL="0" marR="0" rtl="0" algn="ctr">
                <a:lnSpc>
                  <a:spcPct val="90000"/>
                </a:lnSpc>
                <a:spcBef>
                  <a:spcPts val="0"/>
                </a:spcBef>
                <a:spcAft>
                  <a:spcPts val="0"/>
                </a:spcAft>
                <a:buClr>
                  <a:schemeClr val="lt1"/>
                </a:buClr>
                <a:buSzPts val="1600"/>
                <a:buFont typeface="Book Antiqua"/>
                <a:buNone/>
              </a:pPr>
              <a:r>
                <a:rPr b="0" i="0" lang="en-US" sz="1600" u="none" cap="none" strike="noStrike">
                  <a:solidFill>
                    <a:schemeClr val="lt1"/>
                  </a:solidFill>
                  <a:latin typeface="Book Antiqua"/>
                  <a:ea typeface="Book Antiqua"/>
                  <a:cs typeface="Book Antiqua"/>
                  <a:sym typeface="Book Antiqua"/>
                </a:rPr>
                <a:t>Summarize, Analyze and Check for Logic</a:t>
              </a:r>
              <a:endParaRPr b="0" i="0" sz="1400" u="none" cap="none" strike="noStrike">
                <a:solidFill>
                  <a:srgbClr val="000000"/>
                </a:solidFill>
                <a:latin typeface="Arial"/>
                <a:ea typeface="Arial"/>
                <a:cs typeface="Arial"/>
                <a:sym typeface="Arial"/>
              </a:endParaRPr>
            </a:p>
          </p:txBody>
        </p:sp>
        <p:sp>
          <p:nvSpPr>
            <p:cNvPr id="564" name="Google Shape;564;p9"/>
            <p:cNvSpPr/>
            <p:nvPr/>
          </p:nvSpPr>
          <p:spPr>
            <a:xfrm>
              <a:off x="8771403" y="4957509"/>
              <a:ext cx="3011822" cy="852773"/>
            </a:xfrm>
            <a:custGeom>
              <a:rect b="b" l="l" r="r" t="t"/>
              <a:pathLst>
                <a:path extrusionOk="0" h="852773" w="3011822">
                  <a:moveTo>
                    <a:pt x="0" y="0"/>
                  </a:moveTo>
                  <a:lnTo>
                    <a:pt x="3011822" y="0"/>
                  </a:lnTo>
                  <a:lnTo>
                    <a:pt x="3011822" y="852773"/>
                  </a:lnTo>
                  <a:lnTo>
                    <a:pt x="0" y="852773"/>
                  </a:lnTo>
                  <a:lnTo>
                    <a:pt x="0" y="0"/>
                  </a:lnTo>
                  <a:close/>
                </a:path>
              </a:pathLst>
            </a:custGeom>
            <a:noFill/>
            <a:ln>
              <a:noFill/>
            </a:ln>
          </p:spPr>
          <p:txBody>
            <a:bodyPr anchorCtr="0" anchor="ctr" bIns="57150" lIns="57150" spcFirstLastPara="1" rIns="57150" wrap="square" tIns="57150">
              <a:noAutofit/>
            </a:bodyPr>
            <a:lstStyle/>
            <a:p>
              <a:pPr indent="-114300" lvl="1" marL="114300" marR="0" rtl="0" algn="l">
                <a:lnSpc>
                  <a:spcPct val="90000"/>
                </a:lnSpc>
                <a:spcBef>
                  <a:spcPts val="0"/>
                </a:spcBef>
                <a:spcAft>
                  <a:spcPts val="0"/>
                </a:spcAft>
                <a:buClr>
                  <a:schemeClr val="dk1"/>
                </a:buClr>
                <a:buSzPts val="1500"/>
                <a:buFont typeface="Book Antiqua"/>
                <a:buNone/>
              </a:pPr>
              <a:r>
                <a:rPr b="0" i="0" lang="en-US" sz="1500" u="none" cap="none" strike="noStrike">
                  <a:solidFill>
                    <a:schemeClr val="dk1"/>
                  </a:solidFill>
                  <a:latin typeface="Book Antiqua"/>
                  <a:ea typeface="Book Antiqua"/>
                  <a:cs typeface="Book Antiqua"/>
                  <a:sym typeface="Book Antiqua"/>
                </a:rPr>
                <a:t>Is this model positive for the firm? Does it make sense, is it realistic and attainable?</a:t>
              </a:r>
              <a:endParaRPr b="0" i="0" sz="1400" u="none" cap="none" strike="noStrike">
                <a:solidFill>
                  <a:srgbClr val="000000"/>
                </a:solidFill>
                <a:latin typeface="Arial"/>
                <a:ea typeface="Arial"/>
                <a:cs typeface="Arial"/>
                <a:sym typeface="Arial"/>
              </a:endParaRPr>
            </a:p>
          </p:txBody>
        </p:sp>
      </p:grpSp>
      <p:sp>
        <p:nvSpPr>
          <p:cNvPr id="565" name="Google Shape;565;p9"/>
          <p:cNvSpPr txBox="1"/>
          <p:nvPr/>
        </p:nvSpPr>
        <p:spPr>
          <a:xfrm>
            <a:off x="0" y="-1392962"/>
            <a:ext cx="9996600" cy="104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Key Steps for Recommendation Approach</a:t>
            </a:r>
            <a:endParaRPr b="0" i="0" sz="1400" u="none" cap="none" strike="noStrike">
              <a:solidFill>
                <a:srgbClr val="000000"/>
              </a:solidFill>
              <a:latin typeface="Arial"/>
              <a:ea typeface="Arial"/>
              <a:cs typeface="Arial"/>
              <a:sym typeface="Arial"/>
            </a:endParaRPr>
          </a:p>
        </p:txBody>
      </p:sp>
      <p:sp>
        <p:nvSpPr>
          <p:cNvPr id="566" name="Google Shape;566;p9"/>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567" name="Google Shape;567;p9"/>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68" name="Google Shape;568;p9"/>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569" name="Google Shape;569;p9"/>
          <p:cNvSpPr txBox="1"/>
          <p:nvPr/>
        </p:nvSpPr>
        <p:spPr>
          <a:xfrm>
            <a:off x="64225" y="55200"/>
            <a:ext cx="977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Key Steps for </a:t>
            </a:r>
            <a:r>
              <a:rPr b="1" lang="en-US" sz="3600">
                <a:latin typeface="Book Antiqua"/>
                <a:ea typeface="Book Antiqua"/>
                <a:cs typeface="Book Antiqua"/>
                <a:sym typeface="Book Antiqua"/>
              </a:rPr>
              <a:t>Recommendation</a:t>
            </a:r>
            <a:r>
              <a:rPr b="1" lang="en-US" sz="3600">
                <a:latin typeface="Book Antiqua"/>
                <a:ea typeface="Book Antiqua"/>
                <a:cs typeface="Book Antiqua"/>
                <a:sym typeface="Book Antiqua"/>
              </a:rPr>
              <a:t> Approach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grpSp>
        <p:nvGrpSpPr>
          <p:cNvPr id="575" name="Google Shape;575;p10"/>
          <p:cNvGrpSpPr/>
          <p:nvPr/>
        </p:nvGrpSpPr>
        <p:grpSpPr>
          <a:xfrm>
            <a:off x="479686" y="1957137"/>
            <a:ext cx="11297786" cy="3303709"/>
            <a:chOff x="479686" y="1986477"/>
            <a:chExt cx="11297786" cy="3303709"/>
          </a:xfrm>
        </p:grpSpPr>
        <p:sp>
          <p:nvSpPr>
            <p:cNvPr id="576" name="Google Shape;576;p10"/>
            <p:cNvSpPr/>
            <p:nvPr/>
          </p:nvSpPr>
          <p:spPr>
            <a:xfrm>
              <a:off x="479686" y="1986477"/>
              <a:ext cx="2067657" cy="1047750"/>
            </a:xfrm>
            <a:custGeom>
              <a:rect b="b" l="l" r="r" t="t"/>
              <a:pathLst>
                <a:path extrusionOk="0" h="2147394" w="2067657">
                  <a:moveTo>
                    <a:pt x="0" y="206766"/>
                  </a:moveTo>
                  <a:cubicBezTo>
                    <a:pt x="0" y="92572"/>
                    <a:pt x="92572" y="0"/>
                    <a:pt x="206766" y="0"/>
                  </a:cubicBezTo>
                  <a:lnTo>
                    <a:pt x="1860891" y="0"/>
                  </a:lnTo>
                  <a:cubicBezTo>
                    <a:pt x="1975085" y="0"/>
                    <a:pt x="2067657" y="92572"/>
                    <a:pt x="2067657" y="206766"/>
                  </a:cubicBezTo>
                  <a:lnTo>
                    <a:pt x="2067657" y="1940628"/>
                  </a:lnTo>
                  <a:cubicBezTo>
                    <a:pt x="2067657" y="2054822"/>
                    <a:pt x="1975085" y="2147394"/>
                    <a:pt x="1860891" y="2147394"/>
                  </a:cubicBezTo>
                  <a:lnTo>
                    <a:pt x="206766" y="2147394"/>
                  </a:lnTo>
                  <a:cubicBezTo>
                    <a:pt x="92572" y="2147394"/>
                    <a:pt x="0" y="2054822"/>
                    <a:pt x="0" y="1940628"/>
                  </a:cubicBezTo>
                  <a:lnTo>
                    <a:pt x="0" y="206766"/>
                  </a:lnTo>
                  <a:close/>
                </a:path>
              </a:pathLst>
            </a:custGeom>
            <a:solidFill>
              <a:srgbClr val="969BA1"/>
            </a:solidFill>
            <a:ln cap="flat" cmpd="sng" w="25400">
              <a:solidFill>
                <a:srgbClr val="969BA1"/>
              </a:solidFill>
              <a:prstDash val="solid"/>
              <a:round/>
              <a:headEnd len="sm" w="sm" type="none"/>
              <a:tailEnd len="sm" w="sm" type="none"/>
            </a:ln>
          </p:spPr>
          <p:txBody>
            <a:bodyPr anchorCtr="0" anchor="t" bIns="776750" lIns="113775" spcFirstLastPara="1" rIns="113775" wrap="square" tIns="113775">
              <a:noAutofit/>
            </a:bodyPr>
            <a:lstStyle/>
            <a:p>
              <a:pPr indent="0" lvl="0" marL="0" marR="0" rtl="0" algn="l">
                <a:lnSpc>
                  <a:spcPct val="90000"/>
                </a:lnSpc>
                <a:spcBef>
                  <a:spcPts val="0"/>
                </a:spcBef>
                <a:spcAft>
                  <a:spcPts val="0"/>
                </a:spcAft>
                <a:buClr>
                  <a:schemeClr val="dk1"/>
                </a:buClr>
                <a:buSzPts val="1600"/>
                <a:buFont typeface="Book Antiqua"/>
                <a:buNone/>
              </a:pPr>
              <a:r>
                <a:rPr b="0" i="0" lang="en-US" sz="1600" u="none" cap="none" strike="noStrike">
                  <a:solidFill>
                    <a:schemeClr val="dk1"/>
                  </a:solidFill>
                  <a:latin typeface="Book Antiqua"/>
                  <a:ea typeface="Book Antiqua"/>
                  <a:cs typeface="Book Antiqua"/>
                  <a:sym typeface="Book Antiqua"/>
                </a:rPr>
                <a:t>Gather Industry Knowledge</a:t>
              </a:r>
              <a:endParaRPr b="0" i="0" sz="1400" u="none" cap="none" strike="noStrike">
                <a:solidFill>
                  <a:srgbClr val="000000"/>
                </a:solidFill>
                <a:latin typeface="Arial"/>
                <a:ea typeface="Arial"/>
                <a:cs typeface="Arial"/>
                <a:sym typeface="Arial"/>
              </a:endParaRPr>
            </a:p>
          </p:txBody>
        </p:sp>
        <p:sp>
          <p:nvSpPr>
            <p:cNvPr id="577" name="Google Shape;577;p10"/>
            <p:cNvSpPr/>
            <p:nvPr/>
          </p:nvSpPr>
          <p:spPr>
            <a:xfrm>
              <a:off x="995172" y="2708589"/>
              <a:ext cx="1862606" cy="2575503"/>
            </a:xfrm>
            <a:custGeom>
              <a:rect b="b" l="l" r="r" t="t"/>
              <a:pathLst>
                <a:path extrusionOk="0" h="6344717" w="1753440">
                  <a:moveTo>
                    <a:pt x="0" y="175344"/>
                  </a:moveTo>
                  <a:cubicBezTo>
                    <a:pt x="0" y="78504"/>
                    <a:pt x="78504" y="0"/>
                    <a:pt x="175344" y="0"/>
                  </a:cubicBezTo>
                  <a:lnTo>
                    <a:pt x="1578096" y="0"/>
                  </a:lnTo>
                  <a:cubicBezTo>
                    <a:pt x="1674936" y="0"/>
                    <a:pt x="1753440" y="78504"/>
                    <a:pt x="1753440" y="175344"/>
                  </a:cubicBezTo>
                  <a:lnTo>
                    <a:pt x="1753440" y="6169373"/>
                  </a:lnTo>
                  <a:cubicBezTo>
                    <a:pt x="1753440" y="6266213"/>
                    <a:pt x="1674936" y="6344717"/>
                    <a:pt x="1578096" y="6344717"/>
                  </a:cubicBezTo>
                  <a:lnTo>
                    <a:pt x="175344" y="6344717"/>
                  </a:lnTo>
                  <a:cubicBezTo>
                    <a:pt x="78504" y="6344717"/>
                    <a:pt x="0" y="6266213"/>
                    <a:pt x="0" y="6169373"/>
                  </a:cubicBezTo>
                  <a:lnTo>
                    <a:pt x="0" y="175344"/>
                  </a:lnTo>
                  <a:close/>
                </a:path>
              </a:pathLst>
            </a:custGeom>
            <a:solidFill>
              <a:schemeClr val="lt1">
                <a:alpha val="89019"/>
              </a:schemeClr>
            </a:solidFill>
            <a:ln cap="flat" cmpd="sng" w="25400">
              <a:solidFill>
                <a:srgbClr val="1E3552"/>
              </a:solidFill>
              <a:prstDash val="solid"/>
              <a:round/>
              <a:headEnd len="sm" w="sm" type="none"/>
              <a:tailEnd len="sm" w="sm" type="none"/>
            </a:ln>
          </p:spPr>
          <p:txBody>
            <a:bodyPr anchorCtr="0" anchor="t" bIns="150925" lIns="150925" spcFirstLastPara="1" rIns="150925" wrap="square" tIns="150925">
              <a:noAutofit/>
            </a:bodyPr>
            <a:lstStyle/>
            <a:p>
              <a:pPr indent="-114300" lvl="1" marL="114300" marR="0" rtl="0" algn="l">
                <a:lnSpc>
                  <a:spcPct val="90000"/>
                </a:lnSpc>
                <a:spcBef>
                  <a:spcPts val="0"/>
                </a:spcBef>
                <a:spcAft>
                  <a:spcPts val="0"/>
                </a:spcAft>
                <a:buClr>
                  <a:schemeClr val="dk1"/>
                </a:buClr>
                <a:buSzPts val="1400"/>
                <a:buFont typeface="Book Antiqua"/>
                <a:buChar char="•"/>
              </a:pPr>
              <a:r>
                <a:rPr b="0" i="0" lang="en-US" sz="1400" u="none" cap="none" strike="noStrike">
                  <a:solidFill>
                    <a:schemeClr val="dk1"/>
                  </a:solidFill>
                  <a:latin typeface="Book Antiqua"/>
                  <a:ea typeface="Book Antiqua"/>
                  <a:cs typeface="Book Antiqua"/>
                  <a:sym typeface="Book Antiqua"/>
                </a:rPr>
                <a:t>Understand the current state of the industry and the direction it is moving</a:t>
              </a:r>
              <a:endParaRPr b="0" i="0" sz="1400" u="none" cap="none" strike="noStrike">
                <a:solidFill>
                  <a:srgbClr val="000000"/>
                </a:solidFill>
                <a:latin typeface="Arial"/>
                <a:ea typeface="Arial"/>
                <a:cs typeface="Arial"/>
                <a:sym typeface="Arial"/>
              </a:endParaRPr>
            </a:p>
            <a:p>
              <a:pPr indent="-25400" lvl="1" marL="114300" marR="0" rtl="0" algn="l">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Book Antiqua"/>
                <a:ea typeface="Book Antiqua"/>
                <a:cs typeface="Book Antiqua"/>
                <a:sym typeface="Book Antiqua"/>
              </a:endParaRPr>
            </a:p>
            <a:p>
              <a:pPr indent="-114300" lvl="1" marL="114300" marR="0" rtl="0" algn="l">
                <a:lnSpc>
                  <a:spcPct val="90000"/>
                </a:lnSpc>
                <a:spcBef>
                  <a:spcPts val="210"/>
                </a:spcBef>
                <a:spcAft>
                  <a:spcPts val="0"/>
                </a:spcAft>
                <a:buClr>
                  <a:schemeClr val="dk1"/>
                </a:buClr>
                <a:buSzPts val="1400"/>
                <a:buFont typeface="Book Antiqua"/>
                <a:buChar char="•"/>
              </a:pPr>
              <a:r>
                <a:rPr b="0" i="0" lang="en-US" sz="1400" u="none" cap="none" strike="noStrike">
                  <a:solidFill>
                    <a:schemeClr val="dk1"/>
                  </a:solidFill>
                  <a:latin typeface="Book Antiqua"/>
                  <a:ea typeface="Book Antiqua"/>
                  <a:cs typeface="Book Antiqua"/>
                  <a:sym typeface="Book Antiqua"/>
                </a:rPr>
                <a:t>Make sure projections make sense with the economy and key competitors</a:t>
              </a:r>
              <a:endParaRPr b="0" i="0" sz="1400" u="none" cap="none" strike="noStrike">
                <a:solidFill>
                  <a:srgbClr val="000000"/>
                </a:solidFill>
                <a:latin typeface="Arial"/>
                <a:ea typeface="Arial"/>
                <a:cs typeface="Arial"/>
                <a:sym typeface="Arial"/>
              </a:endParaRPr>
            </a:p>
          </p:txBody>
        </p:sp>
        <p:sp>
          <p:nvSpPr>
            <p:cNvPr id="578" name="Google Shape;578;p10"/>
            <p:cNvSpPr/>
            <p:nvPr/>
          </p:nvSpPr>
          <p:spPr>
            <a:xfrm rot="128014">
              <a:off x="2773354" y="2278066"/>
              <a:ext cx="479826" cy="436129"/>
            </a:xfrm>
            <a:custGeom>
              <a:rect b="b" l="l" r="r" t="t"/>
              <a:pathLst>
                <a:path extrusionOk="0" h="436129" w="479826">
                  <a:moveTo>
                    <a:pt x="0" y="87226"/>
                  </a:moveTo>
                  <a:lnTo>
                    <a:pt x="261762" y="87226"/>
                  </a:lnTo>
                  <a:lnTo>
                    <a:pt x="261762" y="0"/>
                  </a:lnTo>
                  <a:lnTo>
                    <a:pt x="479826" y="218065"/>
                  </a:lnTo>
                  <a:lnTo>
                    <a:pt x="261762" y="436129"/>
                  </a:lnTo>
                  <a:lnTo>
                    <a:pt x="261762" y="348903"/>
                  </a:lnTo>
                  <a:lnTo>
                    <a:pt x="0" y="348903"/>
                  </a:lnTo>
                  <a:lnTo>
                    <a:pt x="0" y="87226"/>
                  </a:lnTo>
                  <a:close/>
                </a:path>
              </a:pathLst>
            </a:custGeom>
            <a:solidFill>
              <a:srgbClr val="4B6082"/>
            </a:solidFill>
            <a:ln>
              <a:noFill/>
            </a:ln>
          </p:spPr>
          <p:txBody>
            <a:bodyPr anchorCtr="0" anchor="ctr" bIns="87225" lIns="0" spcFirstLastPara="1" rIns="130825" wrap="square" tIns="87225">
              <a:noAutofit/>
            </a:bodyPr>
            <a:lstStyle/>
            <a:p>
              <a:pPr indent="0" lvl="0" marL="0" marR="0" rtl="0" algn="ctr">
                <a:lnSpc>
                  <a:spcPct val="90000"/>
                </a:lnSpc>
                <a:spcBef>
                  <a:spcPts val="0"/>
                </a:spcBef>
                <a:spcAft>
                  <a:spcPts val="0"/>
                </a:spcAft>
                <a:buClr>
                  <a:schemeClr val="dk1"/>
                </a:buClr>
                <a:buSzPts val="400"/>
                <a:buFont typeface="Calibri"/>
                <a:buNone/>
              </a:pPr>
              <a:r>
                <a:t/>
              </a:r>
              <a:endParaRPr b="0" i="0" sz="400" u="none" cap="none" strike="noStrike">
                <a:solidFill>
                  <a:schemeClr val="lt1"/>
                </a:solidFill>
                <a:latin typeface="Book Antiqua"/>
                <a:ea typeface="Book Antiqua"/>
                <a:cs typeface="Book Antiqua"/>
                <a:sym typeface="Book Antiqua"/>
              </a:endParaRPr>
            </a:p>
          </p:txBody>
        </p:sp>
        <p:sp>
          <p:nvSpPr>
            <p:cNvPr id="579" name="Google Shape;579;p10"/>
            <p:cNvSpPr/>
            <p:nvPr/>
          </p:nvSpPr>
          <p:spPr>
            <a:xfrm>
              <a:off x="3452047" y="1986477"/>
              <a:ext cx="2067657" cy="1047750"/>
            </a:xfrm>
            <a:custGeom>
              <a:rect b="b" l="l" r="r" t="t"/>
              <a:pathLst>
                <a:path extrusionOk="0" h="2147394" w="2067657">
                  <a:moveTo>
                    <a:pt x="0" y="206766"/>
                  </a:moveTo>
                  <a:cubicBezTo>
                    <a:pt x="0" y="92572"/>
                    <a:pt x="92572" y="0"/>
                    <a:pt x="206766" y="0"/>
                  </a:cubicBezTo>
                  <a:lnTo>
                    <a:pt x="1860891" y="0"/>
                  </a:lnTo>
                  <a:cubicBezTo>
                    <a:pt x="1975085" y="0"/>
                    <a:pt x="2067657" y="92572"/>
                    <a:pt x="2067657" y="206766"/>
                  </a:cubicBezTo>
                  <a:lnTo>
                    <a:pt x="2067657" y="1940628"/>
                  </a:lnTo>
                  <a:cubicBezTo>
                    <a:pt x="2067657" y="2054822"/>
                    <a:pt x="1975085" y="2147394"/>
                    <a:pt x="1860891" y="2147394"/>
                  </a:cubicBezTo>
                  <a:lnTo>
                    <a:pt x="206766" y="2147394"/>
                  </a:lnTo>
                  <a:cubicBezTo>
                    <a:pt x="92572" y="2147394"/>
                    <a:pt x="0" y="2054822"/>
                    <a:pt x="0" y="1940628"/>
                  </a:cubicBezTo>
                  <a:lnTo>
                    <a:pt x="0" y="206766"/>
                  </a:lnTo>
                  <a:close/>
                </a:path>
              </a:pathLst>
            </a:custGeom>
            <a:solidFill>
              <a:srgbClr val="969BA1"/>
            </a:solidFill>
            <a:ln cap="flat" cmpd="sng" w="25400">
              <a:solidFill>
                <a:srgbClr val="969BA1"/>
              </a:solidFill>
              <a:prstDash val="solid"/>
              <a:round/>
              <a:headEnd len="sm" w="sm" type="none"/>
              <a:tailEnd len="sm" w="sm" type="none"/>
            </a:ln>
          </p:spPr>
          <p:txBody>
            <a:bodyPr anchorCtr="0" anchor="t" bIns="776750" lIns="113775" spcFirstLastPara="1" rIns="113775" wrap="square" tIns="113775">
              <a:noAutofit/>
            </a:bodyPr>
            <a:lstStyle/>
            <a:p>
              <a:pPr indent="0" lvl="0" marL="0" marR="0" rtl="0" algn="l">
                <a:lnSpc>
                  <a:spcPct val="90000"/>
                </a:lnSpc>
                <a:spcBef>
                  <a:spcPts val="0"/>
                </a:spcBef>
                <a:spcAft>
                  <a:spcPts val="0"/>
                </a:spcAft>
                <a:buClr>
                  <a:schemeClr val="dk1"/>
                </a:buClr>
                <a:buSzPts val="1600"/>
                <a:buFont typeface="Book Antiqua"/>
                <a:buNone/>
              </a:pPr>
              <a:r>
                <a:rPr b="0" i="0" lang="en-US" sz="1600" u="none" cap="none" strike="noStrike">
                  <a:solidFill>
                    <a:schemeClr val="dk1"/>
                  </a:solidFill>
                  <a:latin typeface="Book Antiqua"/>
                  <a:ea typeface="Book Antiqua"/>
                  <a:cs typeface="Book Antiqua"/>
                  <a:sym typeface="Book Antiqua"/>
                </a:rPr>
                <a:t>Research Company Goals and History</a:t>
              </a:r>
              <a:endParaRPr b="0" i="0" sz="1400" u="none" cap="none" strike="noStrike">
                <a:solidFill>
                  <a:srgbClr val="000000"/>
                </a:solidFill>
                <a:latin typeface="Arial"/>
                <a:ea typeface="Arial"/>
                <a:cs typeface="Arial"/>
                <a:sym typeface="Arial"/>
              </a:endParaRPr>
            </a:p>
          </p:txBody>
        </p:sp>
        <p:sp>
          <p:nvSpPr>
            <p:cNvPr id="580" name="Google Shape;580;p10"/>
            <p:cNvSpPr/>
            <p:nvPr/>
          </p:nvSpPr>
          <p:spPr>
            <a:xfrm>
              <a:off x="3967533" y="2831702"/>
              <a:ext cx="1862607" cy="2458483"/>
            </a:xfrm>
            <a:custGeom>
              <a:rect b="b" l="l" r="r" t="t"/>
              <a:pathLst>
                <a:path extrusionOk="0" h="6110868" w="1753440">
                  <a:moveTo>
                    <a:pt x="0" y="175344"/>
                  </a:moveTo>
                  <a:cubicBezTo>
                    <a:pt x="0" y="78504"/>
                    <a:pt x="78504" y="0"/>
                    <a:pt x="175344" y="0"/>
                  </a:cubicBezTo>
                  <a:lnTo>
                    <a:pt x="1578096" y="0"/>
                  </a:lnTo>
                  <a:cubicBezTo>
                    <a:pt x="1674936" y="0"/>
                    <a:pt x="1753440" y="78504"/>
                    <a:pt x="1753440" y="175344"/>
                  </a:cubicBezTo>
                  <a:lnTo>
                    <a:pt x="1753440" y="5935524"/>
                  </a:lnTo>
                  <a:cubicBezTo>
                    <a:pt x="1753440" y="6032364"/>
                    <a:pt x="1674936" y="6110868"/>
                    <a:pt x="1578096" y="6110868"/>
                  </a:cubicBezTo>
                  <a:lnTo>
                    <a:pt x="175344" y="6110868"/>
                  </a:lnTo>
                  <a:cubicBezTo>
                    <a:pt x="78504" y="6110868"/>
                    <a:pt x="0" y="6032364"/>
                    <a:pt x="0" y="5935524"/>
                  </a:cubicBezTo>
                  <a:lnTo>
                    <a:pt x="0" y="175344"/>
                  </a:lnTo>
                  <a:close/>
                </a:path>
              </a:pathLst>
            </a:custGeom>
            <a:solidFill>
              <a:schemeClr val="lt1">
                <a:alpha val="89019"/>
              </a:schemeClr>
            </a:solidFill>
            <a:ln cap="flat" cmpd="sng" w="25400">
              <a:solidFill>
                <a:srgbClr val="1E3552"/>
              </a:solidFill>
              <a:prstDash val="solid"/>
              <a:round/>
              <a:headEnd len="sm" w="sm" type="none"/>
              <a:tailEnd len="sm" w="sm" type="none"/>
            </a:ln>
          </p:spPr>
          <p:txBody>
            <a:bodyPr anchorCtr="0" anchor="t" bIns="150925" lIns="150925" spcFirstLastPara="1" rIns="150925" wrap="square" tIns="150925">
              <a:noAutofit/>
            </a:bodyPr>
            <a:lstStyle/>
            <a:p>
              <a:pPr indent="-114300" lvl="1" marL="114300" marR="0" rtl="0" algn="l">
                <a:lnSpc>
                  <a:spcPct val="90000"/>
                </a:lnSpc>
                <a:spcBef>
                  <a:spcPts val="0"/>
                </a:spcBef>
                <a:spcAft>
                  <a:spcPts val="0"/>
                </a:spcAft>
                <a:buClr>
                  <a:schemeClr val="dk1"/>
                </a:buClr>
                <a:buSzPts val="1400"/>
                <a:buFont typeface="Book Antiqua"/>
                <a:buChar char="•"/>
              </a:pPr>
              <a:r>
                <a:rPr b="0" i="0" lang="en-US" sz="1400" u="none" cap="none" strike="noStrike">
                  <a:solidFill>
                    <a:schemeClr val="dk1"/>
                  </a:solidFill>
                  <a:latin typeface="Book Antiqua"/>
                  <a:ea typeface="Book Antiqua"/>
                  <a:cs typeface="Book Antiqua"/>
                  <a:sym typeface="Book Antiqua"/>
                </a:rPr>
                <a:t>Understand how the company has recently performed and why it has performed that way</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10"/>
                </a:spcBef>
                <a:spcAft>
                  <a:spcPts val="0"/>
                </a:spcAft>
                <a:buClr>
                  <a:schemeClr val="dk1"/>
                </a:buClr>
                <a:buSzPts val="1400"/>
                <a:buFont typeface="Book Antiqua"/>
                <a:buChar char="•"/>
              </a:pPr>
              <a:r>
                <a:rPr b="0" i="0" lang="en-US" sz="1400" u="none" cap="none" strike="noStrike">
                  <a:solidFill>
                    <a:schemeClr val="dk1"/>
                  </a:solidFill>
                  <a:latin typeface="Book Antiqua"/>
                  <a:ea typeface="Book Antiqua"/>
                  <a:cs typeface="Book Antiqua"/>
                  <a:sym typeface="Book Antiqua"/>
                </a:rPr>
                <a:t>Understand its goals moving forward and possible barriers</a:t>
              </a:r>
              <a:endParaRPr b="0" i="0" sz="1400" u="none" cap="none" strike="noStrike">
                <a:solidFill>
                  <a:srgbClr val="000000"/>
                </a:solidFill>
                <a:latin typeface="Arial"/>
                <a:ea typeface="Arial"/>
                <a:cs typeface="Arial"/>
                <a:sym typeface="Arial"/>
              </a:endParaRPr>
            </a:p>
          </p:txBody>
        </p:sp>
        <p:sp>
          <p:nvSpPr>
            <p:cNvPr id="581" name="Google Shape;581;p10"/>
            <p:cNvSpPr/>
            <p:nvPr/>
          </p:nvSpPr>
          <p:spPr>
            <a:xfrm>
              <a:off x="5745882" y="2286847"/>
              <a:ext cx="479493" cy="436129"/>
            </a:xfrm>
            <a:custGeom>
              <a:rect b="b" l="l" r="r" t="t"/>
              <a:pathLst>
                <a:path extrusionOk="0" h="436129" w="479493">
                  <a:moveTo>
                    <a:pt x="0" y="87226"/>
                  </a:moveTo>
                  <a:lnTo>
                    <a:pt x="261429" y="87226"/>
                  </a:lnTo>
                  <a:lnTo>
                    <a:pt x="261429" y="0"/>
                  </a:lnTo>
                  <a:lnTo>
                    <a:pt x="479493" y="218065"/>
                  </a:lnTo>
                  <a:lnTo>
                    <a:pt x="261429" y="436129"/>
                  </a:lnTo>
                  <a:lnTo>
                    <a:pt x="261429" y="348903"/>
                  </a:lnTo>
                  <a:lnTo>
                    <a:pt x="0" y="348903"/>
                  </a:lnTo>
                  <a:lnTo>
                    <a:pt x="0" y="87226"/>
                  </a:lnTo>
                  <a:close/>
                </a:path>
              </a:pathLst>
            </a:custGeom>
            <a:solidFill>
              <a:srgbClr val="4B6082"/>
            </a:solidFill>
            <a:ln>
              <a:noFill/>
            </a:ln>
          </p:spPr>
          <p:txBody>
            <a:bodyPr anchorCtr="0" anchor="ctr" bIns="87225" lIns="0" spcFirstLastPara="1" rIns="130825" wrap="square" tIns="87225">
              <a:noAutofit/>
            </a:bodyPr>
            <a:lstStyle/>
            <a:p>
              <a:pPr indent="0" lvl="0" marL="0" marR="0" rtl="0" algn="ctr">
                <a:lnSpc>
                  <a:spcPct val="90000"/>
                </a:lnSpc>
                <a:spcBef>
                  <a:spcPts val="0"/>
                </a:spcBef>
                <a:spcAft>
                  <a:spcPts val="0"/>
                </a:spcAft>
                <a:buClr>
                  <a:schemeClr val="dk1"/>
                </a:buClr>
                <a:buSzPts val="400"/>
                <a:buFont typeface="Calibri"/>
                <a:buNone/>
              </a:pPr>
              <a:r>
                <a:t/>
              </a:r>
              <a:endParaRPr b="0" i="0" sz="400" u="none" cap="none" strike="noStrike">
                <a:solidFill>
                  <a:schemeClr val="lt1"/>
                </a:solidFill>
                <a:latin typeface="Book Antiqua"/>
                <a:ea typeface="Book Antiqua"/>
                <a:cs typeface="Book Antiqua"/>
                <a:sym typeface="Book Antiqua"/>
              </a:endParaRPr>
            </a:p>
          </p:txBody>
        </p:sp>
        <p:sp>
          <p:nvSpPr>
            <p:cNvPr id="582" name="Google Shape;582;p10"/>
            <p:cNvSpPr/>
            <p:nvPr/>
          </p:nvSpPr>
          <p:spPr>
            <a:xfrm>
              <a:off x="6424409" y="1986477"/>
              <a:ext cx="2067657" cy="1047750"/>
            </a:xfrm>
            <a:custGeom>
              <a:rect b="b" l="l" r="r" t="t"/>
              <a:pathLst>
                <a:path extrusionOk="0" h="2147394" w="2067657">
                  <a:moveTo>
                    <a:pt x="0" y="206766"/>
                  </a:moveTo>
                  <a:cubicBezTo>
                    <a:pt x="0" y="92572"/>
                    <a:pt x="92572" y="0"/>
                    <a:pt x="206766" y="0"/>
                  </a:cubicBezTo>
                  <a:lnTo>
                    <a:pt x="1860891" y="0"/>
                  </a:lnTo>
                  <a:cubicBezTo>
                    <a:pt x="1975085" y="0"/>
                    <a:pt x="2067657" y="92572"/>
                    <a:pt x="2067657" y="206766"/>
                  </a:cubicBezTo>
                  <a:lnTo>
                    <a:pt x="2067657" y="1940628"/>
                  </a:lnTo>
                  <a:cubicBezTo>
                    <a:pt x="2067657" y="2054822"/>
                    <a:pt x="1975085" y="2147394"/>
                    <a:pt x="1860891" y="2147394"/>
                  </a:cubicBezTo>
                  <a:lnTo>
                    <a:pt x="206766" y="2147394"/>
                  </a:lnTo>
                  <a:cubicBezTo>
                    <a:pt x="92572" y="2147394"/>
                    <a:pt x="0" y="2054822"/>
                    <a:pt x="0" y="1940628"/>
                  </a:cubicBezTo>
                  <a:lnTo>
                    <a:pt x="0" y="206766"/>
                  </a:lnTo>
                  <a:close/>
                </a:path>
              </a:pathLst>
            </a:custGeom>
            <a:solidFill>
              <a:srgbClr val="969BA1"/>
            </a:solidFill>
            <a:ln cap="flat" cmpd="sng" w="25400">
              <a:solidFill>
                <a:srgbClr val="969BA1"/>
              </a:solidFill>
              <a:prstDash val="solid"/>
              <a:round/>
              <a:headEnd len="sm" w="sm" type="none"/>
              <a:tailEnd len="sm" w="sm" type="none"/>
            </a:ln>
          </p:spPr>
          <p:txBody>
            <a:bodyPr anchorCtr="0" anchor="t" bIns="776750" lIns="113775" spcFirstLastPara="1" rIns="113775" wrap="square" tIns="113775">
              <a:noAutofit/>
            </a:bodyPr>
            <a:lstStyle/>
            <a:p>
              <a:pPr indent="0" lvl="0" marL="0" marR="0" rtl="0" algn="l">
                <a:lnSpc>
                  <a:spcPct val="90000"/>
                </a:lnSpc>
                <a:spcBef>
                  <a:spcPts val="0"/>
                </a:spcBef>
                <a:spcAft>
                  <a:spcPts val="0"/>
                </a:spcAft>
                <a:buClr>
                  <a:schemeClr val="dk1"/>
                </a:buClr>
                <a:buSzPts val="1600"/>
                <a:buFont typeface="Book Antiqua"/>
                <a:buNone/>
              </a:pPr>
              <a:r>
                <a:rPr b="0" i="0" lang="en-US" sz="1600" u="none" cap="none" strike="noStrike">
                  <a:solidFill>
                    <a:schemeClr val="dk1"/>
                  </a:solidFill>
                  <a:latin typeface="Book Antiqua"/>
                  <a:ea typeface="Book Antiqua"/>
                  <a:cs typeface="Book Antiqua"/>
                  <a:sym typeface="Book Antiqua"/>
                </a:rPr>
                <a:t>Use Percentages to Understand Financials</a:t>
              </a:r>
              <a:endParaRPr b="0" i="0" sz="1400" u="none" cap="none" strike="noStrike">
                <a:solidFill>
                  <a:srgbClr val="000000"/>
                </a:solidFill>
                <a:latin typeface="Arial"/>
                <a:ea typeface="Arial"/>
                <a:cs typeface="Arial"/>
                <a:sym typeface="Arial"/>
              </a:endParaRPr>
            </a:p>
          </p:txBody>
        </p:sp>
        <p:sp>
          <p:nvSpPr>
            <p:cNvPr id="583" name="Google Shape;583;p10"/>
            <p:cNvSpPr/>
            <p:nvPr/>
          </p:nvSpPr>
          <p:spPr>
            <a:xfrm>
              <a:off x="6939894" y="2831702"/>
              <a:ext cx="1862729" cy="2458483"/>
            </a:xfrm>
            <a:custGeom>
              <a:rect b="b" l="l" r="r" t="t"/>
              <a:pathLst>
                <a:path extrusionOk="0" h="6110868" w="1753440">
                  <a:moveTo>
                    <a:pt x="0" y="175344"/>
                  </a:moveTo>
                  <a:cubicBezTo>
                    <a:pt x="0" y="78504"/>
                    <a:pt x="78504" y="0"/>
                    <a:pt x="175344" y="0"/>
                  </a:cubicBezTo>
                  <a:lnTo>
                    <a:pt x="1578096" y="0"/>
                  </a:lnTo>
                  <a:cubicBezTo>
                    <a:pt x="1674936" y="0"/>
                    <a:pt x="1753440" y="78504"/>
                    <a:pt x="1753440" y="175344"/>
                  </a:cubicBezTo>
                  <a:lnTo>
                    <a:pt x="1753440" y="5935524"/>
                  </a:lnTo>
                  <a:cubicBezTo>
                    <a:pt x="1753440" y="6032364"/>
                    <a:pt x="1674936" y="6110868"/>
                    <a:pt x="1578096" y="6110868"/>
                  </a:cubicBezTo>
                  <a:lnTo>
                    <a:pt x="175344" y="6110868"/>
                  </a:lnTo>
                  <a:cubicBezTo>
                    <a:pt x="78504" y="6110868"/>
                    <a:pt x="0" y="6032364"/>
                    <a:pt x="0" y="5935524"/>
                  </a:cubicBezTo>
                  <a:lnTo>
                    <a:pt x="0" y="175344"/>
                  </a:lnTo>
                  <a:close/>
                </a:path>
              </a:pathLst>
            </a:custGeom>
            <a:solidFill>
              <a:schemeClr val="lt1">
                <a:alpha val="89019"/>
              </a:schemeClr>
            </a:solidFill>
            <a:ln cap="flat" cmpd="sng" w="25400">
              <a:solidFill>
                <a:srgbClr val="1E3552"/>
              </a:solidFill>
              <a:prstDash val="solid"/>
              <a:round/>
              <a:headEnd len="sm" w="sm" type="none"/>
              <a:tailEnd len="sm" w="sm" type="none"/>
            </a:ln>
          </p:spPr>
          <p:txBody>
            <a:bodyPr anchorCtr="0" anchor="t" bIns="150925" lIns="150925" spcFirstLastPara="1" rIns="150925" wrap="square" tIns="150925">
              <a:noAutofit/>
            </a:bodyPr>
            <a:lstStyle/>
            <a:p>
              <a:pPr indent="-114300" lvl="1" marL="114300" marR="0" rtl="0" algn="l">
                <a:lnSpc>
                  <a:spcPct val="90000"/>
                </a:lnSpc>
                <a:spcBef>
                  <a:spcPts val="0"/>
                </a:spcBef>
                <a:spcAft>
                  <a:spcPts val="0"/>
                </a:spcAft>
                <a:buClr>
                  <a:schemeClr val="dk1"/>
                </a:buClr>
                <a:buSzPts val="1400"/>
                <a:buFont typeface="Book Antiqua"/>
                <a:buChar char="•"/>
              </a:pPr>
              <a:r>
                <a:rPr b="0" i="0" lang="en-US" sz="1400" u="none" cap="none" strike="noStrike">
                  <a:solidFill>
                    <a:schemeClr val="dk1"/>
                  </a:solidFill>
                  <a:latin typeface="Book Antiqua"/>
                  <a:ea typeface="Book Antiqua"/>
                  <a:cs typeface="Book Antiqua"/>
                  <a:sym typeface="Book Antiqua"/>
                </a:rPr>
                <a:t>Financial documents are often cluttered with seemingly insignificant figures</a:t>
              </a:r>
              <a:endParaRPr b="0" i="0" sz="1400" u="none" cap="none" strike="noStrike">
                <a:solidFill>
                  <a:srgbClr val="000000"/>
                </a:solidFill>
                <a:latin typeface="Arial"/>
                <a:ea typeface="Arial"/>
                <a:cs typeface="Arial"/>
                <a:sym typeface="Arial"/>
              </a:endParaRPr>
            </a:p>
            <a:p>
              <a:pPr indent="-25400" lvl="1" marL="114300" marR="0" rtl="0" algn="l">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Book Antiqua"/>
                <a:ea typeface="Book Antiqua"/>
                <a:cs typeface="Book Antiqua"/>
                <a:sym typeface="Book Antiqua"/>
              </a:endParaRPr>
            </a:p>
            <a:p>
              <a:pPr indent="-114300" lvl="1" marL="114300" marR="0" rtl="0" algn="l">
                <a:lnSpc>
                  <a:spcPct val="90000"/>
                </a:lnSpc>
                <a:spcBef>
                  <a:spcPts val="210"/>
                </a:spcBef>
                <a:spcAft>
                  <a:spcPts val="0"/>
                </a:spcAft>
                <a:buClr>
                  <a:schemeClr val="dk1"/>
                </a:buClr>
                <a:buSzPts val="1400"/>
                <a:buFont typeface="Book Antiqua"/>
                <a:buChar char="•"/>
              </a:pPr>
              <a:r>
                <a:rPr b="0" i="0" lang="en-US" sz="1400" u="none" cap="none" strike="noStrike">
                  <a:solidFill>
                    <a:schemeClr val="dk1"/>
                  </a:solidFill>
                  <a:latin typeface="Book Antiqua"/>
                  <a:ea typeface="Book Antiqua"/>
                  <a:cs typeface="Book Antiqua"/>
                  <a:sym typeface="Book Antiqua"/>
                </a:rPr>
                <a:t>Growth rates (as percent's) are easy ways to identify trends</a:t>
              </a:r>
              <a:endParaRPr b="0" i="0" sz="1400" u="none" cap="none" strike="noStrike">
                <a:solidFill>
                  <a:srgbClr val="000000"/>
                </a:solidFill>
                <a:latin typeface="Arial"/>
                <a:ea typeface="Arial"/>
                <a:cs typeface="Arial"/>
                <a:sym typeface="Arial"/>
              </a:endParaRPr>
            </a:p>
          </p:txBody>
        </p:sp>
        <p:sp>
          <p:nvSpPr>
            <p:cNvPr id="584" name="Google Shape;584;p10"/>
            <p:cNvSpPr/>
            <p:nvPr/>
          </p:nvSpPr>
          <p:spPr>
            <a:xfrm>
              <a:off x="8716656" y="2260646"/>
              <a:ext cx="482668" cy="436129"/>
            </a:xfrm>
            <a:custGeom>
              <a:rect b="b" l="l" r="r" t="t"/>
              <a:pathLst>
                <a:path extrusionOk="0" h="436129" w="482668">
                  <a:moveTo>
                    <a:pt x="0" y="87226"/>
                  </a:moveTo>
                  <a:lnTo>
                    <a:pt x="264604" y="87226"/>
                  </a:lnTo>
                  <a:lnTo>
                    <a:pt x="264604" y="0"/>
                  </a:lnTo>
                  <a:lnTo>
                    <a:pt x="482668" y="218065"/>
                  </a:lnTo>
                  <a:lnTo>
                    <a:pt x="264604" y="436129"/>
                  </a:lnTo>
                  <a:lnTo>
                    <a:pt x="264604" y="348903"/>
                  </a:lnTo>
                  <a:lnTo>
                    <a:pt x="0" y="348903"/>
                  </a:lnTo>
                  <a:lnTo>
                    <a:pt x="0" y="87226"/>
                  </a:lnTo>
                  <a:close/>
                </a:path>
              </a:pathLst>
            </a:custGeom>
            <a:solidFill>
              <a:srgbClr val="4B6082"/>
            </a:solidFill>
            <a:ln>
              <a:noFill/>
            </a:ln>
          </p:spPr>
          <p:txBody>
            <a:bodyPr anchorCtr="0" anchor="ctr" bIns="87225" lIns="0" spcFirstLastPara="1" rIns="130825" wrap="square" tIns="87225">
              <a:noAutofit/>
            </a:bodyPr>
            <a:lstStyle/>
            <a:p>
              <a:pPr indent="0" lvl="0" marL="0" marR="0" rtl="0" algn="ctr">
                <a:lnSpc>
                  <a:spcPct val="90000"/>
                </a:lnSpc>
                <a:spcBef>
                  <a:spcPts val="0"/>
                </a:spcBef>
                <a:spcAft>
                  <a:spcPts val="0"/>
                </a:spcAft>
                <a:buClr>
                  <a:schemeClr val="dk1"/>
                </a:buClr>
                <a:buSzPts val="400"/>
                <a:buFont typeface="Calibri"/>
                <a:buNone/>
              </a:pPr>
              <a:r>
                <a:t/>
              </a:r>
              <a:endParaRPr b="0" i="0" sz="400" u="none" cap="none" strike="noStrike">
                <a:solidFill>
                  <a:schemeClr val="lt1"/>
                </a:solidFill>
                <a:latin typeface="Book Antiqua"/>
                <a:ea typeface="Book Antiqua"/>
                <a:cs typeface="Book Antiqua"/>
                <a:sym typeface="Book Antiqua"/>
              </a:endParaRPr>
            </a:p>
          </p:txBody>
        </p:sp>
        <p:sp>
          <p:nvSpPr>
            <p:cNvPr id="585" name="Google Shape;585;p10"/>
            <p:cNvSpPr/>
            <p:nvPr/>
          </p:nvSpPr>
          <p:spPr>
            <a:xfrm>
              <a:off x="9396771" y="1986477"/>
              <a:ext cx="2067657" cy="1047750"/>
            </a:xfrm>
            <a:custGeom>
              <a:rect b="b" l="l" r="r" t="t"/>
              <a:pathLst>
                <a:path extrusionOk="0" h="2147394" w="2067657">
                  <a:moveTo>
                    <a:pt x="0" y="206766"/>
                  </a:moveTo>
                  <a:cubicBezTo>
                    <a:pt x="0" y="92572"/>
                    <a:pt x="92572" y="0"/>
                    <a:pt x="206766" y="0"/>
                  </a:cubicBezTo>
                  <a:lnTo>
                    <a:pt x="1860891" y="0"/>
                  </a:lnTo>
                  <a:cubicBezTo>
                    <a:pt x="1975085" y="0"/>
                    <a:pt x="2067657" y="92572"/>
                    <a:pt x="2067657" y="206766"/>
                  </a:cubicBezTo>
                  <a:lnTo>
                    <a:pt x="2067657" y="1940628"/>
                  </a:lnTo>
                  <a:cubicBezTo>
                    <a:pt x="2067657" y="2054822"/>
                    <a:pt x="1975085" y="2147394"/>
                    <a:pt x="1860891" y="2147394"/>
                  </a:cubicBezTo>
                  <a:lnTo>
                    <a:pt x="206766" y="2147394"/>
                  </a:lnTo>
                  <a:cubicBezTo>
                    <a:pt x="92572" y="2147394"/>
                    <a:pt x="0" y="2054822"/>
                    <a:pt x="0" y="1940628"/>
                  </a:cubicBezTo>
                  <a:lnTo>
                    <a:pt x="0" y="206766"/>
                  </a:lnTo>
                  <a:close/>
                </a:path>
              </a:pathLst>
            </a:custGeom>
            <a:solidFill>
              <a:srgbClr val="969BA1"/>
            </a:solidFill>
            <a:ln cap="flat" cmpd="sng" w="25400">
              <a:solidFill>
                <a:srgbClr val="969BA1"/>
              </a:solidFill>
              <a:prstDash val="solid"/>
              <a:round/>
              <a:headEnd len="sm" w="sm" type="none"/>
              <a:tailEnd len="sm" w="sm" type="none"/>
            </a:ln>
          </p:spPr>
          <p:txBody>
            <a:bodyPr anchorCtr="0" anchor="t" bIns="776750" lIns="113775" spcFirstLastPara="1" rIns="113775" wrap="square" tIns="113775">
              <a:noAutofit/>
            </a:bodyPr>
            <a:lstStyle/>
            <a:p>
              <a:pPr indent="0" lvl="0" marL="0" marR="0" rtl="0" algn="l">
                <a:lnSpc>
                  <a:spcPct val="90000"/>
                </a:lnSpc>
                <a:spcBef>
                  <a:spcPts val="0"/>
                </a:spcBef>
                <a:spcAft>
                  <a:spcPts val="0"/>
                </a:spcAft>
                <a:buClr>
                  <a:schemeClr val="dk1"/>
                </a:buClr>
                <a:buSzPts val="1600"/>
                <a:buFont typeface="Book Antiqua"/>
                <a:buNone/>
              </a:pPr>
              <a:r>
                <a:rPr b="0" i="0" lang="en-US" sz="1600" u="none" cap="none" strike="noStrike">
                  <a:solidFill>
                    <a:schemeClr val="dk1"/>
                  </a:solidFill>
                  <a:latin typeface="Book Antiqua"/>
                  <a:ea typeface="Book Antiqua"/>
                  <a:cs typeface="Book Antiqua"/>
                  <a:sym typeface="Book Antiqua"/>
                </a:rPr>
                <a:t>Add Implications of Recommendations</a:t>
              </a:r>
              <a:endParaRPr b="0" i="0" sz="1400" u="none" cap="none" strike="noStrike">
                <a:solidFill>
                  <a:srgbClr val="000000"/>
                </a:solidFill>
                <a:latin typeface="Arial"/>
                <a:ea typeface="Arial"/>
                <a:cs typeface="Arial"/>
                <a:sym typeface="Arial"/>
              </a:endParaRPr>
            </a:p>
          </p:txBody>
        </p:sp>
        <p:sp>
          <p:nvSpPr>
            <p:cNvPr id="586" name="Google Shape;586;p10"/>
            <p:cNvSpPr/>
            <p:nvPr/>
          </p:nvSpPr>
          <p:spPr>
            <a:xfrm>
              <a:off x="9912376" y="2831702"/>
              <a:ext cx="1865096" cy="2458484"/>
            </a:xfrm>
            <a:custGeom>
              <a:rect b="b" l="l" r="r" t="t"/>
              <a:pathLst>
                <a:path extrusionOk="0" h="6834395" w="1753440">
                  <a:moveTo>
                    <a:pt x="0" y="175344"/>
                  </a:moveTo>
                  <a:cubicBezTo>
                    <a:pt x="0" y="78504"/>
                    <a:pt x="78504" y="0"/>
                    <a:pt x="175344" y="0"/>
                  </a:cubicBezTo>
                  <a:lnTo>
                    <a:pt x="1578096" y="0"/>
                  </a:lnTo>
                  <a:cubicBezTo>
                    <a:pt x="1674936" y="0"/>
                    <a:pt x="1753440" y="78504"/>
                    <a:pt x="1753440" y="175344"/>
                  </a:cubicBezTo>
                  <a:lnTo>
                    <a:pt x="1753440" y="6659051"/>
                  </a:lnTo>
                  <a:cubicBezTo>
                    <a:pt x="1753440" y="6755891"/>
                    <a:pt x="1674936" y="6834395"/>
                    <a:pt x="1578096" y="6834395"/>
                  </a:cubicBezTo>
                  <a:lnTo>
                    <a:pt x="175344" y="6834395"/>
                  </a:lnTo>
                  <a:cubicBezTo>
                    <a:pt x="78504" y="6834395"/>
                    <a:pt x="0" y="6755891"/>
                    <a:pt x="0" y="6659051"/>
                  </a:cubicBezTo>
                  <a:lnTo>
                    <a:pt x="0" y="175344"/>
                  </a:lnTo>
                  <a:close/>
                </a:path>
              </a:pathLst>
            </a:custGeom>
            <a:solidFill>
              <a:schemeClr val="lt1">
                <a:alpha val="89019"/>
              </a:schemeClr>
            </a:solidFill>
            <a:ln cap="flat" cmpd="sng" w="25400">
              <a:solidFill>
                <a:srgbClr val="1E3552"/>
              </a:solidFill>
              <a:prstDash val="solid"/>
              <a:round/>
              <a:headEnd len="sm" w="sm" type="none"/>
              <a:tailEnd len="sm" w="sm" type="none"/>
            </a:ln>
          </p:spPr>
          <p:txBody>
            <a:bodyPr anchorCtr="0" anchor="t" bIns="150925" lIns="150925" spcFirstLastPara="1" rIns="150925" wrap="square" tIns="150925">
              <a:noAutofit/>
            </a:bodyPr>
            <a:lstStyle/>
            <a:p>
              <a:pPr indent="-114300" lvl="1" marL="114300" marR="0" rtl="0" algn="l">
                <a:lnSpc>
                  <a:spcPct val="90000"/>
                </a:lnSpc>
                <a:spcBef>
                  <a:spcPts val="0"/>
                </a:spcBef>
                <a:spcAft>
                  <a:spcPts val="0"/>
                </a:spcAft>
                <a:buClr>
                  <a:schemeClr val="dk1"/>
                </a:buClr>
                <a:buSzPts val="1400"/>
                <a:buFont typeface="Book Antiqua"/>
                <a:buChar char="•"/>
              </a:pPr>
              <a:r>
                <a:rPr b="0" i="0" lang="en-US" sz="1400" u="none" cap="none" strike="noStrike">
                  <a:solidFill>
                    <a:schemeClr val="dk1"/>
                  </a:solidFill>
                  <a:latin typeface="Book Antiqua"/>
                  <a:ea typeface="Book Antiqua"/>
                  <a:cs typeface="Book Antiqua"/>
                  <a:sym typeface="Book Antiqua"/>
                </a:rPr>
                <a:t>Recommendation affects expenses and/or revenues for a business</a:t>
              </a:r>
              <a:endParaRPr b="0" i="0" sz="1400" u="none" cap="none" strike="noStrike">
                <a:solidFill>
                  <a:srgbClr val="000000"/>
                </a:solidFill>
                <a:latin typeface="Arial"/>
                <a:ea typeface="Arial"/>
                <a:cs typeface="Arial"/>
                <a:sym typeface="Arial"/>
              </a:endParaRPr>
            </a:p>
            <a:p>
              <a:pPr indent="-25400" lvl="1" marL="114300" marR="0" rtl="0" algn="l">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Book Antiqua"/>
                <a:ea typeface="Book Antiqua"/>
                <a:cs typeface="Book Antiqua"/>
                <a:sym typeface="Book Antiqua"/>
              </a:endParaRPr>
            </a:p>
            <a:p>
              <a:pPr indent="-25400" lvl="1" marL="114300" marR="0" rtl="0" algn="l">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Book Antiqua"/>
                <a:ea typeface="Book Antiqua"/>
                <a:cs typeface="Book Antiqua"/>
                <a:sym typeface="Book Antiqua"/>
              </a:endParaRPr>
            </a:p>
            <a:p>
              <a:pPr indent="-114300" lvl="1" marL="114300" marR="0" rtl="0" algn="l">
                <a:lnSpc>
                  <a:spcPct val="90000"/>
                </a:lnSpc>
                <a:spcBef>
                  <a:spcPts val="210"/>
                </a:spcBef>
                <a:spcAft>
                  <a:spcPts val="0"/>
                </a:spcAft>
                <a:buClr>
                  <a:schemeClr val="dk1"/>
                </a:buClr>
                <a:buSzPts val="1400"/>
                <a:buFont typeface="Book Antiqua"/>
                <a:buChar char="•"/>
              </a:pPr>
              <a:r>
                <a:rPr b="0" i="0" lang="en-US" sz="1400" u="none" cap="none" strike="noStrike">
                  <a:solidFill>
                    <a:schemeClr val="dk1"/>
                  </a:solidFill>
                  <a:latin typeface="Book Antiqua"/>
                  <a:ea typeface="Book Antiqua"/>
                  <a:cs typeface="Book Antiqua"/>
                  <a:sym typeface="Book Antiqua"/>
                </a:rPr>
                <a:t>Add these as separate line items to easily quantify the impact of an idea</a:t>
              </a:r>
              <a:endParaRPr b="0" i="0" sz="1400" u="none" cap="none" strike="noStrike">
                <a:solidFill>
                  <a:srgbClr val="000000"/>
                </a:solidFill>
                <a:latin typeface="Arial"/>
                <a:ea typeface="Arial"/>
                <a:cs typeface="Arial"/>
                <a:sym typeface="Arial"/>
              </a:endParaRPr>
            </a:p>
          </p:txBody>
        </p:sp>
      </p:grpSp>
      <p:sp>
        <p:nvSpPr>
          <p:cNvPr id="587" name="Google Shape;587;p10"/>
          <p:cNvSpPr txBox="1"/>
          <p:nvPr/>
        </p:nvSpPr>
        <p:spPr>
          <a:xfrm>
            <a:off x="128575" y="-1734912"/>
            <a:ext cx="10731600" cy="104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Key Steps for Income Statement Approach</a:t>
            </a:r>
            <a:endParaRPr b="0" i="0" sz="1400" u="none" cap="none" strike="noStrike">
              <a:solidFill>
                <a:srgbClr val="000000"/>
              </a:solidFill>
              <a:latin typeface="Arial"/>
              <a:ea typeface="Arial"/>
              <a:cs typeface="Arial"/>
              <a:sym typeface="Arial"/>
            </a:endParaRPr>
          </a:p>
        </p:txBody>
      </p:sp>
      <p:sp>
        <p:nvSpPr>
          <p:cNvPr id="588" name="Google Shape;588;p10"/>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589" name="Google Shape;589;p10"/>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90" name="Google Shape;590;p10"/>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591" name="Google Shape;591;p10"/>
          <p:cNvSpPr txBox="1"/>
          <p:nvPr/>
        </p:nvSpPr>
        <p:spPr>
          <a:xfrm>
            <a:off x="64225" y="55200"/>
            <a:ext cx="977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Key Steps for Income Statement Approach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37"/>
          <p:cNvPicPr preferRelativeResize="0"/>
          <p:nvPr/>
        </p:nvPicPr>
        <p:blipFill rotWithShape="1">
          <a:blip r:embed="rId3">
            <a:alphaModFix/>
          </a:blip>
          <a:srcRect b="0" l="0" r="0" t="0"/>
          <a:stretch/>
        </p:blipFill>
        <p:spPr>
          <a:xfrm>
            <a:off x="1861546" y="916072"/>
            <a:ext cx="8468907" cy="5287113"/>
          </a:xfrm>
          <a:prstGeom prst="rect">
            <a:avLst/>
          </a:prstGeom>
          <a:noFill/>
          <a:ln>
            <a:noFill/>
          </a:ln>
        </p:spPr>
      </p:pic>
      <p:sp>
        <p:nvSpPr>
          <p:cNvPr id="597" name="Google Shape;597;p37"/>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598" name="Google Shape;598;p37"/>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99" name="Google Shape;599;p37"/>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600" name="Google Shape;600;p37"/>
          <p:cNvSpPr txBox="1"/>
          <p:nvPr/>
        </p:nvSpPr>
        <p:spPr>
          <a:xfrm>
            <a:off x="64225" y="55200"/>
            <a:ext cx="977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Projected Income Statement Example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11"/>
          <p:cNvSpPr/>
          <p:nvPr/>
        </p:nvSpPr>
        <p:spPr>
          <a:xfrm>
            <a:off x="6320303" y="1569336"/>
            <a:ext cx="5517931" cy="4190331"/>
          </a:xfrm>
          <a:prstGeom prst="rect">
            <a:avLst/>
          </a:prstGeom>
          <a:solidFill>
            <a:srgbClr val="969B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607" name="Google Shape;607;p11"/>
          <p:cNvSpPr/>
          <p:nvPr/>
        </p:nvSpPr>
        <p:spPr>
          <a:xfrm>
            <a:off x="235671" y="1569337"/>
            <a:ext cx="5517931" cy="4190331"/>
          </a:xfrm>
          <a:prstGeom prst="rect">
            <a:avLst/>
          </a:prstGeom>
          <a:solidFill>
            <a:srgbClr val="969B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grpSp>
        <p:nvGrpSpPr>
          <p:cNvPr id="608" name="Google Shape;608;p11"/>
          <p:cNvGrpSpPr/>
          <p:nvPr/>
        </p:nvGrpSpPr>
        <p:grpSpPr>
          <a:xfrm>
            <a:off x="7802340" y="3476795"/>
            <a:ext cx="2553861" cy="607702"/>
            <a:chOff x="7301658" y="3887549"/>
            <a:chExt cx="2553861" cy="607702"/>
          </a:xfrm>
        </p:grpSpPr>
        <p:sp>
          <p:nvSpPr>
            <p:cNvPr id="609" name="Google Shape;609;p11"/>
            <p:cNvSpPr/>
            <p:nvPr/>
          </p:nvSpPr>
          <p:spPr>
            <a:xfrm>
              <a:off x="8578589" y="3887549"/>
              <a:ext cx="1276930" cy="607702"/>
            </a:xfrm>
            <a:custGeom>
              <a:rect b="b" l="l" r="r" t="t"/>
              <a:pathLst>
                <a:path extrusionOk="0" h="120000" w="120000">
                  <a:moveTo>
                    <a:pt x="0" y="0"/>
                  </a:moveTo>
                  <a:lnTo>
                    <a:pt x="0" y="81776"/>
                  </a:lnTo>
                  <a:lnTo>
                    <a:pt x="120000" y="81776"/>
                  </a:lnTo>
                  <a:lnTo>
                    <a:pt x="120000" y="120000"/>
                  </a:lnTo>
                </a:path>
              </a:pathLst>
            </a:custGeom>
            <a:noFill/>
            <a:ln cap="flat" cmpd="sng" w="25400">
              <a:solidFill>
                <a:srgbClr val="1E3552"/>
              </a:solidFill>
              <a:prstDash val="solid"/>
              <a:round/>
              <a:headEnd len="sm" w="sm" type="none"/>
              <a:tailEnd len="sm" w="sm" type="none"/>
            </a:ln>
          </p:spPr>
        </p:sp>
        <p:sp>
          <p:nvSpPr>
            <p:cNvPr id="610" name="Google Shape;610;p11"/>
            <p:cNvSpPr/>
            <p:nvPr/>
          </p:nvSpPr>
          <p:spPr>
            <a:xfrm>
              <a:off x="7301658" y="3887549"/>
              <a:ext cx="1276930" cy="607702"/>
            </a:xfrm>
            <a:custGeom>
              <a:rect b="b" l="l" r="r" t="t"/>
              <a:pathLst>
                <a:path extrusionOk="0" h="120000" w="120000">
                  <a:moveTo>
                    <a:pt x="120000" y="0"/>
                  </a:moveTo>
                  <a:lnTo>
                    <a:pt x="120000" y="81776"/>
                  </a:lnTo>
                  <a:lnTo>
                    <a:pt x="0" y="81776"/>
                  </a:lnTo>
                  <a:lnTo>
                    <a:pt x="0" y="120000"/>
                  </a:lnTo>
                </a:path>
              </a:pathLst>
            </a:custGeom>
            <a:noFill/>
            <a:ln cap="flat" cmpd="sng" w="25400">
              <a:solidFill>
                <a:srgbClr val="1E3552"/>
              </a:solidFill>
              <a:prstDash val="solid"/>
              <a:round/>
              <a:headEnd len="sm" w="sm" type="none"/>
              <a:tailEnd len="sm" w="sm" type="none"/>
            </a:ln>
          </p:spPr>
        </p:sp>
      </p:grpSp>
      <p:grpSp>
        <p:nvGrpSpPr>
          <p:cNvPr id="611" name="Google Shape;611;p11"/>
          <p:cNvGrpSpPr/>
          <p:nvPr/>
        </p:nvGrpSpPr>
        <p:grpSpPr>
          <a:xfrm>
            <a:off x="1765937" y="3476795"/>
            <a:ext cx="2553861" cy="607702"/>
            <a:chOff x="2193934" y="3887549"/>
            <a:chExt cx="2553861" cy="607702"/>
          </a:xfrm>
        </p:grpSpPr>
        <p:sp>
          <p:nvSpPr>
            <p:cNvPr id="612" name="Google Shape;612;p11"/>
            <p:cNvSpPr/>
            <p:nvPr/>
          </p:nvSpPr>
          <p:spPr>
            <a:xfrm>
              <a:off x="3470865" y="3887549"/>
              <a:ext cx="1276930" cy="607702"/>
            </a:xfrm>
            <a:custGeom>
              <a:rect b="b" l="l" r="r" t="t"/>
              <a:pathLst>
                <a:path extrusionOk="0" h="120000" w="120000">
                  <a:moveTo>
                    <a:pt x="0" y="0"/>
                  </a:moveTo>
                  <a:lnTo>
                    <a:pt x="0" y="81776"/>
                  </a:lnTo>
                  <a:lnTo>
                    <a:pt x="120000" y="81776"/>
                  </a:lnTo>
                  <a:lnTo>
                    <a:pt x="120000" y="120000"/>
                  </a:lnTo>
                </a:path>
              </a:pathLst>
            </a:custGeom>
            <a:noFill/>
            <a:ln cap="flat" cmpd="sng" w="25400">
              <a:solidFill>
                <a:srgbClr val="1E3552"/>
              </a:solidFill>
              <a:prstDash val="solid"/>
              <a:round/>
              <a:headEnd len="sm" w="sm" type="none"/>
              <a:tailEnd len="sm" w="sm" type="none"/>
            </a:ln>
          </p:spPr>
        </p:sp>
        <p:sp>
          <p:nvSpPr>
            <p:cNvPr id="613" name="Google Shape;613;p11"/>
            <p:cNvSpPr/>
            <p:nvPr/>
          </p:nvSpPr>
          <p:spPr>
            <a:xfrm>
              <a:off x="2193934" y="3887549"/>
              <a:ext cx="1276930" cy="607702"/>
            </a:xfrm>
            <a:custGeom>
              <a:rect b="b" l="l" r="r" t="t"/>
              <a:pathLst>
                <a:path extrusionOk="0" h="120000" w="120000">
                  <a:moveTo>
                    <a:pt x="120000" y="0"/>
                  </a:moveTo>
                  <a:lnTo>
                    <a:pt x="120000" y="81776"/>
                  </a:lnTo>
                  <a:lnTo>
                    <a:pt x="0" y="81776"/>
                  </a:lnTo>
                  <a:lnTo>
                    <a:pt x="0" y="120000"/>
                  </a:lnTo>
                </a:path>
              </a:pathLst>
            </a:custGeom>
            <a:noFill/>
            <a:ln cap="flat" cmpd="sng" w="25400">
              <a:solidFill>
                <a:srgbClr val="1E3552"/>
              </a:solidFill>
              <a:prstDash val="solid"/>
              <a:round/>
              <a:headEnd len="sm" w="sm" type="none"/>
              <a:tailEnd len="sm" w="sm" type="none"/>
            </a:ln>
          </p:spPr>
        </p:sp>
      </p:grpSp>
      <p:sp>
        <p:nvSpPr>
          <p:cNvPr id="614" name="Google Shape;614;p11"/>
          <p:cNvSpPr/>
          <p:nvPr/>
        </p:nvSpPr>
        <p:spPr>
          <a:xfrm>
            <a:off x="1998102" y="2146617"/>
            <a:ext cx="2089523" cy="1326847"/>
          </a:xfrm>
          <a:prstGeom prst="rect">
            <a:avLst/>
          </a:prstGeom>
          <a:solidFill>
            <a:srgbClr val="1E3552"/>
          </a:solidFill>
          <a:ln cap="flat" cmpd="sng" w="25400">
            <a:solidFill>
              <a:srgbClr val="1E3552"/>
            </a:solidFill>
            <a:prstDash val="solid"/>
            <a:round/>
            <a:headEnd len="sm" w="sm" type="none"/>
            <a:tailEnd len="sm" w="sm" type="none"/>
          </a:ln>
        </p:spPr>
        <p:txBody>
          <a:bodyPr anchorCtr="0" anchor="ctr" bIns="134100" lIns="134100" spcFirstLastPara="1" rIns="134100" wrap="square" tIns="134100">
            <a:noAutofit/>
          </a:bodyPr>
          <a:lstStyle/>
          <a:p>
            <a:pPr indent="0" lvl="0" marL="0" marR="0" rtl="0" algn="ctr">
              <a:lnSpc>
                <a:spcPct val="90000"/>
              </a:lnSpc>
              <a:spcBef>
                <a:spcPts val="0"/>
              </a:spcBef>
              <a:spcAft>
                <a:spcPts val="0"/>
              </a:spcAft>
              <a:buClr>
                <a:schemeClr val="lt1"/>
              </a:buClr>
              <a:buSzPts val="2500"/>
              <a:buFont typeface="Book Antiqua"/>
              <a:buNone/>
            </a:pPr>
            <a:r>
              <a:rPr b="0" i="0" lang="en-US" sz="2500" u="none" cap="none" strike="noStrike">
                <a:solidFill>
                  <a:schemeClr val="lt1"/>
                </a:solidFill>
                <a:latin typeface="Book Antiqua"/>
                <a:ea typeface="Book Antiqua"/>
                <a:cs typeface="Book Antiqua"/>
                <a:sym typeface="Book Antiqua"/>
              </a:rPr>
              <a:t>Presentation Slides</a:t>
            </a:r>
            <a:endParaRPr b="0" i="0" sz="1400" u="none" cap="none" strike="noStrike">
              <a:solidFill>
                <a:srgbClr val="000000"/>
              </a:solidFill>
              <a:latin typeface="Arial"/>
              <a:ea typeface="Arial"/>
              <a:cs typeface="Arial"/>
              <a:sym typeface="Arial"/>
            </a:endParaRPr>
          </a:p>
        </p:txBody>
      </p:sp>
      <p:sp>
        <p:nvSpPr>
          <p:cNvPr id="615" name="Google Shape;615;p11"/>
          <p:cNvSpPr/>
          <p:nvPr/>
        </p:nvSpPr>
        <p:spPr>
          <a:xfrm>
            <a:off x="721179" y="4084497"/>
            <a:ext cx="2089523" cy="1326847"/>
          </a:xfrm>
          <a:prstGeom prst="rect">
            <a:avLst/>
          </a:prstGeom>
          <a:solidFill>
            <a:schemeClr val="lt1">
              <a:alpha val="89019"/>
            </a:schemeClr>
          </a:solidFill>
          <a:ln cap="flat" cmpd="sng" w="25400">
            <a:solidFill>
              <a:srgbClr val="1E3552"/>
            </a:solidFill>
            <a:prstDash val="solid"/>
            <a:round/>
            <a:headEnd len="sm" w="sm" type="none"/>
            <a:tailEnd len="sm" w="sm" type="none"/>
          </a:ln>
        </p:spPr>
        <p:txBody>
          <a:bodyPr anchorCtr="0" anchor="ctr" bIns="134100" lIns="134100" spcFirstLastPara="1" rIns="134100" wrap="square" tIns="134100">
            <a:noAutofit/>
          </a:bodyPr>
          <a:lstStyle/>
          <a:p>
            <a:pPr indent="0" lvl="0" marL="0" marR="0" rtl="0" algn="ctr">
              <a:lnSpc>
                <a:spcPct val="90000"/>
              </a:lnSpc>
              <a:spcBef>
                <a:spcPts val="0"/>
              </a:spcBef>
              <a:spcAft>
                <a:spcPts val="0"/>
              </a:spcAft>
              <a:buClr>
                <a:schemeClr val="dk1"/>
              </a:buClr>
              <a:buSzPts val="2500"/>
              <a:buFont typeface="Book Antiqua"/>
              <a:buNone/>
            </a:pPr>
            <a:r>
              <a:rPr b="0" i="0" lang="en-US" sz="2500" u="none" cap="none" strike="noStrike">
                <a:solidFill>
                  <a:schemeClr val="dk1"/>
                </a:solidFill>
                <a:latin typeface="Book Antiqua"/>
                <a:ea typeface="Book Antiqua"/>
                <a:cs typeface="Book Antiqua"/>
                <a:sym typeface="Book Antiqua"/>
              </a:rPr>
              <a:t>Graphs and Charts</a:t>
            </a:r>
            <a:endParaRPr b="0" i="0" sz="1400" u="none" cap="none" strike="noStrike">
              <a:solidFill>
                <a:srgbClr val="000000"/>
              </a:solidFill>
              <a:latin typeface="Arial"/>
              <a:ea typeface="Arial"/>
              <a:cs typeface="Arial"/>
              <a:sym typeface="Arial"/>
            </a:endParaRPr>
          </a:p>
        </p:txBody>
      </p:sp>
      <p:sp>
        <p:nvSpPr>
          <p:cNvPr id="616" name="Google Shape;616;p11"/>
          <p:cNvSpPr/>
          <p:nvPr/>
        </p:nvSpPr>
        <p:spPr>
          <a:xfrm>
            <a:off x="3275041" y="4084497"/>
            <a:ext cx="2089523" cy="1326847"/>
          </a:xfrm>
          <a:prstGeom prst="rect">
            <a:avLst/>
          </a:prstGeom>
          <a:solidFill>
            <a:schemeClr val="lt1">
              <a:alpha val="89019"/>
            </a:schemeClr>
          </a:solidFill>
          <a:ln cap="flat" cmpd="sng" w="25400">
            <a:solidFill>
              <a:srgbClr val="1E3552"/>
            </a:solidFill>
            <a:prstDash val="solid"/>
            <a:round/>
            <a:headEnd len="sm" w="sm" type="none"/>
            <a:tailEnd len="sm" w="sm" type="none"/>
          </a:ln>
        </p:spPr>
        <p:txBody>
          <a:bodyPr anchorCtr="0" anchor="ctr" bIns="134100" lIns="134100" spcFirstLastPara="1" rIns="134100" wrap="square" tIns="134100">
            <a:noAutofit/>
          </a:bodyPr>
          <a:lstStyle/>
          <a:p>
            <a:pPr indent="0" lvl="0" marL="0" marR="0" rtl="0" algn="ctr">
              <a:lnSpc>
                <a:spcPct val="90000"/>
              </a:lnSpc>
              <a:spcBef>
                <a:spcPts val="0"/>
              </a:spcBef>
              <a:spcAft>
                <a:spcPts val="0"/>
              </a:spcAft>
              <a:buClr>
                <a:schemeClr val="dk1"/>
              </a:buClr>
              <a:buSzPts val="2500"/>
              <a:buFont typeface="Book Antiqua"/>
              <a:buNone/>
            </a:pPr>
            <a:r>
              <a:rPr b="0" i="0" lang="en-US" sz="2500" u="none" cap="none" strike="noStrike">
                <a:solidFill>
                  <a:schemeClr val="dk1"/>
                </a:solidFill>
                <a:latin typeface="Book Antiqua"/>
                <a:ea typeface="Book Antiqua"/>
                <a:cs typeface="Book Antiqua"/>
                <a:sym typeface="Book Antiqua"/>
              </a:rPr>
              <a:t>Summary Figures</a:t>
            </a:r>
            <a:endParaRPr b="0" i="0" sz="1400" u="none" cap="none" strike="noStrike">
              <a:solidFill>
                <a:srgbClr val="000000"/>
              </a:solidFill>
              <a:latin typeface="Arial"/>
              <a:ea typeface="Arial"/>
              <a:cs typeface="Arial"/>
              <a:sym typeface="Arial"/>
            </a:endParaRPr>
          </a:p>
        </p:txBody>
      </p:sp>
      <p:sp>
        <p:nvSpPr>
          <p:cNvPr id="617" name="Google Shape;617;p11"/>
          <p:cNvSpPr/>
          <p:nvPr/>
        </p:nvSpPr>
        <p:spPr>
          <a:xfrm>
            <a:off x="8034508" y="2146617"/>
            <a:ext cx="2089523" cy="1326847"/>
          </a:xfrm>
          <a:prstGeom prst="rect">
            <a:avLst/>
          </a:prstGeom>
          <a:solidFill>
            <a:srgbClr val="1E3552"/>
          </a:solidFill>
          <a:ln cap="flat" cmpd="sng" w="25400">
            <a:solidFill>
              <a:srgbClr val="1E3552"/>
            </a:solidFill>
            <a:prstDash val="solid"/>
            <a:round/>
            <a:headEnd len="sm" w="sm" type="none"/>
            <a:tailEnd len="sm" w="sm" type="none"/>
          </a:ln>
        </p:spPr>
        <p:txBody>
          <a:bodyPr anchorCtr="0" anchor="ctr" bIns="134100" lIns="134100" spcFirstLastPara="1" rIns="134100" wrap="square" tIns="134100">
            <a:noAutofit/>
          </a:bodyPr>
          <a:lstStyle/>
          <a:p>
            <a:pPr indent="0" lvl="0" marL="0" marR="0" rtl="0" algn="ctr">
              <a:lnSpc>
                <a:spcPct val="90000"/>
              </a:lnSpc>
              <a:spcBef>
                <a:spcPts val="0"/>
              </a:spcBef>
              <a:spcAft>
                <a:spcPts val="0"/>
              </a:spcAft>
              <a:buClr>
                <a:schemeClr val="lt1"/>
              </a:buClr>
              <a:buSzPts val="2500"/>
              <a:buFont typeface="Book Antiqua"/>
              <a:buNone/>
            </a:pPr>
            <a:r>
              <a:rPr b="0" i="0" lang="en-US" sz="2500" u="none" cap="none" strike="noStrike">
                <a:solidFill>
                  <a:schemeClr val="lt1"/>
                </a:solidFill>
                <a:latin typeface="Book Antiqua"/>
                <a:ea typeface="Book Antiqua"/>
                <a:cs typeface="Book Antiqua"/>
                <a:sym typeface="Book Antiqua"/>
              </a:rPr>
              <a:t>Appendix Slides</a:t>
            </a:r>
            <a:endParaRPr b="0" i="0" sz="1400" u="none" cap="none" strike="noStrike">
              <a:solidFill>
                <a:srgbClr val="000000"/>
              </a:solidFill>
              <a:latin typeface="Arial"/>
              <a:ea typeface="Arial"/>
              <a:cs typeface="Arial"/>
              <a:sym typeface="Arial"/>
            </a:endParaRPr>
          </a:p>
        </p:txBody>
      </p:sp>
      <p:sp>
        <p:nvSpPr>
          <p:cNvPr id="618" name="Google Shape;618;p11"/>
          <p:cNvSpPr/>
          <p:nvPr/>
        </p:nvSpPr>
        <p:spPr>
          <a:xfrm>
            <a:off x="6751824" y="4084497"/>
            <a:ext cx="2089523" cy="1326847"/>
          </a:xfrm>
          <a:prstGeom prst="rect">
            <a:avLst/>
          </a:prstGeom>
          <a:solidFill>
            <a:schemeClr val="lt1">
              <a:alpha val="89019"/>
            </a:schemeClr>
          </a:solidFill>
          <a:ln cap="flat" cmpd="sng" w="25400">
            <a:solidFill>
              <a:srgbClr val="1E3552"/>
            </a:solidFill>
            <a:prstDash val="solid"/>
            <a:round/>
            <a:headEnd len="sm" w="sm" type="none"/>
            <a:tailEnd len="sm" w="sm" type="none"/>
          </a:ln>
        </p:spPr>
        <p:txBody>
          <a:bodyPr anchorCtr="0" anchor="ctr" bIns="134100" lIns="134100" spcFirstLastPara="1" rIns="134100" wrap="square" tIns="134100">
            <a:noAutofit/>
          </a:bodyPr>
          <a:lstStyle/>
          <a:p>
            <a:pPr indent="0" lvl="0" marL="0" marR="0" rtl="0" algn="ctr">
              <a:lnSpc>
                <a:spcPct val="90000"/>
              </a:lnSpc>
              <a:spcBef>
                <a:spcPts val="0"/>
              </a:spcBef>
              <a:spcAft>
                <a:spcPts val="0"/>
              </a:spcAft>
              <a:buClr>
                <a:schemeClr val="dk1"/>
              </a:buClr>
              <a:buSzPts val="2500"/>
              <a:buFont typeface="Book Antiqua"/>
              <a:buNone/>
            </a:pPr>
            <a:r>
              <a:rPr b="0" i="0" lang="en-US" sz="2500" u="none" cap="none" strike="noStrike">
                <a:solidFill>
                  <a:schemeClr val="dk1"/>
                </a:solidFill>
                <a:latin typeface="Book Antiqua"/>
                <a:ea typeface="Book Antiqua"/>
                <a:cs typeface="Book Antiqua"/>
                <a:sym typeface="Book Antiqua"/>
              </a:rPr>
              <a:t>Excel Worksheets</a:t>
            </a:r>
            <a:endParaRPr b="0" i="0" sz="1400" u="none" cap="none" strike="noStrike">
              <a:solidFill>
                <a:srgbClr val="000000"/>
              </a:solidFill>
              <a:latin typeface="Arial"/>
              <a:ea typeface="Arial"/>
              <a:cs typeface="Arial"/>
              <a:sym typeface="Arial"/>
            </a:endParaRPr>
          </a:p>
        </p:txBody>
      </p:sp>
      <p:sp>
        <p:nvSpPr>
          <p:cNvPr id="619" name="Google Shape;619;p11"/>
          <p:cNvSpPr/>
          <p:nvPr/>
        </p:nvSpPr>
        <p:spPr>
          <a:xfrm>
            <a:off x="9305686" y="4084497"/>
            <a:ext cx="2089523" cy="1326847"/>
          </a:xfrm>
          <a:prstGeom prst="rect">
            <a:avLst/>
          </a:prstGeom>
          <a:solidFill>
            <a:schemeClr val="lt1">
              <a:alpha val="89019"/>
            </a:schemeClr>
          </a:solidFill>
          <a:ln cap="flat" cmpd="sng" w="25400">
            <a:solidFill>
              <a:srgbClr val="1E3552"/>
            </a:solidFill>
            <a:prstDash val="solid"/>
            <a:round/>
            <a:headEnd len="sm" w="sm" type="none"/>
            <a:tailEnd len="sm" w="sm" type="none"/>
          </a:ln>
        </p:spPr>
        <p:txBody>
          <a:bodyPr anchorCtr="0" anchor="ctr" bIns="134100" lIns="134100" spcFirstLastPara="1" rIns="134100" wrap="square" tIns="134100">
            <a:noAutofit/>
          </a:bodyPr>
          <a:lstStyle/>
          <a:p>
            <a:pPr indent="0" lvl="0" marL="0" marR="0" rtl="0" algn="ctr">
              <a:lnSpc>
                <a:spcPct val="90000"/>
              </a:lnSpc>
              <a:spcBef>
                <a:spcPts val="0"/>
              </a:spcBef>
              <a:spcAft>
                <a:spcPts val="0"/>
              </a:spcAft>
              <a:buClr>
                <a:schemeClr val="dk1"/>
              </a:buClr>
              <a:buSzPts val="2500"/>
              <a:buFont typeface="Book Antiqua"/>
              <a:buNone/>
            </a:pPr>
            <a:r>
              <a:rPr b="0" i="0" lang="en-US" sz="2500" u="none" cap="none" strike="noStrike">
                <a:solidFill>
                  <a:schemeClr val="dk1"/>
                </a:solidFill>
                <a:latin typeface="Book Antiqua"/>
                <a:ea typeface="Book Antiqua"/>
                <a:cs typeface="Book Antiqua"/>
                <a:sym typeface="Book Antiqua"/>
              </a:rPr>
              <a:t>Detailed Analysis</a:t>
            </a:r>
            <a:endParaRPr b="0" i="0" sz="1400" u="none" cap="none" strike="noStrike">
              <a:solidFill>
                <a:srgbClr val="000000"/>
              </a:solidFill>
              <a:latin typeface="Arial"/>
              <a:ea typeface="Arial"/>
              <a:cs typeface="Arial"/>
              <a:sym typeface="Arial"/>
            </a:endParaRPr>
          </a:p>
        </p:txBody>
      </p:sp>
      <p:sp>
        <p:nvSpPr>
          <p:cNvPr id="620" name="Google Shape;620;p11"/>
          <p:cNvSpPr txBox="1"/>
          <p:nvPr/>
        </p:nvSpPr>
        <p:spPr>
          <a:xfrm>
            <a:off x="805830" y="1572136"/>
            <a:ext cx="4474066"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1" lang="en-US" sz="2000" u="none" cap="none" strike="noStrike">
                <a:solidFill>
                  <a:schemeClr val="dk1"/>
                </a:solidFill>
                <a:latin typeface="Book Antiqua"/>
                <a:ea typeface="Book Antiqua"/>
                <a:cs typeface="Book Antiqua"/>
                <a:sym typeface="Book Antiqua"/>
              </a:rPr>
              <a:t>Slides to Present</a:t>
            </a:r>
            <a:endParaRPr b="0" i="0" sz="1400" u="none" cap="none" strike="noStrike">
              <a:solidFill>
                <a:srgbClr val="000000"/>
              </a:solidFill>
              <a:latin typeface="Arial"/>
              <a:ea typeface="Arial"/>
              <a:cs typeface="Arial"/>
              <a:sym typeface="Arial"/>
            </a:endParaRPr>
          </a:p>
        </p:txBody>
      </p:sp>
      <p:sp>
        <p:nvSpPr>
          <p:cNvPr id="621" name="Google Shape;621;p11"/>
          <p:cNvSpPr txBox="1"/>
          <p:nvPr/>
        </p:nvSpPr>
        <p:spPr>
          <a:xfrm>
            <a:off x="6320303" y="1566005"/>
            <a:ext cx="576325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1" lang="en-US" sz="2000" u="none" cap="none" strike="noStrike">
                <a:solidFill>
                  <a:schemeClr val="dk1"/>
                </a:solidFill>
                <a:latin typeface="Book Antiqua"/>
                <a:ea typeface="Book Antiqua"/>
                <a:cs typeface="Book Antiqua"/>
                <a:sym typeface="Book Antiqua"/>
              </a:rPr>
              <a:t>Slides to Reference</a:t>
            </a:r>
            <a:endParaRPr b="0" i="0" sz="1400" u="none" cap="none" strike="noStrike">
              <a:solidFill>
                <a:srgbClr val="000000"/>
              </a:solidFill>
              <a:latin typeface="Arial"/>
              <a:ea typeface="Arial"/>
              <a:cs typeface="Arial"/>
              <a:sym typeface="Arial"/>
            </a:endParaRPr>
          </a:p>
        </p:txBody>
      </p:sp>
      <p:sp>
        <p:nvSpPr>
          <p:cNvPr id="622" name="Google Shape;622;p11"/>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623" name="Google Shape;623;p11"/>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624" name="Google Shape;624;p11"/>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625" name="Google Shape;625;p11"/>
          <p:cNvSpPr txBox="1"/>
          <p:nvPr/>
        </p:nvSpPr>
        <p:spPr>
          <a:xfrm>
            <a:off x="64225" y="55200"/>
            <a:ext cx="977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Presenting Financials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2"/>
          <p:cNvSpPr txBox="1"/>
          <p:nvPr>
            <p:ph idx="4294967295" type="title"/>
          </p:nvPr>
        </p:nvSpPr>
        <p:spPr>
          <a:xfrm>
            <a:off x="0" y="-967112"/>
            <a:ext cx="10731600" cy="104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i="0" lang="en-US" sz="3600"/>
              <a:t>Financial Presentations Do’s and Don’ts</a:t>
            </a:r>
            <a:endParaRPr/>
          </a:p>
        </p:txBody>
      </p:sp>
      <p:grpSp>
        <p:nvGrpSpPr>
          <p:cNvPr id="632" name="Google Shape;632;p12"/>
          <p:cNvGrpSpPr/>
          <p:nvPr/>
        </p:nvGrpSpPr>
        <p:grpSpPr>
          <a:xfrm>
            <a:off x="308178" y="1394464"/>
            <a:ext cx="11303907" cy="4675117"/>
            <a:chOff x="308178" y="1394464"/>
            <a:chExt cx="11303907" cy="4675117"/>
          </a:xfrm>
        </p:grpSpPr>
        <p:sp>
          <p:nvSpPr>
            <p:cNvPr id="633" name="Google Shape;633;p12"/>
            <p:cNvSpPr/>
            <p:nvPr/>
          </p:nvSpPr>
          <p:spPr>
            <a:xfrm>
              <a:off x="889048" y="1967360"/>
              <a:ext cx="4762545" cy="2051110"/>
            </a:xfrm>
            <a:custGeom>
              <a:rect b="b" l="l" r="r" t="t"/>
              <a:pathLst>
                <a:path extrusionOk="0" h="2051110" w="4762545">
                  <a:moveTo>
                    <a:pt x="0" y="0"/>
                  </a:moveTo>
                  <a:lnTo>
                    <a:pt x="4762545" y="0"/>
                  </a:lnTo>
                  <a:lnTo>
                    <a:pt x="4762545" y="2051110"/>
                  </a:lnTo>
                  <a:lnTo>
                    <a:pt x="0" y="2051110"/>
                  </a:lnTo>
                  <a:lnTo>
                    <a:pt x="0" y="0"/>
                  </a:lnTo>
                  <a:close/>
                </a:path>
              </a:pathLst>
            </a:custGeom>
            <a:solidFill>
              <a:srgbClr val="969BA1"/>
            </a:solidFill>
            <a:ln>
              <a:noFill/>
            </a:ln>
          </p:spPr>
          <p:txBody>
            <a:bodyPr anchorCtr="0" anchor="ctr" bIns="177800" lIns="762000" spcFirstLastPara="1" rIns="177800" wrap="square" tIns="177800">
              <a:noAutofit/>
            </a:bodyPr>
            <a:lstStyle/>
            <a:p>
              <a:pPr indent="0" lvl="0" marL="0" marR="0" rtl="0" algn="l">
                <a:lnSpc>
                  <a:spcPct val="90000"/>
                </a:lnSpc>
                <a:spcBef>
                  <a:spcPts val="0"/>
                </a:spcBef>
                <a:spcAft>
                  <a:spcPts val="0"/>
                </a:spcAft>
                <a:buClr>
                  <a:schemeClr val="dk1"/>
                </a:buClr>
                <a:buSzPts val="2500"/>
                <a:buFont typeface="Book Antiqua"/>
                <a:buNone/>
              </a:pPr>
              <a:r>
                <a:rPr b="0" i="0" lang="en-US" sz="2500" u="none" cap="none" strike="noStrike">
                  <a:solidFill>
                    <a:schemeClr val="dk1"/>
                  </a:solidFill>
                  <a:latin typeface="Book Antiqua"/>
                  <a:ea typeface="Book Antiqua"/>
                  <a:cs typeface="Book Antiqua"/>
                  <a:sym typeface="Book Antiqua"/>
                </a:rPr>
                <a:t>Memorize a few </a:t>
              </a:r>
              <a:r>
                <a:rPr b="1" i="0" lang="en-US" sz="2500" u="none" cap="none" strike="noStrike">
                  <a:solidFill>
                    <a:schemeClr val="dk1"/>
                  </a:solidFill>
                  <a:latin typeface="Book Antiqua"/>
                  <a:ea typeface="Book Antiqua"/>
                  <a:cs typeface="Book Antiqua"/>
                  <a:sym typeface="Book Antiqua"/>
                </a:rPr>
                <a:t>key</a:t>
              </a:r>
              <a:r>
                <a:rPr b="0" i="0" lang="en-US" sz="2500" u="none" cap="none" strike="noStrike">
                  <a:solidFill>
                    <a:schemeClr val="dk1"/>
                  </a:solidFill>
                  <a:latin typeface="Book Antiqua"/>
                  <a:ea typeface="Book Antiqua"/>
                  <a:cs typeface="Book Antiqua"/>
                  <a:sym typeface="Book Antiqua"/>
                </a:rPr>
                <a:t> financial data points to use during presentations</a:t>
              </a:r>
              <a:endParaRPr b="0" i="0" sz="1400" u="none" cap="none" strike="noStrike">
                <a:solidFill>
                  <a:srgbClr val="000000"/>
                </a:solidFill>
                <a:latin typeface="Arial"/>
                <a:ea typeface="Arial"/>
                <a:cs typeface="Arial"/>
                <a:sym typeface="Arial"/>
              </a:endParaRPr>
            </a:p>
          </p:txBody>
        </p:sp>
        <p:sp>
          <p:nvSpPr>
            <p:cNvPr id="634" name="Google Shape;634;p12"/>
            <p:cNvSpPr/>
            <p:nvPr/>
          </p:nvSpPr>
          <p:spPr>
            <a:xfrm>
              <a:off x="889048" y="4018471"/>
              <a:ext cx="4762545" cy="2051110"/>
            </a:xfrm>
            <a:custGeom>
              <a:rect b="b" l="l" r="r" t="t"/>
              <a:pathLst>
                <a:path extrusionOk="0" h="2051110" w="4762545">
                  <a:moveTo>
                    <a:pt x="0" y="0"/>
                  </a:moveTo>
                  <a:lnTo>
                    <a:pt x="4762545" y="0"/>
                  </a:lnTo>
                  <a:lnTo>
                    <a:pt x="4762545" y="2051110"/>
                  </a:lnTo>
                  <a:lnTo>
                    <a:pt x="0" y="2051110"/>
                  </a:lnTo>
                  <a:lnTo>
                    <a:pt x="0" y="0"/>
                  </a:lnTo>
                  <a:close/>
                </a:path>
              </a:pathLst>
            </a:custGeom>
            <a:solidFill>
              <a:srgbClr val="969BA1"/>
            </a:solidFill>
            <a:ln>
              <a:noFill/>
            </a:ln>
          </p:spPr>
          <p:txBody>
            <a:bodyPr anchorCtr="0" anchor="ctr" bIns="177800" lIns="762000" spcFirstLastPara="1" rIns="177800" wrap="square" tIns="177800">
              <a:noAutofit/>
            </a:bodyPr>
            <a:lstStyle/>
            <a:p>
              <a:pPr indent="0" lvl="0" marL="0" marR="0" rtl="0" algn="l">
                <a:lnSpc>
                  <a:spcPct val="90000"/>
                </a:lnSpc>
                <a:spcBef>
                  <a:spcPts val="0"/>
                </a:spcBef>
                <a:spcAft>
                  <a:spcPts val="0"/>
                </a:spcAft>
                <a:buClr>
                  <a:schemeClr val="dk1"/>
                </a:buClr>
                <a:buSzPts val="2500"/>
                <a:buFont typeface="Book Antiqua"/>
                <a:buNone/>
              </a:pPr>
              <a:r>
                <a:rPr b="0" i="0" lang="en-US" sz="2500" u="none" cap="none" strike="noStrike">
                  <a:solidFill>
                    <a:schemeClr val="dk1"/>
                  </a:solidFill>
                  <a:latin typeface="Book Antiqua"/>
                  <a:ea typeface="Book Antiqua"/>
                  <a:cs typeface="Book Antiqua"/>
                  <a:sym typeface="Book Antiqua"/>
                </a:rPr>
                <a:t>Be comfortable speaking on </a:t>
              </a:r>
              <a:r>
                <a:rPr b="1" i="0" lang="en-US" sz="2500" u="none" cap="none" strike="noStrike">
                  <a:solidFill>
                    <a:schemeClr val="dk1"/>
                  </a:solidFill>
                  <a:latin typeface="Book Antiqua"/>
                  <a:ea typeface="Book Antiqua"/>
                  <a:cs typeface="Book Antiqua"/>
                  <a:sym typeface="Book Antiqua"/>
                </a:rPr>
                <a:t>qualitative and quantitative </a:t>
              </a:r>
              <a:r>
                <a:rPr b="0" i="0" lang="en-US" sz="2500" u="none" cap="none" strike="noStrike">
                  <a:solidFill>
                    <a:schemeClr val="dk1"/>
                  </a:solidFill>
                  <a:latin typeface="Book Antiqua"/>
                  <a:ea typeface="Book Antiqua"/>
                  <a:cs typeface="Book Antiqua"/>
                  <a:sym typeface="Book Antiqua"/>
                </a:rPr>
                <a:t>aspects</a:t>
              </a:r>
              <a:endParaRPr b="0" i="0" sz="1400" u="none" cap="none" strike="noStrike">
                <a:solidFill>
                  <a:srgbClr val="000000"/>
                </a:solidFill>
                <a:latin typeface="Arial"/>
                <a:ea typeface="Arial"/>
                <a:cs typeface="Arial"/>
                <a:sym typeface="Arial"/>
              </a:endParaRPr>
            </a:p>
          </p:txBody>
        </p:sp>
        <p:sp>
          <p:nvSpPr>
            <p:cNvPr id="635" name="Google Shape;635;p12"/>
            <p:cNvSpPr/>
            <p:nvPr/>
          </p:nvSpPr>
          <p:spPr>
            <a:xfrm>
              <a:off x="308178" y="1394464"/>
              <a:ext cx="1197947" cy="1197947"/>
            </a:xfrm>
            <a:custGeom>
              <a:rect b="b" l="l" r="r" t="t"/>
              <a:pathLst>
                <a:path extrusionOk="0" h="1197947" w="1197947">
                  <a:moveTo>
                    <a:pt x="0" y="598974"/>
                  </a:moveTo>
                  <a:cubicBezTo>
                    <a:pt x="0" y="268170"/>
                    <a:pt x="268170" y="0"/>
                    <a:pt x="598974" y="0"/>
                  </a:cubicBezTo>
                  <a:cubicBezTo>
                    <a:pt x="929778" y="0"/>
                    <a:pt x="1197948" y="268170"/>
                    <a:pt x="1197948" y="598974"/>
                  </a:cubicBezTo>
                  <a:cubicBezTo>
                    <a:pt x="1197948" y="929778"/>
                    <a:pt x="929778" y="1197948"/>
                    <a:pt x="598974" y="1197948"/>
                  </a:cubicBezTo>
                  <a:cubicBezTo>
                    <a:pt x="268170" y="1197948"/>
                    <a:pt x="0" y="929778"/>
                    <a:pt x="0" y="598974"/>
                  </a:cubicBezTo>
                  <a:close/>
                </a:path>
              </a:pathLst>
            </a:custGeom>
            <a:solidFill>
              <a:srgbClr val="1E3552"/>
            </a:solidFill>
            <a:ln cap="flat" cmpd="sng" w="25400">
              <a:solidFill>
                <a:schemeClr val="lt1"/>
              </a:solidFill>
              <a:prstDash val="solid"/>
              <a:round/>
              <a:headEnd len="sm" w="sm" type="none"/>
              <a:tailEnd len="sm" w="sm" type="none"/>
            </a:ln>
          </p:spPr>
          <p:txBody>
            <a:bodyPr anchorCtr="0" anchor="ctr" bIns="175425" lIns="175425" spcFirstLastPara="1" rIns="175425" wrap="square" tIns="175425">
              <a:noAutofit/>
            </a:bodyPr>
            <a:lstStyle/>
            <a:p>
              <a:pPr indent="0" lvl="0" marL="0" marR="0" rtl="0" algn="ctr">
                <a:lnSpc>
                  <a:spcPct val="90000"/>
                </a:lnSpc>
                <a:spcBef>
                  <a:spcPts val="0"/>
                </a:spcBef>
                <a:spcAft>
                  <a:spcPts val="0"/>
                </a:spcAft>
                <a:buClr>
                  <a:schemeClr val="lt1"/>
                </a:buClr>
                <a:buSzPts val="2500"/>
                <a:buFont typeface="Book Antiqua"/>
                <a:buNone/>
              </a:pPr>
              <a:r>
                <a:rPr b="1" i="0" lang="en-US" sz="2500" u="none" cap="none" strike="noStrike">
                  <a:solidFill>
                    <a:schemeClr val="lt1"/>
                  </a:solidFill>
                  <a:latin typeface="Book Antiqua"/>
                  <a:ea typeface="Book Antiqua"/>
                  <a:cs typeface="Book Antiqua"/>
                  <a:sym typeface="Book Antiqua"/>
                </a:rPr>
                <a:t>Do</a:t>
              </a:r>
              <a:endParaRPr b="0" i="0" sz="1400" u="none" cap="none" strike="noStrike">
                <a:solidFill>
                  <a:srgbClr val="000000"/>
                </a:solidFill>
                <a:latin typeface="Arial"/>
                <a:ea typeface="Arial"/>
                <a:cs typeface="Arial"/>
                <a:sym typeface="Arial"/>
              </a:endParaRPr>
            </a:p>
          </p:txBody>
        </p:sp>
        <p:sp>
          <p:nvSpPr>
            <p:cNvPr id="636" name="Google Shape;636;p12"/>
            <p:cNvSpPr/>
            <p:nvPr/>
          </p:nvSpPr>
          <p:spPr>
            <a:xfrm>
              <a:off x="6849540" y="1967360"/>
              <a:ext cx="4762545" cy="2051110"/>
            </a:xfrm>
            <a:custGeom>
              <a:rect b="b" l="l" r="r" t="t"/>
              <a:pathLst>
                <a:path extrusionOk="0" h="2051110" w="4762545">
                  <a:moveTo>
                    <a:pt x="0" y="0"/>
                  </a:moveTo>
                  <a:lnTo>
                    <a:pt x="4762545" y="0"/>
                  </a:lnTo>
                  <a:lnTo>
                    <a:pt x="4762545" y="2051110"/>
                  </a:lnTo>
                  <a:lnTo>
                    <a:pt x="0" y="2051110"/>
                  </a:lnTo>
                  <a:lnTo>
                    <a:pt x="0" y="0"/>
                  </a:lnTo>
                  <a:close/>
                </a:path>
              </a:pathLst>
            </a:custGeom>
            <a:solidFill>
              <a:srgbClr val="969BA1"/>
            </a:solidFill>
            <a:ln>
              <a:noFill/>
            </a:ln>
          </p:spPr>
          <p:txBody>
            <a:bodyPr anchorCtr="0" anchor="ctr" bIns="177800" lIns="762000" spcFirstLastPara="1" rIns="177800" wrap="square" tIns="177800">
              <a:noAutofit/>
            </a:bodyPr>
            <a:lstStyle/>
            <a:p>
              <a:pPr indent="0" lvl="0" marL="0" marR="0" rtl="0" algn="l">
                <a:lnSpc>
                  <a:spcPct val="90000"/>
                </a:lnSpc>
                <a:spcBef>
                  <a:spcPts val="0"/>
                </a:spcBef>
                <a:spcAft>
                  <a:spcPts val="0"/>
                </a:spcAft>
                <a:buClr>
                  <a:schemeClr val="dk1"/>
                </a:buClr>
                <a:buSzPts val="2500"/>
                <a:buFont typeface="Book Antiqua"/>
                <a:buNone/>
              </a:pPr>
              <a:r>
                <a:rPr b="0" i="0" lang="en-US" sz="2500" u="none" cap="none" strike="noStrike">
                  <a:solidFill>
                    <a:schemeClr val="dk1"/>
                  </a:solidFill>
                  <a:latin typeface="Book Antiqua"/>
                  <a:ea typeface="Book Antiqua"/>
                  <a:cs typeface="Book Antiqua"/>
                  <a:sym typeface="Book Antiqua"/>
                </a:rPr>
                <a:t>Rely on one team member to answer all questions or have more than two people answer a question</a:t>
              </a:r>
              <a:endParaRPr b="0" i="0" sz="1400" u="none" cap="none" strike="noStrike">
                <a:solidFill>
                  <a:srgbClr val="000000"/>
                </a:solidFill>
                <a:latin typeface="Arial"/>
                <a:ea typeface="Arial"/>
                <a:cs typeface="Arial"/>
                <a:sym typeface="Arial"/>
              </a:endParaRPr>
            </a:p>
          </p:txBody>
        </p:sp>
        <p:sp>
          <p:nvSpPr>
            <p:cNvPr id="637" name="Google Shape;637;p12"/>
            <p:cNvSpPr/>
            <p:nvPr/>
          </p:nvSpPr>
          <p:spPr>
            <a:xfrm>
              <a:off x="6849540" y="4018471"/>
              <a:ext cx="4762545" cy="2051110"/>
            </a:xfrm>
            <a:custGeom>
              <a:rect b="b" l="l" r="r" t="t"/>
              <a:pathLst>
                <a:path extrusionOk="0" h="2051110" w="4762545">
                  <a:moveTo>
                    <a:pt x="0" y="0"/>
                  </a:moveTo>
                  <a:lnTo>
                    <a:pt x="4762545" y="0"/>
                  </a:lnTo>
                  <a:lnTo>
                    <a:pt x="4762545" y="2051110"/>
                  </a:lnTo>
                  <a:lnTo>
                    <a:pt x="0" y="2051110"/>
                  </a:lnTo>
                  <a:lnTo>
                    <a:pt x="0" y="0"/>
                  </a:lnTo>
                  <a:close/>
                </a:path>
              </a:pathLst>
            </a:custGeom>
            <a:solidFill>
              <a:srgbClr val="969BA1"/>
            </a:solidFill>
            <a:ln>
              <a:noFill/>
            </a:ln>
          </p:spPr>
          <p:txBody>
            <a:bodyPr anchorCtr="0" anchor="ctr" bIns="177800" lIns="762000" spcFirstLastPara="1" rIns="177800" wrap="square" tIns="177800">
              <a:noAutofit/>
            </a:bodyPr>
            <a:lstStyle/>
            <a:p>
              <a:pPr indent="0" lvl="0" marL="0" marR="0" rtl="0" algn="l">
                <a:lnSpc>
                  <a:spcPct val="90000"/>
                </a:lnSpc>
                <a:spcBef>
                  <a:spcPts val="0"/>
                </a:spcBef>
                <a:spcAft>
                  <a:spcPts val="0"/>
                </a:spcAft>
                <a:buClr>
                  <a:schemeClr val="dk1"/>
                </a:buClr>
                <a:buSzPts val="2500"/>
                <a:buFont typeface="Book Antiqua"/>
                <a:buNone/>
              </a:pPr>
              <a:r>
                <a:rPr b="0" i="0" lang="en-US" sz="2500" u="none" cap="none" strike="noStrike">
                  <a:solidFill>
                    <a:schemeClr val="dk1"/>
                  </a:solidFill>
                  <a:latin typeface="Book Antiqua"/>
                  <a:ea typeface="Book Antiqua"/>
                  <a:cs typeface="Book Antiqua"/>
                  <a:sym typeface="Book Antiqua"/>
                </a:rPr>
                <a:t>Overload a slide with too many numbers and computations</a:t>
              </a:r>
              <a:endParaRPr b="0" i="0" sz="1400" u="none" cap="none" strike="noStrike">
                <a:solidFill>
                  <a:srgbClr val="000000"/>
                </a:solidFill>
                <a:latin typeface="Arial"/>
                <a:ea typeface="Arial"/>
                <a:cs typeface="Arial"/>
                <a:sym typeface="Arial"/>
              </a:endParaRPr>
            </a:p>
          </p:txBody>
        </p:sp>
        <p:sp>
          <p:nvSpPr>
            <p:cNvPr id="638" name="Google Shape;638;p12"/>
            <p:cNvSpPr/>
            <p:nvPr/>
          </p:nvSpPr>
          <p:spPr>
            <a:xfrm>
              <a:off x="6533252" y="1394464"/>
              <a:ext cx="1197947" cy="1197947"/>
            </a:xfrm>
            <a:custGeom>
              <a:rect b="b" l="l" r="r" t="t"/>
              <a:pathLst>
                <a:path extrusionOk="0" h="1197947" w="1197947">
                  <a:moveTo>
                    <a:pt x="0" y="598974"/>
                  </a:moveTo>
                  <a:cubicBezTo>
                    <a:pt x="0" y="268170"/>
                    <a:pt x="268170" y="0"/>
                    <a:pt x="598974" y="0"/>
                  </a:cubicBezTo>
                  <a:cubicBezTo>
                    <a:pt x="929778" y="0"/>
                    <a:pt x="1197948" y="268170"/>
                    <a:pt x="1197948" y="598974"/>
                  </a:cubicBezTo>
                  <a:cubicBezTo>
                    <a:pt x="1197948" y="929778"/>
                    <a:pt x="929778" y="1197948"/>
                    <a:pt x="598974" y="1197948"/>
                  </a:cubicBezTo>
                  <a:cubicBezTo>
                    <a:pt x="268170" y="1197948"/>
                    <a:pt x="0" y="929778"/>
                    <a:pt x="0" y="598974"/>
                  </a:cubicBezTo>
                  <a:close/>
                </a:path>
              </a:pathLst>
            </a:custGeom>
            <a:solidFill>
              <a:srgbClr val="1E3552"/>
            </a:solidFill>
            <a:ln cap="flat" cmpd="sng" w="25400">
              <a:solidFill>
                <a:schemeClr val="lt1"/>
              </a:solidFill>
              <a:prstDash val="solid"/>
              <a:round/>
              <a:headEnd len="sm" w="sm" type="none"/>
              <a:tailEnd len="sm" w="sm" type="none"/>
            </a:ln>
          </p:spPr>
          <p:txBody>
            <a:bodyPr anchorCtr="0" anchor="ctr" bIns="175425" lIns="175425" spcFirstLastPara="1" rIns="175425" wrap="square" tIns="175425">
              <a:noAutofit/>
            </a:bodyPr>
            <a:lstStyle/>
            <a:p>
              <a:pPr indent="0" lvl="0" marL="0" marR="0" rtl="0" algn="ctr">
                <a:lnSpc>
                  <a:spcPct val="90000"/>
                </a:lnSpc>
                <a:spcBef>
                  <a:spcPts val="0"/>
                </a:spcBef>
                <a:spcAft>
                  <a:spcPts val="0"/>
                </a:spcAft>
                <a:buClr>
                  <a:schemeClr val="lt1"/>
                </a:buClr>
                <a:buSzPts val="2500"/>
                <a:buFont typeface="Book Antiqua"/>
                <a:buNone/>
              </a:pPr>
              <a:r>
                <a:rPr b="1" i="0" lang="en-US" sz="2500" u="none" cap="none" strike="noStrike">
                  <a:solidFill>
                    <a:schemeClr val="lt1"/>
                  </a:solidFill>
                  <a:latin typeface="Book Antiqua"/>
                  <a:ea typeface="Book Antiqua"/>
                  <a:cs typeface="Book Antiqua"/>
                  <a:sym typeface="Book Antiqua"/>
                </a:rPr>
                <a:t>Don’t</a:t>
              </a:r>
              <a:endParaRPr b="0" i="0" sz="1400" u="none" cap="none" strike="noStrike">
                <a:solidFill>
                  <a:srgbClr val="000000"/>
                </a:solidFill>
                <a:latin typeface="Arial"/>
                <a:ea typeface="Arial"/>
                <a:cs typeface="Arial"/>
                <a:sym typeface="Arial"/>
              </a:endParaRPr>
            </a:p>
          </p:txBody>
        </p:sp>
      </p:grpSp>
      <p:cxnSp>
        <p:nvCxnSpPr>
          <p:cNvPr id="639" name="Google Shape;639;p12"/>
          <p:cNvCxnSpPr/>
          <p:nvPr/>
        </p:nvCxnSpPr>
        <p:spPr>
          <a:xfrm>
            <a:off x="6083808" y="1280160"/>
            <a:ext cx="0" cy="4998720"/>
          </a:xfrm>
          <a:prstGeom prst="straightConnector1">
            <a:avLst/>
          </a:prstGeom>
          <a:noFill/>
          <a:ln cap="flat" cmpd="sng" w="28575">
            <a:solidFill>
              <a:schemeClr val="accent1"/>
            </a:solidFill>
            <a:prstDash val="solid"/>
            <a:round/>
            <a:headEnd len="sm" w="sm" type="none"/>
            <a:tailEnd len="sm" w="sm" type="none"/>
          </a:ln>
        </p:spPr>
      </p:cxnSp>
      <p:cxnSp>
        <p:nvCxnSpPr>
          <p:cNvPr id="640" name="Google Shape;640;p12"/>
          <p:cNvCxnSpPr/>
          <p:nvPr/>
        </p:nvCxnSpPr>
        <p:spPr>
          <a:xfrm>
            <a:off x="1186248" y="4028302"/>
            <a:ext cx="4176584" cy="0"/>
          </a:xfrm>
          <a:prstGeom prst="straightConnector1">
            <a:avLst/>
          </a:prstGeom>
          <a:noFill/>
          <a:ln cap="flat" cmpd="sng" w="9525">
            <a:solidFill>
              <a:schemeClr val="dk1"/>
            </a:solidFill>
            <a:prstDash val="solid"/>
            <a:round/>
            <a:headEnd len="sm" w="sm" type="none"/>
            <a:tailEnd len="sm" w="sm" type="none"/>
          </a:ln>
        </p:spPr>
      </p:cxnSp>
      <p:cxnSp>
        <p:nvCxnSpPr>
          <p:cNvPr id="641" name="Google Shape;641;p12"/>
          <p:cNvCxnSpPr/>
          <p:nvPr/>
        </p:nvCxnSpPr>
        <p:spPr>
          <a:xfrm>
            <a:off x="7164516" y="4007707"/>
            <a:ext cx="4176584" cy="0"/>
          </a:xfrm>
          <a:prstGeom prst="straightConnector1">
            <a:avLst/>
          </a:prstGeom>
          <a:noFill/>
          <a:ln cap="flat" cmpd="sng" w="9525">
            <a:solidFill>
              <a:schemeClr val="dk1"/>
            </a:solidFill>
            <a:prstDash val="solid"/>
            <a:round/>
            <a:headEnd len="sm" w="sm" type="none"/>
            <a:tailEnd len="sm" w="sm" type="none"/>
          </a:ln>
        </p:spPr>
      </p:cxnSp>
      <p:sp>
        <p:nvSpPr>
          <p:cNvPr id="642" name="Google Shape;642;p12"/>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643" name="Google Shape;643;p12"/>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644" name="Google Shape;644;p12"/>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645" name="Google Shape;645;p12"/>
          <p:cNvSpPr txBox="1"/>
          <p:nvPr/>
        </p:nvSpPr>
        <p:spPr>
          <a:xfrm>
            <a:off x="64225" y="55200"/>
            <a:ext cx="977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Financial Presentations Do’s and Don’ts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3"/>
          <p:cNvSpPr/>
          <p:nvPr/>
        </p:nvSpPr>
        <p:spPr>
          <a:xfrm rot="10800000">
            <a:off x="331641" y="4646075"/>
            <a:ext cx="2750532" cy="981634"/>
          </a:xfrm>
          <a:prstGeom prst="leftArrow">
            <a:avLst>
              <a:gd fmla="val 50000" name="adj1"/>
              <a:gd fmla="val 50000" name="adj2"/>
            </a:avLst>
          </a:prstGeom>
          <a:solidFill>
            <a:srgbClr val="1E35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1" name="Google Shape;651;p13"/>
          <p:cNvSpPr txBox="1"/>
          <p:nvPr/>
        </p:nvSpPr>
        <p:spPr>
          <a:xfrm>
            <a:off x="177706" y="-1245688"/>
            <a:ext cx="10731600" cy="104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Creating Professional Graphs</a:t>
            </a:r>
            <a:endParaRPr b="0" i="0" sz="1400" u="none" cap="none" strike="noStrike">
              <a:solidFill>
                <a:srgbClr val="000000"/>
              </a:solidFill>
              <a:latin typeface="Arial"/>
              <a:ea typeface="Arial"/>
              <a:cs typeface="Arial"/>
              <a:sym typeface="Arial"/>
            </a:endParaRPr>
          </a:p>
        </p:txBody>
      </p:sp>
      <p:graphicFrame>
        <p:nvGraphicFramePr>
          <p:cNvPr id="652" name="Google Shape;652;p13"/>
          <p:cNvGraphicFramePr/>
          <p:nvPr/>
        </p:nvGraphicFramePr>
        <p:xfrm>
          <a:off x="148733" y="955912"/>
          <a:ext cx="4572000" cy="2743200"/>
        </p:xfrm>
        <a:graphic>
          <a:graphicData uri="http://schemas.openxmlformats.org/drawingml/2006/chart">
            <c:chart r:id="rId3"/>
          </a:graphicData>
        </a:graphic>
      </p:graphicFrame>
      <p:graphicFrame>
        <p:nvGraphicFramePr>
          <p:cNvPr id="653" name="Google Shape;653;p13"/>
          <p:cNvGraphicFramePr/>
          <p:nvPr/>
        </p:nvGraphicFramePr>
        <p:xfrm>
          <a:off x="3257506" y="3739256"/>
          <a:ext cx="4572000" cy="2743200"/>
        </p:xfrm>
        <a:graphic>
          <a:graphicData uri="http://schemas.openxmlformats.org/drawingml/2006/chart">
            <c:chart r:id="rId4"/>
          </a:graphicData>
        </a:graphic>
      </p:graphicFrame>
      <p:sp>
        <p:nvSpPr>
          <p:cNvPr id="654" name="Google Shape;654;p13"/>
          <p:cNvSpPr/>
          <p:nvPr/>
        </p:nvSpPr>
        <p:spPr>
          <a:xfrm>
            <a:off x="576887" y="4955449"/>
            <a:ext cx="1723958" cy="362886"/>
          </a:xfrm>
          <a:custGeom>
            <a:rect b="b" l="l" r="r" t="t"/>
            <a:pathLst>
              <a:path extrusionOk="0" h="1624012" w="2706687">
                <a:moveTo>
                  <a:pt x="0" y="0"/>
                </a:moveTo>
                <a:lnTo>
                  <a:pt x="2706687" y="0"/>
                </a:lnTo>
                <a:lnTo>
                  <a:pt x="2706687" y="1624012"/>
                </a:lnTo>
                <a:lnTo>
                  <a:pt x="0" y="1624012"/>
                </a:lnTo>
                <a:lnTo>
                  <a:pt x="0" y="0"/>
                </a:lnTo>
                <a:close/>
              </a:path>
            </a:pathLst>
          </a:custGeom>
          <a:solidFill>
            <a:srgbClr val="1E3552"/>
          </a:solid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1800"/>
              <a:buFont typeface="Book Antiqua"/>
              <a:buNone/>
            </a:pPr>
            <a:r>
              <a:rPr b="0" i="0" lang="en-US" sz="1800" u="none" cap="none" strike="noStrike">
                <a:solidFill>
                  <a:schemeClr val="lt1"/>
                </a:solidFill>
                <a:latin typeface="Book Antiqua"/>
                <a:ea typeface="Book Antiqua"/>
                <a:cs typeface="Book Antiqua"/>
                <a:sym typeface="Book Antiqua"/>
              </a:rPr>
              <a:t>Better</a:t>
            </a:r>
            <a:endParaRPr b="0" i="0" sz="1400" u="none" cap="none" strike="noStrike">
              <a:solidFill>
                <a:srgbClr val="000000"/>
              </a:solidFill>
              <a:latin typeface="Arial"/>
              <a:ea typeface="Arial"/>
              <a:cs typeface="Arial"/>
              <a:sym typeface="Arial"/>
            </a:endParaRPr>
          </a:p>
        </p:txBody>
      </p:sp>
      <p:sp>
        <p:nvSpPr>
          <p:cNvPr id="655" name="Google Shape;655;p13"/>
          <p:cNvSpPr/>
          <p:nvPr/>
        </p:nvSpPr>
        <p:spPr>
          <a:xfrm>
            <a:off x="4892183" y="1779951"/>
            <a:ext cx="2750532" cy="981635"/>
          </a:xfrm>
          <a:prstGeom prst="leftArrow">
            <a:avLst>
              <a:gd fmla="val 50000" name="adj1"/>
              <a:gd fmla="val 50000" name="adj2"/>
            </a:avLst>
          </a:prstGeom>
          <a:solidFill>
            <a:srgbClr val="1E35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6" name="Google Shape;656;p13"/>
          <p:cNvSpPr/>
          <p:nvPr/>
        </p:nvSpPr>
        <p:spPr>
          <a:xfrm>
            <a:off x="5186071" y="2083555"/>
            <a:ext cx="2420785" cy="362886"/>
          </a:xfrm>
          <a:custGeom>
            <a:rect b="b" l="l" r="r" t="t"/>
            <a:pathLst>
              <a:path extrusionOk="0" h="1624012" w="2706687">
                <a:moveTo>
                  <a:pt x="0" y="0"/>
                </a:moveTo>
                <a:lnTo>
                  <a:pt x="2706687" y="0"/>
                </a:lnTo>
                <a:lnTo>
                  <a:pt x="2706687" y="1624012"/>
                </a:lnTo>
                <a:lnTo>
                  <a:pt x="0" y="1624012"/>
                </a:lnTo>
                <a:lnTo>
                  <a:pt x="0" y="0"/>
                </a:lnTo>
                <a:close/>
              </a:path>
            </a:pathLst>
          </a:custGeom>
          <a:solidFill>
            <a:srgbClr val="1E3552"/>
          </a:solid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1800"/>
              <a:buFont typeface="Book Antiqua"/>
              <a:buNone/>
            </a:pPr>
            <a:r>
              <a:rPr b="0" i="0" lang="en-US" sz="1800" u="none" cap="none" strike="noStrike">
                <a:solidFill>
                  <a:schemeClr val="lt1"/>
                </a:solidFill>
                <a:latin typeface="Book Antiqua"/>
                <a:ea typeface="Book Antiqua"/>
                <a:cs typeface="Book Antiqua"/>
                <a:sym typeface="Book Antiqua"/>
              </a:rPr>
              <a:t>Needs Improvement</a:t>
            </a:r>
            <a:endParaRPr b="0" i="0" sz="1400" u="none" cap="none" strike="noStrike">
              <a:solidFill>
                <a:srgbClr val="000000"/>
              </a:solidFill>
              <a:latin typeface="Arial"/>
              <a:ea typeface="Arial"/>
              <a:cs typeface="Arial"/>
              <a:sym typeface="Arial"/>
            </a:endParaRPr>
          </a:p>
        </p:txBody>
      </p:sp>
      <p:sp>
        <p:nvSpPr>
          <p:cNvPr id="657" name="Google Shape;657;p13"/>
          <p:cNvSpPr/>
          <p:nvPr/>
        </p:nvSpPr>
        <p:spPr>
          <a:xfrm>
            <a:off x="8180172" y="1694514"/>
            <a:ext cx="3786015" cy="709423"/>
          </a:xfrm>
          <a:custGeom>
            <a:rect b="b" l="l" r="r" t="t"/>
            <a:pathLst>
              <a:path extrusionOk="0" h="1624012" w="2706687">
                <a:moveTo>
                  <a:pt x="0" y="0"/>
                </a:moveTo>
                <a:lnTo>
                  <a:pt x="2706687" y="0"/>
                </a:lnTo>
                <a:lnTo>
                  <a:pt x="2706687" y="1624012"/>
                </a:lnTo>
                <a:lnTo>
                  <a:pt x="0" y="1624012"/>
                </a:lnTo>
                <a:lnTo>
                  <a:pt x="0" y="0"/>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400"/>
              <a:buFont typeface="Book Antiqua"/>
              <a:buNone/>
            </a:pPr>
            <a:r>
              <a:rPr b="0" i="0" lang="en-US" sz="2400" u="none" cap="none" strike="noStrike">
                <a:solidFill>
                  <a:schemeClr val="lt1"/>
                </a:solidFill>
                <a:latin typeface="Book Antiqua"/>
                <a:ea typeface="Book Antiqua"/>
                <a:cs typeface="Book Antiqua"/>
                <a:sym typeface="Book Antiqua"/>
              </a:rPr>
              <a:t>Remain within Theme</a:t>
            </a:r>
            <a:endParaRPr b="0" i="0" sz="1400" u="none" cap="none" strike="noStrike">
              <a:solidFill>
                <a:srgbClr val="000000"/>
              </a:solidFill>
              <a:latin typeface="Arial"/>
              <a:ea typeface="Arial"/>
              <a:cs typeface="Arial"/>
              <a:sym typeface="Arial"/>
            </a:endParaRPr>
          </a:p>
        </p:txBody>
      </p:sp>
      <p:sp>
        <p:nvSpPr>
          <p:cNvPr id="658" name="Google Shape;658;p13"/>
          <p:cNvSpPr/>
          <p:nvPr/>
        </p:nvSpPr>
        <p:spPr>
          <a:xfrm>
            <a:off x="8180173" y="2561757"/>
            <a:ext cx="3786015" cy="709423"/>
          </a:xfrm>
          <a:custGeom>
            <a:rect b="b" l="l" r="r" t="t"/>
            <a:pathLst>
              <a:path extrusionOk="0" h="1624012" w="2706687">
                <a:moveTo>
                  <a:pt x="0" y="0"/>
                </a:moveTo>
                <a:lnTo>
                  <a:pt x="2706687" y="0"/>
                </a:lnTo>
                <a:lnTo>
                  <a:pt x="2706687" y="1624012"/>
                </a:lnTo>
                <a:lnTo>
                  <a:pt x="0" y="1624012"/>
                </a:lnTo>
                <a:lnTo>
                  <a:pt x="0" y="0"/>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400"/>
              <a:buFont typeface="Book Antiqua"/>
              <a:buNone/>
            </a:pPr>
            <a:r>
              <a:rPr b="0" i="0" lang="en-US" sz="2400" u="none" cap="none" strike="noStrike">
                <a:solidFill>
                  <a:schemeClr val="lt1"/>
                </a:solidFill>
                <a:latin typeface="Book Antiqua"/>
                <a:ea typeface="Book Antiqua"/>
                <a:cs typeface="Book Antiqua"/>
                <a:sym typeface="Book Antiqua"/>
              </a:rPr>
              <a:t>Indicate Important Dates</a:t>
            </a:r>
            <a:endParaRPr b="0" i="0" sz="1400" u="none" cap="none" strike="noStrike">
              <a:solidFill>
                <a:srgbClr val="000000"/>
              </a:solidFill>
              <a:latin typeface="Arial"/>
              <a:ea typeface="Arial"/>
              <a:cs typeface="Arial"/>
              <a:sym typeface="Arial"/>
            </a:endParaRPr>
          </a:p>
        </p:txBody>
      </p:sp>
      <p:sp>
        <p:nvSpPr>
          <p:cNvPr id="659" name="Google Shape;659;p13"/>
          <p:cNvSpPr/>
          <p:nvPr/>
        </p:nvSpPr>
        <p:spPr>
          <a:xfrm>
            <a:off x="8180171" y="3429000"/>
            <a:ext cx="3786015" cy="709423"/>
          </a:xfrm>
          <a:custGeom>
            <a:rect b="b" l="l" r="r" t="t"/>
            <a:pathLst>
              <a:path extrusionOk="0" h="1624012" w="2706687">
                <a:moveTo>
                  <a:pt x="0" y="0"/>
                </a:moveTo>
                <a:lnTo>
                  <a:pt x="2706687" y="0"/>
                </a:lnTo>
                <a:lnTo>
                  <a:pt x="2706687" y="1624012"/>
                </a:lnTo>
                <a:lnTo>
                  <a:pt x="0" y="1624012"/>
                </a:lnTo>
                <a:lnTo>
                  <a:pt x="0" y="0"/>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400"/>
              <a:buFont typeface="Book Antiqua"/>
              <a:buNone/>
            </a:pPr>
            <a:r>
              <a:rPr b="0" i="0" lang="en-US" sz="2400" u="none" cap="none" strike="noStrike">
                <a:solidFill>
                  <a:schemeClr val="lt1"/>
                </a:solidFill>
                <a:latin typeface="Book Antiqua"/>
                <a:ea typeface="Book Antiqua"/>
                <a:cs typeface="Book Antiqua"/>
                <a:sym typeface="Book Antiqua"/>
              </a:rPr>
              <a:t>Use Labels</a:t>
            </a:r>
            <a:endParaRPr b="0" i="0" sz="1400" u="none" cap="none" strike="noStrike">
              <a:solidFill>
                <a:srgbClr val="000000"/>
              </a:solidFill>
              <a:latin typeface="Arial"/>
              <a:ea typeface="Arial"/>
              <a:cs typeface="Arial"/>
              <a:sym typeface="Arial"/>
            </a:endParaRPr>
          </a:p>
        </p:txBody>
      </p:sp>
      <p:sp>
        <p:nvSpPr>
          <p:cNvPr id="660" name="Google Shape;660;p13"/>
          <p:cNvSpPr/>
          <p:nvPr/>
        </p:nvSpPr>
        <p:spPr>
          <a:xfrm>
            <a:off x="8180171" y="4296243"/>
            <a:ext cx="3786015" cy="709423"/>
          </a:xfrm>
          <a:custGeom>
            <a:rect b="b" l="l" r="r" t="t"/>
            <a:pathLst>
              <a:path extrusionOk="0" h="1624012" w="2706687">
                <a:moveTo>
                  <a:pt x="0" y="0"/>
                </a:moveTo>
                <a:lnTo>
                  <a:pt x="2706687" y="0"/>
                </a:lnTo>
                <a:lnTo>
                  <a:pt x="2706687" y="1624012"/>
                </a:lnTo>
                <a:lnTo>
                  <a:pt x="0" y="1624012"/>
                </a:lnTo>
                <a:lnTo>
                  <a:pt x="0" y="0"/>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400"/>
              <a:buFont typeface="Book Antiqua"/>
              <a:buNone/>
            </a:pPr>
            <a:r>
              <a:rPr b="0" i="0" lang="en-US" sz="2400" u="none" cap="none" strike="noStrike">
                <a:solidFill>
                  <a:schemeClr val="lt1"/>
                </a:solidFill>
                <a:latin typeface="Book Antiqua"/>
                <a:ea typeface="Book Antiqua"/>
                <a:cs typeface="Book Antiqua"/>
                <a:sym typeface="Book Antiqua"/>
              </a:rPr>
              <a:t>Remove Stock Formatting</a:t>
            </a:r>
            <a:endParaRPr b="0" i="0" sz="2400" u="none" cap="none" strike="noStrike">
              <a:solidFill>
                <a:schemeClr val="lt1"/>
              </a:solidFill>
              <a:latin typeface="Book Antiqua"/>
              <a:ea typeface="Book Antiqua"/>
              <a:cs typeface="Book Antiqua"/>
              <a:sym typeface="Book Antiqua"/>
            </a:endParaRPr>
          </a:p>
        </p:txBody>
      </p:sp>
      <p:sp>
        <p:nvSpPr>
          <p:cNvPr id="661" name="Google Shape;661;p13"/>
          <p:cNvSpPr/>
          <p:nvPr/>
        </p:nvSpPr>
        <p:spPr>
          <a:xfrm>
            <a:off x="8180172" y="5163487"/>
            <a:ext cx="3786014" cy="709423"/>
          </a:xfrm>
          <a:custGeom>
            <a:rect b="b" l="l" r="r" t="t"/>
            <a:pathLst>
              <a:path extrusionOk="0" h="1624012" w="2706687">
                <a:moveTo>
                  <a:pt x="0" y="0"/>
                </a:moveTo>
                <a:lnTo>
                  <a:pt x="2706687" y="0"/>
                </a:lnTo>
                <a:lnTo>
                  <a:pt x="2706687" y="1624012"/>
                </a:lnTo>
                <a:lnTo>
                  <a:pt x="0" y="1624012"/>
                </a:lnTo>
                <a:lnTo>
                  <a:pt x="0" y="0"/>
                </a:lnTo>
                <a:close/>
              </a:path>
            </a:pathLst>
          </a:custGeom>
          <a:solidFill>
            <a:srgbClr val="1E3552"/>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400"/>
              <a:buFont typeface="Book Antiqua"/>
              <a:buNone/>
            </a:pPr>
            <a:r>
              <a:rPr b="0" i="0" lang="en-US" sz="2400" u="none" cap="none" strike="noStrike">
                <a:solidFill>
                  <a:schemeClr val="lt1"/>
                </a:solidFill>
                <a:latin typeface="Book Antiqua"/>
                <a:ea typeface="Book Antiqua"/>
                <a:cs typeface="Book Antiqua"/>
                <a:sym typeface="Book Antiqua"/>
              </a:rPr>
              <a:t>Remember Perspective</a:t>
            </a:r>
            <a:endParaRPr b="0" i="0" sz="1400" u="none" cap="none" strike="noStrike">
              <a:solidFill>
                <a:srgbClr val="000000"/>
              </a:solidFill>
              <a:latin typeface="Arial"/>
              <a:ea typeface="Arial"/>
              <a:cs typeface="Arial"/>
              <a:sym typeface="Arial"/>
            </a:endParaRPr>
          </a:p>
        </p:txBody>
      </p:sp>
      <p:cxnSp>
        <p:nvCxnSpPr>
          <p:cNvPr id="662" name="Google Shape;662;p13"/>
          <p:cNvCxnSpPr/>
          <p:nvPr/>
        </p:nvCxnSpPr>
        <p:spPr>
          <a:xfrm>
            <a:off x="6894786" y="4138423"/>
            <a:ext cx="0" cy="1855302"/>
          </a:xfrm>
          <a:prstGeom prst="straightConnector1">
            <a:avLst/>
          </a:prstGeom>
          <a:noFill/>
          <a:ln cap="flat" cmpd="sng" w="28575">
            <a:solidFill>
              <a:srgbClr val="BFBFBF"/>
            </a:solidFill>
            <a:prstDash val="dash"/>
            <a:round/>
            <a:headEnd len="sm" w="sm" type="none"/>
            <a:tailEnd len="sm" w="sm" type="none"/>
          </a:ln>
        </p:spPr>
      </p:cxnSp>
      <p:sp>
        <p:nvSpPr>
          <p:cNvPr id="663" name="Google Shape;663;p13"/>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664" name="Google Shape;664;p13"/>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665" name="Google Shape;665;p13"/>
          <p:cNvPicPr preferRelativeResize="0"/>
          <p:nvPr/>
        </p:nvPicPr>
        <p:blipFill>
          <a:blip r:embed="rId5">
            <a:alphaModFix/>
          </a:blip>
          <a:stretch>
            <a:fillRect/>
          </a:stretch>
        </p:blipFill>
        <p:spPr>
          <a:xfrm>
            <a:off x="10860075" y="80662"/>
            <a:ext cx="1183776" cy="591876"/>
          </a:xfrm>
          <a:prstGeom prst="rect">
            <a:avLst/>
          </a:prstGeom>
          <a:noFill/>
          <a:ln>
            <a:noFill/>
          </a:ln>
        </p:spPr>
      </p:pic>
      <p:sp>
        <p:nvSpPr>
          <p:cNvPr id="666" name="Google Shape;666;p13"/>
          <p:cNvSpPr txBox="1"/>
          <p:nvPr/>
        </p:nvSpPr>
        <p:spPr>
          <a:xfrm>
            <a:off x="64225" y="55200"/>
            <a:ext cx="977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Creating Professional Graphs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4"/>
          <p:cNvSpPr/>
          <p:nvPr/>
        </p:nvSpPr>
        <p:spPr>
          <a:xfrm>
            <a:off x="615525" y="1207000"/>
            <a:ext cx="10960800" cy="4457100"/>
          </a:xfrm>
          <a:prstGeom prst="rect">
            <a:avLst/>
          </a:prstGeom>
          <a:solidFill>
            <a:srgbClr val="1E35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Book Antiqua"/>
                <a:ea typeface="Book Antiqua"/>
                <a:cs typeface="Book Antiqua"/>
                <a:sym typeface="Book Antiqua"/>
              </a:rPr>
              <a:t>In a recent case study involving Walmart, MCG Consulting recommends that Walmart implements one day shipping through a subscription service similar to Amazon Prime.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Book Antiqua"/>
                <a:ea typeface="Book Antiqua"/>
                <a:cs typeface="Book Antiqua"/>
                <a:sym typeface="Book Antiqua"/>
              </a:rPr>
              <a:t>Key Questions to Be Answered: </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Book Antiqua"/>
                <a:ea typeface="Book Antiqua"/>
                <a:cs typeface="Book Antiqua"/>
                <a:sym typeface="Book Antiqua"/>
              </a:rPr>
              <a:t>How do we project how much money it will cost to implement one day shipping and how much money will the company make from 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Book Antiqua"/>
                <a:ea typeface="Book Antiqua"/>
                <a:cs typeface="Book Antiqua"/>
                <a:sym typeface="Book Antiqua"/>
              </a:rPr>
              <a:t>How well does this fit into the financial projection of the whole 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Book Antiqua"/>
                <a:ea typeface="Book Antiqua"/>
                <a:cs typeface="Book Antiqua"/>
                <a:sym typeface="Book Antiqua"/>
              </a:rPr>
              <a:t>Is our recommendation logical and sustainable?</a:t>
            </a:r>
            <a:endParaRPr b="0" i="0" sz="1400" u="none" cap="none" strike="noStrike">
              <a:solidFill>
                <a:srgbClr val="000000"/>
              </a:solidFill>
              <a:latin typeface="Arial"/>
              <a:ea typeface="Arial"/>
              <a:cs typeface="Arial"/>
              <a:sym typeface="Arial"/>
            </a:endParaRPr>
          </a:p>
        </p:txBody>
      </p:sp>
      <p:sp>
        <p:nvSpPr>
          <p:cNvPr id="673" name="Google Shape;673;p14"/>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674" name="Google Shape;674;p14"/>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675" name="Google Shape;675;p14"/>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676" name="Google Shape;676;p14"/>
          <p:cNvSpPr txBox="1"/>
          <p:nvPr/>
        </p:nvSpPr>
        <p:spPr>
          <a:xfrm>
            <a:off x="64225" y="55200"/>
            <a:ext cx="977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A Guided Example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5"/>
          <p:cNvSpPr/>
          <p:nvPr/>
        </p:nvSpPr>
        <p:spPr>
          <a:xfrm>
            <a:off x="790575" y="1525733"/>
            <a:ext cx="10698600" cy="831300"/>
          </a:xfrm>
          <a:prstGeom prst="rect">
            <a:avLst/>
          </a:prstGeom>
          <a:solidFill>
            <a:srgbClr val="1E3552"/>
          </a:solidFill>
          <a:ln cap="flat" cmpd="sng" w="25400">
            <a:solidFill>
              <a:srgbClr val="1E35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Walmart One Day Shipping Initiative</a:t>
            </a:r>
            <a:endParaRPr b="0" i="0" sz="1400" u="none" cap="none" strike="noStrike">
              <a:solidFill>
                <a:srgbClr val="000000"/>
              </a:solidFill>
              <a:latin typeface="Arial"/>
              <a:ea typeface="Arial"/>
              <a:cs typeface="Arial"/>
              <a:sym typeface="Arial"/>
            </a:endParaRPr>
          </a:p>
        </p:txBody>
      </p:sp>
      <p:sp>
        <p:nvSpPr>
          <p:cNvPr id="683" name="Google Shape;683;p15"/>
          <p:cNvSpPr/>
          <p:nvPr/>
        </p:nvSpPr>
        <p:spPr>
          <a:xfrm>
            <a:off x="790575" y="2509404"/>
            <a:ext cx="2365800" cy="2672100"/>
          </a:xfrm>
          <a:prstGeom prst="rect">
            <a:avLst/>
          </a:prstGeom>
          <a:solidFill>
            <a:srgbClr val="969BA1"/>
          </a:solidFill>
          <a:ln cap="flat" cmpd="sng" w="25400">
            <a:solidFill>
              <a:srgbClr val="969B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4" name="Google Shape;684;p15"/>
          <p:cNvSpPr/>
          <p:nvPr/>
        </p:nvSpPr>
        <p:spPr>
          <a:xfrm>
            <a:off x="3568195" y="2509405"/>
            <a:ext cx="2365800" cy="2672100"/>
          </a:xfrm>
          <a:prstGeom prst="rect">
            <a:avLst/>
          </a:prstGeom>
          <a:solidFill>
            <a:srgbClr val="969BA1"/>
          </a:solidFill>
          <a:ln cap="flat" cmpd="sng" w="25400">
            <a:solidFill>
              <a:srgbClr val="969B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5" name="Google Shape;685;p15"/>
          <p:cNvSpPr/>
          <p:nvPr/>
        </p:nvSpPr>
        <p:spPr>
          <a:xfrm>
            <a:off x="6345815" y="2509404"/>
            <a:ext cx="2365800" cy="2672100"/>
          </a:xfrm>
          <a:prstGeom prst="rect">
            <a:avLst/>
          </a:prstGeom>
          <a:solidFill>
            <a:srgbClr val="969BA1"/>
          </a:solidFill>
          <a:ln cap="flat" cmpd="sng" w="25400">
            <a:solidFill>
              <a:srgbClr val="969B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6" name="Google Shape;686;p15"/>
          <p:cNvSpPr/>
          <p:nvPr/>
        </p:nvSpPr>
        <p:spPr>
          <a:xfrm>
            <a:off x="9123435" y="2509405"/>
            <a:ext cx="2365800" cy="2672100"/>
          </a:xfrm>
          <a:prstGeom prst="rect">
            <a:avLst/>
          </a:prstGeom>
          <a:solidFill>
            <a:srgbClr val="969BA1"/>
          </a:solidFill>
          <a:ln cap="flat" cmpd="sng" w="25400">
            <a:solidFill>
              <a:srgbClr val="969B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7" name="Google Shape;687;p15"/>
          <p:cNvSpPr txBox="1"/>
          <p:nvPr/>
        </p:nvSpPr>
        <p:spPr>
          <a:xfrm>
            <a:off x="3568195" y="2691338"/>
            <a:ext cx="23658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Who can Walmart partner with to implement one day shipping?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How can we ensure the products are delivered on time?</a:t>
            </a:r>
            <a:endParaRPr b="0" i="0" sz="1400" u="none" cap="none" strike="noStrike">
              <a:solidFill>
                <a:srgbClr val="000000"/>
              </a:solidFill>
              <a:latin typeface="Arial"/>
              <a:ea typeface="Arial"/>
              <a:cs typeface="Arial"/>
              <a:sym typeface="Arial"/>
            </a:endParaRPr>
          </a:p>
        </p:txBody>
      </p:sp>
      <p:sp>
        <p:nvSpPr>
          <p:cNvPr id="688" name="Google Shape;688;p15"/>
          <p:cNvSpPr txBox="1"/>
          <p:nvPr/>
        </p:nvSpPr>
        <p:spPr>
          <a:xfrm>
            <a:off x="790575" y="2691338"/>
            <a:ext cx="23658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Would Walmart customers value one day shipping?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How can we keep the subscription at a low price?</a:t>
            </a:r>
            <a:endParaRPr b="0" i="0" sz="1400" u="none" cap="none" strike="noStrike">
              <a:solidFill>
                <a:srgbClr val="000000"/>
              </a:solidFill>
              <a:latin typeface="Arial"/>
              <a:ea typeface="Arial"/>
              <a:cs typeface="Arial"/>
              <a:sym typeface="Arial"/>
            </a:endParaRPr>
          </a:p>
        </p:txBody>
      </p:sp>
      <p:sp>
        <p:nvSpPr>
          <p:cNvPr id="689" name="Google Shape;689;p15"/>
          <p:cNvSpPr txBox="1"/>
          <p:nvPr/>
        </p:nvSpPr>
        <p:spPr>
          <a:xfrm>
            <a:off x="6345815" y="2691338"/>
            <a:ext cx="23658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What are the costs associated with one day shipping?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How will expenses differ between one day shipping and normal shipping?</a:t>
            </a:r>
            <a:endParaRPr b="0" i="0" sz="1400" u="none" cap="none" strike="noStrike">
              <a:solidFill>
                <a:srgbClr val="000000"/>
              </a:solidFill>
              <a:latin typeface="Arial"/>
              <a:ea typeface="Arial"/>
              <a:cs typeface="Arial"/>
              <a:sym typeface="Arial"/>
            </a:endParaRPr>
          </a:p>
        </p:txBody>
      </p:sp>
      <p:sp>
        <p:nvSpPr>
          <p:cNvPr id="690" name="Google Shape;690;p15"/>
          <p:cNvSpPr txBox="1"/>
          <p:nvPr/>
        </p:nvSpPr>
        <p:spPr>
          <a:xfrm>
            <a:off x="9123435" y="2691338"/>
            <a:ext cx="2365800" cy="2031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How many customers will be retained as a result?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What is the revenue gained from our loyal customers?</a:t>
            </a:r>
            <a:endParaRPr b="0" i="0" sz="1400" u="none" cap="none" strike="noStrike">
              <a:solidFill>
                <a:srgbClr val="000000"/>
              </a:solidFill>
              <a:latin typeface="Arial"/>
              <a:ea typeface="Arial"/>
              <a:cs typeface="Arial"/>
              <a:sym typeface="Arial"/>
            </a:endParaRPr>
          </a:p>
        </p:txBody>
      </p:sp>
      <p:sp>
        <p:nvSpPr>
          <p:cNvPr id="691" name="Google Shape;691;p15"/>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692" name="Google Shape;692;p15"/>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693" name="Google Shape;693;p15"/>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694" name="Google Shape;694;p15"/>
          <p:cNvSpPr txBox="1"/>
          <p:nvPr/>
        </p:nvSpPr>
        <p:spPr>
          <a:xfrm>
            <a:off x="64225" y="55200"/>
            <a:ext cx="977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Breaking Down an Idea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65e4462b3a_0_2"/>
          <p:cNvSpPr txBox="1"/>
          <p:nvPr>
            <p:ph idx="4294967295" type="title"/>
          </p:nvPr>
        </p:nvSpPr>
        <p:spPr>
          <a:xfrm>
            <a:off x="107591" y="-1057687"/>
            <a:ext cx="10515600" cy="552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sz="3600">
                <a:latin typeface="Book Antiqua"/>
                <a:ea typeface="Book Antiqua"/>
                <a:cs typeface="Book Antiqua"/>
                <a:sym typeface="Book Antiqua"/>
              </a:rPr>
              <a:t>Research for Implementation and Risks</a:t>
            </a:r>
            <a:endParaRPr sz="3600"/>
          </a:p>
        </p:txBody>
      </p:sp>
      <p:sp>
        <p:nvSpPr>
          <p:cNvPr id="249" name="Google Shape;249;g165e4462b3a_0_2"/>
          <p:cNvSpPr/>
          <p:nvPr/>
        </p:nvSpPr>
        <p:spPr>
          <a:xfrm>
            <a:off x="1744806" y="1710507"/>
            <a:ext cx="2528100" cy="8472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Gather</a:t>
            </a:r>
            <a:endParaRPr b="0" i="0" sz="1400" u="none" cap="none" strike="noStrike">
              <a:solidFill>
                <a:srgbClr val="000000"/>
              </a:solidFill>
              <a:latin typeface="Arial"/>
              <a:ea typeface="Arial"/>
              <a:cs typeface="Arial"/>
              <a:sym typeface="Arial"/>
            </a:endParaRPr>
          </a:p>
        </p:txBody>
      </p:sp>
      <p:sp>
        <p:nvSpPr>
          <p:cNvPr id="250" name="Google Shape;250;g165e4462b3a_0_2"/>
          <p:cNvSpPr/>
          <p:nvPr/>
        </p:nvSpPr>
        <p:spPr>
          <a:xfrm>
            <a:off x="4272853" y="1710506"/>
            <a:ext cx="2528100" cy="8472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Research</a:t>
            </a:r>
            <a:endParaRPr b="0" i="0" sz="1400" u="none" cap="none" strike="noStrike">
              <a:solidFill>
                <a:srgbClr val="000000"/>
              </a:solidFill>
              <a:latin typeface="Arial"/>
              <a:ea typeface="Arial"/>
              <a:cs typeface="Arial"/>
              <a:sym typeface="Arial"/>
            </a:endParaRPr>
          </a:p>
        </p:txBody>
      </p:sp>
      <p:sp>
        <p:nvSpPr>
          <p:cNvPr id="251" name="Google Shape;251;g165e4462b3a_0_2"/>
          <p:cNvSpPr/>
          <p:nvPr/>
        </p:nvSpPr>
        <p:spPr>
          <a:xfrm>
            <a:off x="6800900" y="1710506"/>
            <a:ext cx="2528100" cy="8472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Analyze</a:t>
            </a:r>
            <a:endParaRPr b="0" i="0" sz="1400" u="none" cap="none" strike="noStrike">
              <a:solidFill>
                <a:srgbClr val="000000"/>
              </a:solidFill>
              <a:latin typeface="Arial"/>
              <a:ea typeface="Arial"/>
              <a:cs typeface="Arial"/>
              <a:sym typeface="Arial"/>
            </a:endParaRPr>
          </a:p>
        </p:txBody>
      </p:sp>
      <p:sp>
        <p:nvSpPr>
          <p:cNvPr id="252" name="Google Shape;252;g165e4462b3a_0_2"/>
          <p:cNvSpPr/>
          <p:nvPr/>
        </p:nvSpPr>
        <p:spPr>
          <a:xfrm rot="5400000">
            <a:off x="9390291" y="1353332"/>
            <a:ext cx="1438800" cy="1561500"/>
          </a:xfrm>
          <a:prstGeom prst="triangle">
            <a:avLst>
              <a:gd fmla="val 50000" name="adj"/>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g165e4462b3a_0_2"/>
          <p:cNvSpPr txBox="1"/>
          <p:nvPr/>
        </p:nvSpPr>
        <p:spPr>
          <a:xfrm>
            <a:off x="1744806" y="2866955"/>
            <a:ext cx="2891100" cy="20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Case Prompt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Client documents (website, online articles &amp; reports)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Statistics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54" name="Google Shape;254;g165e4462b3a_0_2"/>
          <p:cNvSpPr txBox="1"/>
          <p:nvPr/>
        </p:nvSpPr>
        <p:spPr>
          <a:xfrm>
            <a:off x="4505933" y="2840058"/>
            <a:ext cx="2528100" cy="3140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Client industry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Breakdown of your recommendations implementation wise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Obstacles companies face or may face when implementing similar ideas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55" name="Google Shape;255;g165e4462b3a_0_2"/>
          <p:cNvSpPr txBox="1"/>
          <p:nvPr/>
        </p:nvSpPr>
        <p:spPr>
          <a:xfrm>
            <a:off x="7033978" y="2866955"/>
            <a:ext cx="2295000" cy="2862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Feasibility of implementation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Evidence of support for best plan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Show how you considered any hole of your recommendations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56" name="Google Shape;256;g165e4462b3a_0_2"/>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KPI | Risks and Mitigations</a:t>
            </a:r>
            <a:endParaRPr sz="2400">
              <a:latin typeface="Book Antiqua"/>
              <a:ea typeface="Book Antiqua"/>
              <a:cs typeface="Book Antiqua"/>
              <a:sym typeface="Book Antiqua"/>
            </a:endParaRPr>
          </a:p>
        </p:txBody>
      </p:sp>
      <p:sp>
        <p:nvSpPr>
          <p:cNvPr id="257" name="Google Shape;257;g165e4462b3a_0_2"/>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58" name="Google Shape;258;g165e4462b3a_0_2"/>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259" name="Google Shape;259;g165e4462b3a_0_2"/>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Research for Implementation and Risks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graphicFrame>
        <p:nvGraphicFramePr>
          <p:cNvPr id="700" name="Google Shape;700;gf49d2c537a_0_0"/>
          <p:cNvGraphicFramePr/>
          <p:nvPr/>
        </p:nvGraphicFramePr>
        <p:xfrm>
          <a:off x="267804" y="991938"/>
          <a:ext cx="3000000" cy="3000000"/>
        </p:xfrm>
        <a:graphic>
          <a:graphicData uri="http://schemas.openxmlformats.org/drawingml/2006/table">
            <a:tbl>
              <a:tblPr firstRow="1">
                <a:noFill/>
                <a:tableStyleId>{EF1CBF37-E62D-4937-8420-9287EE340E2F}</a:tableStyleId>
              </a:tblPr>
              <a:tblGrid>
                <a:gridCol w="4082525"/>
              </a:tblGrid>
              <a:tr h="57052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latin typeface="Book Antiqua"/>
                          <a:ea typeface="Book Antiqua"/>
                          <a:cs typeface="Book Antiqua"/>
                          <a:sym typeface="Book Antiqua"/>
                        </a:rPr>
                        <a:t>Slide Takeaways</a:t>
                      </a:r>
                      <a:endParaRPr sz="1400" u="none" cap="none" strike="noStrike"/>
                    </a:p>
                  </a:txBody>
                  <a:tcPr marT="45725" marB="45725" marR="91450" marL="91450" anchor="ctr">
                    <a:solidFill>
                      <a:srgbClr val="1E3552"/>
                    </a:solidFill>
                  </a:tcPr>
                </a:tc>
              </a:tr>
              <a:tr h="4575100">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Appendix worksheet (not presented)</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latin typeface="Book Antiqua"/>
                          <a:ea typeface="Book Antiqua"/>
                          <a:cs typeface="Book Antiqua"/>
                          <a:sym typeface="Book Antiqua"/>
                        </a:rPr>
                        <a:t>This worksheet tracked the increase in users while also finding the average online order cost</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latin typeface="Book Antiqua"/>
                          <a:ea typeface="Book Antiqua"/>
                          <a:cs typeface="Book Antiqua"/>
                          <a:sym typeface="Book Antiqua"/>
                        </a:rPr>
                        <a:t>Estimates were pulled both from Deliverr, who would be performing the deliveries, and from Amazon in order to arrive at final results</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Citing the sources adds a dimension of reliability to the forecasts</a:t>
                      </a:r>
                      <a:endParaRPr sz="1400" u="none" cap="none" strike="noStrike"/>
                    </a:p>
                  </a:txBody>
                  <a:tcPr marT="45725" marB="45725" marR="91450" marL="91450">
                    <a:solidFill>
                      <a:srgbClr val="D8D8D8"/>
                    </a:solidFill>
                  </a:tcPr>
                </a:tc>
              </a:tr>
            </a:tbl>
          </a:graphicData>
        </a:graphic>
      </p:graphicFrame>
      <p:sp>
        <p:nvSpPr>
          <p:cNvPr id="701" name="Google Shape;701;gf49d2c537a_0_0"/>
          <p:cNvSpPr txBox="1"/>
          <p:nvPr/>
        </p:nvSpPr>
        <p:spPr>
          <a:xfrm>
            <a:off x="267804" y="-1519082"/>
            <a:ext cx="103377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Providing Quantitative Justification - Expenses</a:t>
            </a:r>
            <a:endParaRPr b="0" i="0" sz="1400" u="none" cap="none" strike="noStrike">
              <a:solidFill>
                <a:srgbClr val="000000"/>
              </a:solidFill>
              <a:latin typeface="Arial"/>
              <a:ea typeface="Arial"/>
              <a:cs typeface="Arial"/>
              <a:sym typeface="Arial"/>
            </a:endParaRPr>
          </a:p>
        </p:txBody>
      </p:sp>
      <p:pic>
        <p:nvPicPr>
          <p:cNvPr id="702" name="Google Shape;702;gf49d2c537a_0_0"/>
          <p:cNvPicPr preferRelativeResize="0"/>
          <p:nvPr/>
        </p:nvPicPr>
        <p:blipFill rotWithShape="1">
          <a:blip r:embed="rId3">
            <a:alphaModFix/>
          </a:blip>
          <a:srcRect b="0" l="6558" r="5751" t="0"/>
          <a:stretch/>
        </p:blipFill>
        <p:spPr>
          <a:xfrm>
            <a:off x="4718300" y="829775"/>
            <a:ext cx="7059174" cy="2991325"/>
          </a:xfrm>
          <a:prstGeom prst="rect">
            <a:avLst/>
          </a:prstGeom>
          <a:noFill/>
          <a:ln>
            <a:noFill/>
          </a:ln>
        </p:spPr>
      </p:pic>
      <p:pic>
        <p:nvPicPr>
          <p:cNvPr id="703" name="Google Shape;703;gf49d2c537a_0_0"/>
          <p:cNvPicPr preferRelativeResize="0"/>
          <p:nvPr/>
        </p:nvPicPr>
        <p:blipFill rotWithShape="1">
          <a:blip r:embed="rId4">
            <a:alphaModFix/>
          </a:blip>
          <a:srcRect b="0" l="15719" r="16579" t="0"/>
          <a:stretch/>
        </p:blipFill>
        <p:spPr>
          <a:xfrm>
            <a:off x="5669275" y="3706750"/>
            <a:ext cx="4828052" cy="2632600"/>
          </a:xfrm>
          <a:prstGeom prst="rect">
            <a:avLst/>
          </a:prstGeom>
          <a:noFill/>
          <a:ln>
            <a:noFill/>
          </a:ln>
        </p:spPr>
      </p:pic>
      <p:sp>
        <p:nvSpPr>
          <p:cNvPr id="704" name="Google Shape;704;gf49d2c537a_0_0"/>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705" name="Google Shape;705;gf49d2c537a_0_0"/>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06" name="Google Shape;706;gf49d2c537a_0_0"/>
          <p:cNvPicPr preferRelativeResize="0"/>
          <p:nvPr/>
        </p:nvPicPr>
        <p:blipFill>
          <a:blip r:embed="rId5">
            <a:alphaModFix/>
          </a:blip>
          <a:stretch>
            <a:fillRect/>
          </a:stretch>
        </p:blipFill>
        <p:spPr>
          <a:xfrm>
            <a:off x="10860075" y="80662"/>
            <a:ext cx="1183776" cy="591876"/>
          </a:xfrm>
          <a:prstGeom prst="rect">
            <a:avLst/>
          </a:prstGeom>
          <a:noFill/>
          <a:ln>
            <a:noFill/>
          </a:ln>
        </p:spPr>
      </p:pic>
      <p:sp>
        <p:nvSpPr>
          <p:cNvPr id="707" name="Google Shape;707;gf49d2c537a_0_0"/>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Providing Quantitative Justification - Expenses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graphicFrame>
        <p:nvGraphicFramePr>
          <p:cNvPr id="713" name="Google Shape;713;gf49d2c537a_0_13"/>
          <p:cNvGraphicFramePr/>
          <p:nvPr/>
        </p:nvGraphicFramePr>
        <p:xfrm>
          <a:off x="267804" y="1349938"/>
          <a:ext cx="3000000" cy="3000000"/>
        </p:xfrm>
        <a:graphic>
          <a:graphicData uri="http://schemas.openxmlformats.org/drawingml/2006/table">
            <a:tbl>
              <a:tblPr firstRow="1">
                <a:noFill/>
                <a:tableStyleId>{EF1CBF37-E62D-4937-8420-9287EE340E2F}</a:tableStyleId>
              </a:tblPr>
              <a:tblGrid>
                <a:gridCol w="4082525"/>
              </a:tblGrid>
              <a:tr h="46102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latin typeface="Book Antiqua"/>
                          <a:ea typeface="Book Antiqua"/>
                          <a:cs typeface="Book Antiqua"/>
                          <a:sym typeface="Book Antiqua"/>
                        </a:rPr>
                        <a:t>Slide Takeaways</a:t>
                      </a:r>
                      <a:endParaRPr sz="1400" u="none" cap="none" strike="noStrike"/>
                    </a:p>
                  </a:txBody>
                  <a:tcPr marT="45725" marB="45725" marR="91450" marL="91450" anchor="ctr">
                    <a:solidFill>
                      <a:srgbClr val="1E3552"/>
                    </a:solidFill>
                  </a:tcPr>
                </a:tc>
              </a:tr>
              <a:tr h="369707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Appendix worksheet (not presented)</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latin typeface="Book Antiqua"/>
                          <a:ea typeface="Book Antiqua"/>
                          <a:cs typeface="Book Antiqua"/>
                          <a:sym typeface="Book Antiqua"/>
                        </a:rPr>
                        <a:t>This worksheet estimated the number of users who would use the subscription service and from this calculated the revenue per year</a:t>
                      </a:r>
                      <a:endParaRPr sz="2000" u="none" cap="none" strike="noStrike">
                        <a:latin typeface="Book Antiqua"/>
                        <a:ea typeface="Book Antiqua"/>
                        <a:cs typeface="Book Antiqua"/>
                        <a:sym typeface="Book Antiqua"/>
                      </a:endParaRPr>
                    </a:p>
                    <a:p>
                      <a:pPr indent="-285750" lvl="0" marL="285750" marR="0" rtl="0" algn="l">
                        <a:lnSpc>
                          <a:spcPct val="100000"/>
                        </a:lnSpc>
                        <a:spcBef>
                          <a:spcPts val="0"/>
                        </a:spcBef>
                        <a:spcAft>
                          <a:spcPts val="0"/>
                        </a:spcAft>
                        <a:buClr>
                          <a:srgbClr val="000000"/>
                        </a:buClr>
                        <a:buSzPts val="2000"/>
                        <a:buFont typeface="Book Antiqua"/>
                        <a:buChar char="•"/>
                      </a:pPr>
                      <a:r>
                        <a:rPr lang="en-US" sz="2000" u="none" cap="none" strike="noStrike">
                          <a:latin typeface="Book Antiqua"/>
                          <a:ea typeface="Book Antiqua"/>
                          <a:cs typeface="Book Antiqua"/>
                          <a:sym typeface="Book Antiqua"/>
                        </a:rPr>
                        <a:t>The number of users per year was used in both revenue and expense calculations</a:t>
                      </a:r>
                      <a:endParaRPr sz="2000" u="none" cap="none" strike="noStrike">
                        <a:latin typeface="Book Antiqua"/>
                        <a:ea typeface="Book Antiqua"/>
                        <a:cs typeface="Book Antiqua"/>
                        <a:sym typeface="Book Antiqua"/>
                      </a:endParaRPr>
                    </a:p>
                  </a:txBody>
                  <a:tcPr marT="45725" marB="45725" marR="91450" marL="91450">
                    <a:solidFill>
                      <a:srgbClr val="D8D8D8"/>
                    </a:solidFill>
                  </a:tcPr>
                </a:tc>
              </a:tr>
            </a:tbl>
          </a:graphicData>
        </a:graphic>
      </p:graphicFrame>
      <p:pic>
        <p:nvPicPr>
          <p:cNvPr id="714" name="Google Shape;714;gf49d2c537a_0_13"/>
          <p:cNvPicPr preferRelativeResize="0"/>
          <p:nvPr/>
        </p:nvPicPr>
        <p:blipFill rotWithShape="1">
          <a:blip r:embed="rId3">
            <a:alphaModFix/>
          </a:blip>
          <a:srcRect b="0" l="0" r="0" t="0"/>
          <a:stretch/>
        </p:blipFill>
        <p:spPr>
          <a:xfrm>
            <a:off x="4502850" y="848075"/>
            <a:ext cx="4696025" cy="3197050"/>
          </a:xfrm>
          <a:prstGeom prst="rect">
            <a:avLst/>
          </a:prstGeom>
          <a:noFill/>
          <a:ln>
            <a:noFill/>
          </a:ln>
        </p:spPr>
      </p:pic>
      <p:pic>
        <p:nvPicPr>
          <p:cNvPr id="715" name="Google Shape;715;gf49d2c537a_0_13"/>
          <p:cNvPicPr preferRelativeResize="0"/>
          <p:nvPr/>
        </p:nvPicPr>
        <p:blipFill rotWithShape="1">
          <a:blip r:embed="rId4">
            <a:alphaModFix/>
          </a:blip>
          <a:srcRect b="10362" l="0" r="0" t="0"/>
          <a:stretch/>
        </p:blipFill>
        <p:spPr>
          <a:xfrm>
            <a:off x="7315200" y="3916250"/>
            <a:ext cx="4780677" cy="2352800"/>
          </a:xfrm>
          <a:prstGeom prst="rect">
            <a:avLst/>
          </a:prstGeom>
          <a:noFill/>
          <a:ln>
            <a:noFill/>
          </a:ln>
        </p:spPr>
      </p:pic>
      <p:sp>
        <p:nvSpPr>
          <p:cNvPr id="716" name="Google Shape;716;gf49d2c537a_0_13"/>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717" name="Google Shape;717;gf49d2c537a_0_13"/>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18" name="Google Shape;718;gf49d2c537a_0_13"/>
          <p:cNvPicPr preferRelativeResize="0"/>
          <p:nvPr/>
        </p:nvPicPr>
        <p:blipFill>
          <a:blip r:embed="rId5">
            <a:alphaModFix/>
          </a:blip>
          <a:stretch>
            <a:fillRect/>
          </a:stretch>
        </p:blipFill>
        <p:spPr>
          <a:xfrm>
            <a:off x="10860075" y="80662"/>
            <a:ext cx="1183776" cy="591876"/>
          </a:xfrm>
          <a:prstGeom prst="rect">
            <a:avLst/>
          </a:prstGeom>
          <a:noFill/>
          <a:ln>
            <a:noFill/>
          </a:ln>
        </p:spPr>
      </p:pic>
      <p:sp>
        <p:nvSpPr>
          <p:cNvPr id="719" name="Google Shape;719;gf49d2c537a_0_13"/>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Providing Quantitative Justification - Revenues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graphicFrame>
        <p:nvGraphicFramePr>
          <p:cNvPr id="724" name="Google Shape;724;gf49d2c537a_0_27"/>
          <p:cNvGraphicFramePr/>
          <p:nvPr/>
        </p:nvGraphicFramePr>
        <p:xfrm>
          <a:off x="503920" y="4930498"/>
          <a:ext cx="3000000" cy="3000000"/>
        </p:xfrm>
        <a:graphic>
          <a:graphicData uri="http://schemas.openxmlformats.org/drawingml/2006/table">
            <a:tbl>
              <a:tblPr firstRow="1">
                <a:noFill/>
                <a:tableStyleId>{EF1CBF37-E62D-4937-8420-9287EE340E2F}</a:tableStyleId>
              </a:tblPr>
              <a:tblGrid>
                <a:gridCol w="11184150"/>
              </a:tblGrid>
              <a:tr h="25217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latin typeface="Book Antiqua"/>
                          <a:ea typeface="Book Antiqua"/>
                          <a:cs typeface="Book Antiqua"/>
                          <a:sym typeface="Book Antiqua"/>
                        </a:rPr>
                        <a:t>Slide Takeaways</a:t>
                      </a:r>
                      <a:endParaRPr sz="1400" u="none" cap="none" strike="noStrike"/>
                    </a:p>
                  </a:txBody>
                  <a:tcPr marT="45725" marB="45725" marR="91450" marL="91450" anchor="ctr">
                    <a:solidFill>
                      <a:srgbClr val="1E3552"/>
                    </a:solidFill>
                  </a:tcPr>
                </a:tc>
              </a:tr>
              <a:tr h="806650">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Appendix worksheet (not presented)</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Defined expenses for individual recommendations </a:t>
                      </a:r>
                      <a:endParaRPr sz="1400" u="none" cap="none" strike="noStrike"/>
                    </a:p>
                  </a:txBody>
                  <a:tcPr marT="45725" marB="45725" marR="91450" marL="91450">
                    <a:solidFill>
                      <a:srgbClr val="D8D8D8"/>
                    </a:solidFill>
                  </a:tcPr>
                </a:tc>
              </a:tr>
            </a:tbl>
          </a:graphicData>
        </a:graphic>
      </p:graphicFrame>
      <p:sp>
        <p:nvSpPr>
          <p:cNvPr id="725" name="Google Shape;725;gf49d2c537a_0_27"/>
          <p:cNvSpPr txBox="1"/>
          <p:nvPr/>
        </p:nvSpPr>
        <p:spPr>
          <a:xfrm>
            <a:off x="503929" y="-1079482"/>
            <a:ext cx="103377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Implementing Ideas - Expenses</a:t>
            </a:r>
            <a:endParaRPr b="0" i="0" sz="1400" u="none" cap="none" strike="noStrike">
              <a:solidFill>
                <a:srgbClr val="000000"/>
              </a:solidFill>
              <a:latin typeface="Arial"/>
              <a:ea typeface="Arial"/>
              <a:cs typeface="Arial"/>
              <a:sym typeface="Arial"/>
            </a:endParaRPr>
          </a:p>
        </p:txBody>
      </p:sp>
      <p:pic>
        <p:nvPicPr>
          <p:cNvPr id="726" name="Google Shape;726;gf49d2c537a_0_27"/>
          <p:cNvPicPr preferRelativeResize="0"/>
          <p:nvPr/>
        </p:nvPicPr>
        <p:blipFill rotWithShape="1">
          <a:blip r:embed="rId3">
            <a:alphaModFix/>
          </a:blip>
          <a:srcRect b="0" l="0" r="0" t="0"/>
          <a:stretch/>
        </p:blipFill>
        <p:spPr>
          <a:xfrm>
            <a:off x="2318657" y="838200"/>
            <a:ext cx="7611634" cy="3939898"/>
          </a:xfrm>
          <a:prstGeom prst="rect">
            <a:avLst/>
          </a:prstGeom>
          <a:noFill/>
          <a:ln>
            <a:noFill/>
          </a:ln>
        </p:spPr>
      </p:pic>
      <p:sp>
        <p:nvSpPr>
          <p:cNvPr id="727" name="Google Shape;727;gf49d2c537a_0_27"/>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728" name="Google Shape;728;gf49d2c537a_0_27"/>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29" name="Google Shape;729;gf49d2c537a_0_27"/>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730" name="Google Shape;730;gf49d2c537a_0_27"/>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Implementing Ideas</a:t>
            </a:r>
            <a:r>
              <a:rPr b="1" lang="en-US" sz="3600">
                <a:latin typeface="Book Antiqua"/>
                <a:ea typeface="Book Antiqua"/>
                <a:cs typeface="Book Antiqua"/>
                <a:sym typeface="Book Antiqua"/>
              </a:rPr>
              <a:t> - Expenses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graphicFrame>
        <p:nvGraphicFramePr>
          <p:cNvPr id="735" name="Google Shape;735;p19"/>
          <p:cNvGraphicFramePr/>
          <p:nvPr/>
        </p:nvGraphicFramePr>
        <p:xfrm>
          <a:off x="503920" y="4930498"/>
          <a:ext cx="3000000" cy="3000000"/>
        </p:xfrm>
        <a:graphic>
          <a:graphicData uri="http://schemas.openxmlformats.org/drawingml/2006/table">
            <a:tbl>
              <a:tblPr firstRow="1">
                <a:noFill/>
                <a:tableStyleId>{EF1CBF37-E62D-4937-8420-9287EE340E2F}</a:tableStyleId>
              </a:tblPr>
              <a:tblGrid>
                <a:gridCol w="11184150"/>
              </a:tblGrid>
              <a:tr h="25217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latin typeface="Book Antiqua"/>
                          <a:ea typeface="Book Antiqua"/>
                          <a:cs typeface="Book Antiqua"/>
                          <a:sym typeface="Book Antiqua"/>
                        </a:rPr>
                        <a:t>Slide Takeaways</a:t>
                      </a:r>
                      <a:endParaRPr sz="1400" u="none" cap="none" strike="noStrike"/>
                    </a:p>
                  </a:txBody>
                  <a:tcPr marT="45725" marB="45725" marR="91450" marL="91450" anchor="ctr">
                    <a:solidFill>
                      <a:srgbClr val="1E3552"/>
                    </a:solidFill>
                  </a:tcPr>
                </a:tc>
              </a:tr>
              <a:tr h="806650">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Appendix worksheet (not presented)</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Defined revenue</a:t>
                      </a:r>
                      <a:r>
                        <a:rPr lang="en-US" sz="2000" u="none" cap="none" strike="noStrike">
                          <a:latin typeface="Book Antiqua"/>
                          <a:ea typeface="Book Antiqua"/>
                          <a:cs typeface="Book Antiqua"/>
                          <a:sym typeface="Book Antiqua"/>
                        </a:rPr>
                        <a:t>s </a:t>
                      </a:r>
                      <a:r>
                        <a:rPr lang="en-US" sz="2000" u="none" cap="none" strike="noStrike">
                          <a:solidFill>
                            <a:schemeClr val="dk1"/>
                          </a:solidFill>
                          <a:latin typeface="Book Antiqua"/>
                          <a:ea typeface="Book Antiqua"/>
                          <a:cs typeface="Book Antiqua"/>
                          <a:sym typeface="Book Antiqua"/>
                        </a:rPr>
                        <a:t>for individual recommendations </a:t>
                      </a:r>
                      <a:endParaRPr sz="1400" u="none" cap="none" strike="noStrike"/>
                    </a:p>
                  </a:txBody>
                  <a:tcPr marT="45725" marB="45725" marR="91450" marL="91450">
                    <a:solidFill>
                      <a:srgbClr val="D8D8D8"/>
                    </a:solidFill>
                  </a:tcPr>
                </a:tc>
              </a:tr>
            </a:tbl>
          </a:graphicData>
        </a:graphic>
      </p:graphicFrame>
      <p:pic>
        <p:nvPicPr>
          <p:cNvPr id="736" name="Google Shape;736;p19"/>
          <p:cNvPicPr preferRelativeResize="0"/>
          <p:nvPr/>
        </p:nvPicPr>
        <p:blipFill rotWithShape="1">
          <a:blip r:embed="rId3">
            <a:alphaModFix/>
          </a:blip>
          <a:srcRect b="0" l="0" r="0" t="0"/>
          <a:stretch/>
        </p:blipFill>
        <p:spPr>
          <a:xfrm>
            <a:off x="2676175" y="774816"/>
            <a:ext cx="6534390" cy="4003283"/>
          </a:xfrm>
          <a:prstGeom prst="rect">
            <a:avLst/>
          </a:prstGeom>
          <a:noFill/>
          <a:ln>
            <a:noFill/>
          </a:ln>
        </p:spPr>
      </p:pic>
      <p:sp>
        <p:nvSpPr>
          <p:cNvPr id="737" name="Google Shape;737;p19"/>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738" name="Google Shape;738;p19"/>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39" name="Google Shape;739;p19"/>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740" name="Google Shape;740;p19"/>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Implementing Ideas - Revenues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graphicFrame>
        <p:nvGraphicFramePr>
          <p:cNvPr id="746" name="Google Shape;746;p17"/>
          <p:cNvGraphicFramePr/>
          <p:nvPr/>
        </p:nvGraphicFramePr>
        <p:xfrm>
          <a:off x="578696" y="4300386"/>
          <a:ext cx="3000000" cy="3000000"/>
        </p:xfrm>
        <a:graphic>
          <a:graphicData uri="http://schemas.openxmlformats.org/drawingml/2006/table">
            <a:tbl>
              <a:tblPr firstRow="1">
                <a:noFill/>
                <a:tableStyleId>{EF1CBF37-E62D-4937-8420-9287EE340E2F}</a:tableStyleId>
              </a:tblPr>
              <a:tblGrid>
                <a:gridCol w="11184150"/>
              </a:tblGrid>
              <a:tr h="50125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latin typeface="Book Antiqua"/>
                          <a:ea typeface="Book Antiqua"/>
                          <a:cs typeface="Book Antiqua"/>
                          <a:sym typeface="Book Antiqua"/>
                        </a:rPr>
                        <a:t>Slide Takeaways</a:t>
                      </a:r>
                      <a:endParaRPr sz="1400" u="none" cap="none" strike="noStrike"/>
                    </a:p>
                  </a:txBody>
                  <a:tcPr marT="45725" marB="45725" marR="91450" marL="91450" anchor="ctr">
                    <a:solidFill>
                      <a:srgbClr val="1E3552"/>
                    </a:solidFill>
                  </a:tcPr>
                </a:tc>
              </a:tr>
              <a:tr h="120002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Appendix worksheet (not presented)</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Last slides w</a:t>
                      </a:r>
                      <a:r>
                        <a:rPr lang="en-US" sz="2000" u="none" cap="none" strike="noStrike">
                          <a:latin typeface="Book Antiqua"/>
                          <a:ea typeface="Book Antiqua"/>
                          <a:cs typeface="Book Antiqua"/>
                          <a:sym typeface="Book Antiqua"/>
                        </a:rPr>
                        <a:t>ere</a:t>
                      </a:r>
                      <a:r>
                        <a:rPr lang="en-US" sz="2000" u="none" cap="none" strike="noStrike">
                          <a:solidFill>
                            <a:schemeClr val="dk1"/>
                          </a:solidFill>
                          <a:latin typeface="Book Antiqua"/>
                          <a:ea typeface="Book Antiqua"/>
                          <a:cs typeface="Book Antiqua"/>
                          <a:sym typeface="Book Antiqua"/>
                        </a:rPr>
                        <a:t> very busy, this helps to summarize our recommendations</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Symmetry between models and slides helped to convey our point easier</a:t>
                      </a:r>
                      <a:endParaRPr sz="1400" u="none" cap="none" strike="noStrike"/>
                    </a:p>
                    <a:p>
                      <a:pPr indent="-158750" lvl="0" marL="285750" marR="0" rtl="0" algn="l">
                        <a:lnSpc>
                          <a:spcPct val="100000"/>
                        </a:lnSpc>
                        <a:spcBef>
                          <a:spcPts val="0"/>
                        </a:spcBef>
                        <a:spcAft>
                          <a:spcPts val="0"/>
                        </a:spcAft>
                        <a:buClr>
                          <a:srgbClr val="000000"/>
                        </a:buClr>
                        <a:buSzPts val="2000"/>
                        <a:buFont typeface="Arial"/>
                        <a:buNone/>
                      </a:pPr>
                      <a:r>
                        <a:t/>
                      </a:r>
                      <a:endParaRPr sz="2000" u="none" cap="none" strike="noStrike">
                        <a:solidFill>
                          <a:schemeClr val="dk1"/>
                        </a:solidFill>
                        <a:latin typeface="Book Antiqua"/>
                        <a:ea typeface="Book Antiqua"/>
                        <a:cs typeface="Book Antiqua"/>
                        <a:sym typeface="Book Antiqua"/>
                      </a:endParaRPr>
                    </a:p>
                  </a:txBody>
                  <a:tcPr marT="45725" marB="45725" marR="91450" marL="91450">
                    <a:solidFill>
                      <a:srgbClr val="D8D8D8"/>
                    </a:solidFill>
                  </a:tcPr>
                </a:tc>
              </a:tr>
            </a:tbl>
          </a:graphicData>
        </a:graphic>
      </p:graphicFrame>
      <p:sp>
        <p:nvSpPr>
          <p:cNvPr id="747" name="Google Shape;747;p17"/>
          <p:cNvSpPr txBox="1"/>
          <p:nvPr/>
        </p:nvSpPr>
        <p:spPr>
          <a:xfrm>
            <a:off x="414354" y="-1128307"/>
            <a:ext cx="103377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Further Analysis and Logic Check</a:t>
            </a:r>
            <a:endParaRPr b="0" i="0" sz="1400" u="none" cap="none" strike="noStrike">
              <a:solidFill>
                <a:srgbClr val="000000"/>
              </a:solidFill>
              <a:latin typeface="Arial"/>
              <a:ea typeface="Arial"/>
              <a:cs typeface="Arial"/>
              <a:sym typeface="Arial"/>
            </a:endParaRPr>
          </a:p>
        </p:txBody>
      </p:sp>
      <p:pic>
        <p:nvPicPr>
          <p:cNvPr id="748" name="Google Shape;748;p17"/>
          <p:cNvPicPr preferRelativeResize="0"/>
          <p:nvPr/>
        </p:nvPicPr>
        <p:blipFill rotWithShape="1">
          <a:blip r:embed="rId3">
            <a:alphaModFix/>
          </a:blip>
          <a:srcRect b="0" l="0" r="0" t="0"/>
          <a:stretch/>
        </p:blipFill>
        <p:spPr>
          <a:xfrm>
            <a:off x="2606550" y="892728"/>
            <a:ext cx="6978898" cy="3243038"/>
          </a:xfrm>
          <a:prstGeom prst="rect">
            <a:avLst/>
          </a:prstGeom>
          <a:noFill/>
          <a:ln>
            <a:noFill/>
          </a:ln>
        </p:spPr>
      </p:pic>
      <p:sp>
        <p:nvSpPr>
          <p:cNvPr id="749" name="Google Shape;749;p17"/>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750" name="Google Shape;750;p17"/>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51" name="Google Shape;751;p17"/>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752" name="Google Shape;752;p17"/>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Further Analysis and Logic Check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graphicFrame>
        <p:nvGraphicFramePr>
          <p:cNvPr id="758" name="Google Shape;758;p18"/>
          <p:cNvGraphicFramePr/>
          <p:nvPr/>
        </p:nvGraphicFramePr>
        <p:xfrm>
          <a:off x="267804" y="1431499"/>
          <a:ext cx="3000000" cy="3000000"/>
        </p:xfrm>
        <a:graphic>
          <a:graphicData uri="http://schemas.openxmlformats.org/drawingml/2006/table">
            <a:tbl>
              <a:tblPr firstRow="1">
                <a:noFill/>
                <a:tableStyleId>{EF1CBF37-E62D-4937-8420-9287EE340E2F}</a:tableStyleId>
              </a:tblPr>
              <a:tblGrid>
                <a:gridCol w="3605225"/>
              </a:tblGrid>
              <a:tr h="98957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latin typeface="Book Antiqua"/>
                          <a:ea typeface="Book Antiqua"/>
                          <a:cs typeface="Book Antiqua"/>
                          <a:sym typeface="Book Antiqua"/>
                        </a:rPr>
                        <a:t>Slide Takeaways</a:t>
                      </a:r>
                      <a:endParaRPr sz="1400" u="none" cap="none" strike="noStrike"/>
                    </a:p>
                  </a:txBody>
                  <a:tcPr marT="45725" marB="45725" marR="91450" marL="91450" anchor="ctr">
                    <a:solidFill>
                      <a:srgbClr val="1E3552"/>
                    </a:solidFill>
                  </a:tcPr>
                </a:tc>
              </a:tr>
              <a:tr h="347747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Using key figures on a slide helps to show individual details but can leave judges wondering long term patterns</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Being able to reference individual points of data and then scale it to the big picture of a company helps to provide clarity and depth</a:t>
                      </a:r>
                      <a:endParaRPr sz="2000" u="none" cap="none" strike="noStrike">
                        <a:solidFill>
                          <a:schemeClr val="dk1"/>
                        </a:solidFill>
                        <a:latin typeface="Book Antiqua"/>
                        <a:ea typeface="Book Antiqua"/>
                        <a:cs typeface="Book Antiqua"/>
                        <a:sym typeface="Book Antiqua"/>
                      </a:endParaRPr>
                    </a:p>
                  </a:txBody>
                  <a:tcPr marT="45725" marB="45725" marR="91450" marL="91450">
                    <a:solidFill>
                      <a:srgbClr val="D8D8D8"/>
                    </a:solidFill>
                  </a:tcPr>
                </a:tc>
              </a:tr>
            </a:tbl>
          </a:graphicData>
        </a:graphic>
      </p:graphicFrame>
      <p:sp>
        <p:nvSpPr>
          <p:cNvPr id="759" name="Google Shape;759;p18"/>
          <p:cNvSpPr txBox="1"/>
          <p:nvPr/>
        </p:nvSpPr>
        <p:spPr>
          <a:xfrm>
            <a:off x="267804" y="-1006207"/>
            <a:ext cx="103377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Presenting the Recommendation Model</a:t>
            </a:r>
            <a:endParaRPr b="0" i="0" sz="1400" u="none" cap="none" strike="noStrike">
              <a:solidFill>
                <a:srgbClr val="000000"/>
              </a:solidFill>
              <a:latin typeface="Arial"/>
              <a:ea typeface="Arial"/>
              <a:cs typeface="Arial"/>
              <a:sym typeface="Arial"/>
            </a:endParaRPr>
          </a:p>
        </p:txBody>
      </p:sp>
      <p:pic>
        <p:nvPicPr>
          <p:cNvPr id="760" name="Google Shape;760;p18"/>
          <p:cNvPicPr preferRelativeResize="0"/>
          <p:nvPr/>
        </p:nvPicPr>
        <p:blipFill rotWithShape="1">
          <a:blip r:embed="rId3">
            <a:alphaModFix/>
          </a:blip>
          <a:srcRect b="0" l="0" r="0" t="0"/>
          <a:stretch/>
        </p:blipFill>
        <p:spPr>
          <a:xfrm>
            <a:off x="4043704" y="1414953"/>
            <a:ext cx="8014172" cy="4500146"/>
          </a:xfrm>
          <a:prstGeom prst="rect">
            <a:avLst/>
          </a:prstGeom>
          <a:noFill/>
          <a:ln>
            <a:noFill/>
          </a:ln>
        </p:spPr>
      </p:pic>
      <p:sp>
        <p:nvSpPr>
          <p:cNvPr id="761" name="Google Shape;761;p18"/>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762" name="Google Shape;762;p18"/>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63" name="Google Shape;763;p18"/>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764" name="Google Shape;764;p18"/>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Presenting the Recommendation Model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graphicFrame>
        <p:nvGraphicFramePr>
          <p:cNvPr id="769" name="Google Shape;769;p20"/>
          <p:cNvGraphicFramePr/>
          <p:nvPr/>
        </p:nvGraphicFramePr>
        <p:xfrm>
          <a:off x="781749" y="1467341"/>
          <a:ext cx="3000000" cy="3000000"/>
        </p:xfrm>
        <a:graphic>
          <a:graphicData uri="http://schemas.openxmlformats.org/drawingml/2006/table">
            <a:tbl>
              <a:tblPr firstRow="1">
                <a:noFill/>
                <a:tableStyleId>{EF1CBF37-E62D-4937-8420-9287EE340E2F}</a:tableStyleId>
              </a:tblPr>
              <a:tblGrid>
                <a:gridCol w="4031550"/>
              </a:tblGrid>
              <a:tr h="86142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latin typeface="Book Antiqua"/>
                          <a:ea typeface="Book Antiqua"/>
                          <a:cs typeface="Book Antiqua"/>
                          <a:sym typeface="Book Antiqua"/>
                        </a:rPr>
                        <a:t>Slide Takeaways</a:t>
                      </a:r>
                      <a:endParaRPr sz="1400" u="none" cap="none" strike="noStrike"/>
                    </a:p>
                  </a:txBody>
                  <a:tcPr marT="45725" marB="45725" marR="91450" marL="91450" anchor="ctr">
                    <a:solidFill>
                      <a:srgbClr val="1E3552"/>
                    </a:solidFill>
                  </a:tcPr>
                </a:tc>
              </a:tr>
              <a:tr h="3027150">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Using a graph helps to show financial trends rather than details a</a:t>
                      </a:r>
                      <a:r>
                        <a:rPr lang="en-US" sz="2000">
                          <a:latin typeface="Book Antiqua"/>
                          <a:ea typeface="Book Antiqua"/>
                          <a:cs typeface="Book Antiqua"/>
                          <a:sym typeface="Book Antiqua"/>
                        </a:rPr>
                        <a:t>nd specific data points</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Axis alterations and creative coloring can help further emphasize a major point</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Remember to label the time period and units that your graph </a:t>
                      </a:r>
                      <a:r>
                        <a:rPr lang="en-US" sz="2000">
                          <a:latin typeface="Book Antiqua"/>
                          <a:ea typeface="Book Antiqua"/>
                          <a:cs typeface="Book Antiqua"/>
                          <a:sym typeface="Book Antiqua"/>
                        </a:rPr>
                        <a:t>is showing</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Can include text boxes summarizing what is happening in the graph</a:t>
                      </a:r>
                      <a:endParaRPr sz="1400" u="none" cap="none" strike="noStrike"/>
                    </a:p>
                  </a:txBody>
                  <a:tcPr marT="45725" marB="45725" marR="91450" marL="91450">
                    <a:solidFill>
                      <a:srgbClr val="D8D8D8"/>
                    </a:solidFill>
                  </a:tcPr>
                </a:tc>
              </a:tr>
            </a:tbl>
          </a:graphicData>
        </a:graphic>
      </p:graphicFrame>
      <p:sp>
        <p:nvSpPr>
          <p:cNvPr id="770" name="Google Shape;770;p20"/>
          <p:cNvSpPr txBox="1"/>
          <p:nvPr/>
        </p:nvSpPr>
        <p:spPr>
          <a:xfrm>
            <a:off x="267804" y="-737557"/>
            <a:ext cx="103377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Book Antiqua"/>
                <a:ea typeface="Book Antiqua"/>
                <a:cs typeface="Book Antiqua"/>
                <a:sym typeface="Book Antiqua"/>
              </a:rPr>
              <a:t>Presenting the Income Model</a:t>
            </a:r>
            <a:endParaRPr b="0" i="0" sz="1400" u="none" cap="none" strike="noStrike">
              <a:solidFill>
                <a:srgbClr val="000000"/>
              </a:solidFill>
              <a:latin typeface="Arial"/>
              <a:ea typeface="Arial"/>
              <a:cs typeface="Arial"/>
              <a:sym typeface="Arial"/>
            </a:endParaRPr>
          </a:p>
        </p:txBody>
      </p:sp>
      <p:pic>
        <p:nvPicPr>
          <p:cNvPr id="771" name="Google Shape;771;p20"/>
          <p:cNvPicPr preferRelativeResize="0"/>
          <p:nvPr/>
        </p:nvPicPr>
        <p:blipFill rotWithShape="1">
          <a:blip r:embed="rId3">
            <a:alphaModFix/>
          </a:blip>
          <a:srcRect b="0" l="0" r="0" t="0"/>
          <a:stretch/>
        </p:blipFill>
        <p:spPr>
          <a:xfrm>
            <a:off x="5404625" y="975999"/>
            <a:ext cx="6263125" cy="5185425"/>
          </a:xfrm>
          <a:prstGeom prst="rect">
            <a:avLst/>
          </a:prstGeom>
          <a:noFill/>
          <a:ln>
            <a:noFill/>
          </a:ln>
        </p:spPr>
      </p:pic>
      <p:sp>
        <p:nvSpPr>
          <p:cNvPr id="772" name="Google Shape;772;p20"/>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773" name="Google Shape;773;p20"/>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74" name="Google Shape;774;p20"/>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775" name="Google Shape;775;p20"/>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Presenting the Income Model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21"/>
          <p:cNvSpPr txBox="1"/>
          <p:nvPr>
            <p:ph idx="4294967295" type="title"/>
          </p:nvPr>
        </p:nvSpPr>
        <p:spPr>
          <a:xfrm>
            <a:off x="267804" y="-969207"/>
            <a:ext cx="10337700" cy="554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i="0" lang="en-US" sz="3600"/>
              <a:t>Answering Questions</a:t>
            </a:r>
            <a:endParaRPr/>
          </a:p>
        </p:txBody>
      </p:sp>
      <p:graphicFrame>
        <p:nvGraphicFramePr>
          <p:cNvPr id="782" name="Google Shape;782;p21"/>
          <p:cNvGraphicFramePr/>
          <p:nvPr/>
        </p:nvGraphicFramePr>
        <p:xfrm>
          <a:off x="7898860" y="1661657"/>
          <a:ext cx="3000000" cy="3000000"/>
        </p:xfrm>
        <a:graphic>
          <a:graphicData uri="http://schemas.openxmlformats.org/drawingml/2006/table">
            <a:tbl>
              <a:tblPr firstRow="1">
                <a:noFill/>
                <a:tableStyleId>{EF1CBF37-E62D-4937-8420-9287EE340E2F}</a:tableStyleId>
              </a:tblPr>
              <a:tblGrid>
                <a:gridCol w="4121475"/>
              </a:tblGrid>
              <a:tr h="98957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lt1"/>
                          </a:solidFill>
                          <a:latin typeface="Book Antiqua"/>
                          <a:ea typeface="Book Antiqua"/>
                          <a:cs typeface="Book Antiqua"/>
                          <a:sym typeface="Book Antiqua"/>
                        </a:rPr>
                        <a:t>Slide Takeaways</a:t>
                      </a:r>
                      <a:endParaRPr sz="1400" u="none" cap="none" strike="noStrike"/>
                    </a:p>
                  </a:txBody>
                  <a:tcPr marT="45725" marB="45725" marR="91450" marL="91450" anchor="ctr">
                    <a:solidFill>
                      <a:srgbClr val="1E3552"/>
                    </a:solidFill>
                  </a:tcPr>
                </a:tc>
              </a:tr>
              <a:tr h="3477475">
                <a:tc>
                  <a:txBody>
                    <a:bodyPr/>
                    <a:lstStyle/>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An appendix has additional information and details that are not in the presentation deck</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A table of contents is a nice way to organize your appendix</a:t>
                      </a:r>
                      <a:endParaRPr sz="14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n-US" sz="2000" u="none" cap="none" strike="noStrike">
                          <a:solidFill>
                            <a:schemeClr val="dk1"/>
                          </a:solidFill>
                          <a:latin typeface="Book Antiqua"/>
                          <a:ea typeface="Book Antiqua"/>
                          <a:cs typeface="Book Antiqua"/>
                          <a:sym typeface="Book Antiqua"/>
                        </a:rPr>
                        <a:t>Every team member should have an idea what is in the appendix and be able to reference the appropriate slides while answering questions</a:t>
                      </a:r>
                      <a:endParaRPr sz="1400" u="none" cap="none" strike="noStrike"/>
                    </a:p>
                  </a:txBody>
                  <a:tcPr marT="45725" marB="45725" marR="91450" marL="91450">
                    <a:solidFill>
                      <a:srgbClr val="D8D8D8"/>
                    </a:solidFill>
                  </a:tcPr>
                </a:tc>
              </a:tr>
            </a:tbl>
          </a:graphicData>
        </a:graphic>
      </p:graphicFrame>
      <p:pic>
        <p:nvPicPr>
          <p:cNvPr id="783" name="Google Shape;783;p21"/>
          <p:cNvPicPr preferRelativeResize="0"/>
          <p:nvPr/>
        </p:nvPicPr>
        <p:blipFill rotWithShape="1">
          <a:blip r:embed="rId3">
            <a:alphaModFix/>
          </a:blip>
          <a:srcRect b="0" l="0" r="0" t="0"/>
          <a:stretch/>
        </p:blipFill>
        <p:spPr>
          <a:xfrm>
            <a:off x="4060101" y="3755775"/>
            <a:ext cx="3845576" cy="2159375"/>
          </a:xfrm>
          <a:prstGeom prst="rect">
            <a:avLst/>
          </a:prstGeom>
          <a:noFill/>
          <a:ln>
            <a:noFill/>
          </a:ln>
        </p:spPr>
      </p:pic>
      <p:pic>
        <p:nvPicPr>
          <p:cNvPr id="784" name="Google Shape;784;p21"/>
          <p:cNvPicPr preferRelativeResize="0"/>
          <p:nvPr/>
        </p:nvPicPr>
        <p:blipFill rotWithShape="1">
          <a:blip r:embed="rId4">
            <a:alphaModFix/>
          </a:blip>
          <a:srcRect b="0" l="0" r="0" t="0"/>
          <a:stretch/>
        </p:blipFill>
        <p:spPr>
          <a:xfrm>
            <a:off x="4051725" y="1590766"/>
            <a:ext cx="3862323" cy="2165013"/>
          </a:xfrm>
          <a:prstGeom prst="rect">
            <a:avLst/>
          </a:prstGeom>
          <a:noFill/>
          <a:ln>
            <a:noFill/>
          </a:ln>
        </p:spPr>
      </p:pic>
      <p:pic>
        <p:nvPicPr>
          <p:cNvPr id="785" name="Google Shape;785;p21"/>
          <p:cNvPicPr preferRelativeResize="0"/>
          <p:nvPr/>
        </p:nvPicPr>
        <p:blipFill rotWithShape="1">
          <a:blip r:embed="rId5">
            <a:alphaModFix/>
          </a:blip>
          <a:srcRect b="0" l="0" r="0" t="0"/>
          <a:stretch/>
        </p:blipFill>
        <p:spPr>
          <a:xfrm>
            <a:off x="267800" y="1590775"/>
            <a:ext cx="3822326" cy="2165001"/>
          </a:xfrm>
          <a:prstGeom prst="rect">
            <a:avLst/>
          </a:prstGeom>
          <a:noFill/>
          <a:ln>
            <a:noFill/>
          </a:ln>
        </p:spPr>
      </p:pic>
      <p:pic>
        <p:nvPicPr>
          <p:cNvPr id="786" name="Google Shape;786;p21"/>
          <p:cNvPicPr preferRelativeResize="0"/>
          <p:nvPr/>
        </p:nvPicPr>
        <p:blipFill rotWithShape="1">
          <a:blip r:embed="rId6">
            <a:alphaModFix/>
          </a:blip>
          <a:srcRect b="0" l="0" r="0" t="0"/>
          <a:stretch/>
        </p:blipFill>
        <p:spPr>
          <a:xfrm>
            <a:off x="267800" y="3755776"/>
            <a:ext cx="3822326" cy="2159381"/>
          </a:xfrm>
          <a:prstGeom prst="rect">
            <a:avLst/>
          </a:prstGeom>
          <a:noFill/>
          <a:ln>
            <a:noFill/>
          </a:ln>
        </p:spPr>
      </p:pic>
      <p:sp>
        <p:nvSpPr>
          <p:cNvPr id="787" name="Google Shape;787;p21"/>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a:t>
            </a:r>
            <a:r>
              <a:rPr b="1" lang="en-US" sz="2400">
                <a:latin typeface="Book Antiqua"/>
                <a:ea typeface="Book Antiqua"/>
                <a:cs typeface="Book Antiqua"/>
                <a:sym typeface="Book Antiqua"/>
              </a:rPr>
              <a:t>Financials</a:t>
            </a:r>
            <a:r>
              <a:rPr lang="en-US" sz="2400">
                <a:latin typeface="Book Antiqua"/>
                <a:ea typeface="Book Antiqua"/>
                <a:cs typeface="Book Antiqua"/>
                <a:sym typeface="Book Antiqua"/>
              </a:rPr>
              <a:t> | KPI | Risks and Mitigations</a:t>
            </a:r>
            <a:endParaRPr sz="2400">
              <a:latin typeface="Book Antiqua"/>
              <a:ea typeface="Book Antiqua"/>
              <a:cs typeface="Book Antiqua"/>
              <a:sym typeface="Book Antiqua"/>
            </a:endParaRPr>
          </a:p>
        </p:txBody>
      </p:sp>
      <p:sp>
        <p:nvSpPr>
          <p:cNvPr id="788" name="Google Shape;788;p21"/>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89" name="Google Shape;789;p21"/>
          <p:cNvPicPr preferRelativeResize="0"/>
          <p:nvPr/>
        </p:nvPicPr>
        <p:blipFill>
          <a:blip r:embed="rId7">
            <a:alphaModFix/>
          </a:blip>
          <a:stretch>
            <a:fillRect/>
          </a:stretch>
        </p:blipFill>
        <p:spPr>
          <a:xfrm>
            <a:off x="10860075" y="80662"/>
            <a:ext cx="1183776" cy="591876"/>
          </a:xfrm>
          <a:prstGeom prst="rect">
            <a:avLst/>
          </a:prstGeom>
          <a:noFill/>
          <a:ln>
            <a:noFill/>
          </a:ln>
        </p:spPr>
      </p:pic>
      <p:sp>
        <p:nvSpPr>
          <p:cNvPr id="790" name="Google Shape;790;p21"/>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Answering 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g165e4462b3a_0_1439"/>
          <p:cNvSpPr/>
          <p:nvPr/>
        </p:nvSpPr>
        <p:spPr>
          <a:xfrm>
            <a:off x="721642" y="1108062"/>
            <a:ext cx="10748700" cy="10191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KPIs are </a:t>
            </a:r>
            <a:r>
              <a:rPr b="1" i="0" lang="en-US" sz="2800" u="none" cap="none" strike="noStrike">
                <a:solidFill>
                  <a:schemeClr val="lt1"/>
                </a:solidFill>
                <a:latin typeface="Book Antiqua"/>
                <a:ea typeface="Book Antiqua"/>
                <a:cs typeface="Book Antiqua"/>
                <a:sym typeface="Book Antiqua"/>
              </a:rPr>
              <a:t>quantifiable goals</a:t>
            </a:r>
            <a:r>
              <a:rPr b="0" i="0" lang="en-US" sz="2800" u="none" cap="none" strike="noStrike">
                <a:solidFill>
                  <a:schemeClr val="lt1"/>
                </a:solidFill>
                <a:latin typeface="Book Antiqua"/>
                <a:ea typeface="Book Antiqua"/>
                <a:cs typeface="Book Antiqua"/>
                <a:sym typeface="Book Antiqua"/>
              </a:rPr>
              <a:t> used to determine the </a:t>
            </a:r>
            <a:r>
              <a:rPr b="1" i="0" lang="en-US" sz="2800" u="none" cap="none" strike="noStrike">
                <a:solidFill>
                  <a:schemeClr val="lt1"/>
                </a:solidFill>
                <a:latin typeface="Book Antiqua"/>
                <a:ea typeface="Book Antiqua"/>
                <a:cs typeface="Book Antiqua"/>
                <a:sym typeface="Book Antiqua"/>
              </a:rPr>
              <a:t>long term performance</a:t>
            </a:r>
            <a:r>
              <a:rPr b="0" i="0" lang="en-US" sz="2800" u="none" cap="none" strike="noStrike">
                <a:solidFill>
                  <a:schemeClr val="lt1"/>
                </a:solidFill>
                <a:latin typeface="Book Antiqua"/>
                <a:ea typeface="Book Antiqua"/>
                <a:cs typeface="Book Antiqua"/>
                <a:sym typeface="Book Antiqua"/>
              </a:rPr>
              <a:t> of a firm</a:t>
            </a:r>
            <a:endParaRPr b="0" i="0" sz="1400" u="none" cap="none" strike="noStrike">
              <a:solidFill>
                <a:srgbClr val="000000"/>
              </a:solidFill>
              <a:latin typeface="Arial"/>
              <a:ea typeface="Arial"/>
              <a:cs typeface="Arial"/>
              <a:sym typeface="Arial"/>
            </a:endParaRPr>
          </a:p>
        </p:txBody>
      </p:sp>
      <p:sp>
        <p:nvSpPr>
          <p:cNvPr id="797" name="Google Shape;797;g165e4462b3a_0_1439"/>
          <p:cNvSpPr/>
          <p:nvPr/>
        </p:nvSpPr>
        <p:spPr>
          <a:xfrm>
            <a:off x="1013025" y="4647525"/>
            <a:ext cx="2485800" cy="1498500"/>
          </a:xfrm>
          <a:prstGeom prst="rect">
            <a:avLst/>
          </a:prstGeom>
          <a:solidFill>
            <a:srgbClr val="CFE2F3"/>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None/>
            </a:pPr>
            <a:r>
              <a:rPr b="1" lang="en-US" sz="1700">
                <a:latin typeface="Book Antiqua"/>
                <a:ea typeface="Book Antiqua"/>
                <a:cs typeface="Book Antiqua"/>
                <a:sym typeface="Book Antiqua"/>
              </a:rPr>
              <a:t>1. </a:t>
            </a:r>
            <a:r>
              <a:rPr b="1" i="0" lang="en-US" sz="1700" u="none" cap="none" strike="noStrike">
                <a:solidFill>
                  <a:srgbClr val="000000"/>
                </a:solidFill>
                <a:latin typeface="Book Antiqua"/>
                <a:ea typeface="Book Antiqua"/>
                <a:cs typeface="Book Antiqua"/>
                <a:sym typeface="Book Antiqua"/>
              </a:rPr>
              <a:t>Identify</a:t>
            </a:r>
            <a:endParaRPr b="0" i="0" sz="17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Book Antiqua"/>
                <a:ea typeface="Book Antiqua"/>
                <a:cs typeface="Book Antiqua"/>
                <a:sym typeface="Book Antiqua"/>
              </a:rPr>
              <a:t>a set of KPIs to track the performance of a company </a:t>
            </a:r>
            <a:endParaRPr b="0" i="0" sz="1700" u="none" cap="none" strike="noStrike">
              <a:solidFill>
                <a:srgbClr val="000000"/>
              </a:solidFill>
              <a:latin typeface="Book Antiqua"/>
              <a:ea typeface="Book Antiqua"/>
              <a:cs typeface="Book Antiqua"/>
              <a:sym typeface="Book Antiqua"/>
            </a:endParaRPr>
          </a:p>
        </p:txBody>
      </p:sp>
      <p:sp>
        <p:nvSpPr>
          <p:cNvPr id="798" name="Google Shape;798;g165e4462b3a_0_1439"/>
          <p:cNvSpPr/>
          <p:nvPr/>
        </p:nvSpPr>
        <p:spPr>
          <a:xfrm>
            <a:off x="3590550" y="4215525"/>
            <a:ext cx="2485800" cy="1930500"/>
          </a:xfrm>
          <a:prstGeom prst="rect">
            <a:avLst/>
          </a:prstGeom>
          <a:solidFill>
            <a:srgbClr val="9FC5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sz="1700">
                <a:latin typeface="Book Antiqua"/>
                <a:ea typeface="Book Antiqua"/>
                <a:cs typeface="Book Antiqua"/>
                <a:sym typeface="Book Antiqua"/>
              </a:rPr>
              <a:t>2. </a:t>
            </a:r>
            <a:r>
              <a:rPr b="1" i="0" lang="en-US" sz="1700" u="none" cap="none" strike="noStrike">
                <a:solidFill>
                  <a:srgbClr val="000000"/>
                </a:solidFill>
                <a:latin typeface="Book Antiqua"/>
                <a:ea typeface="Book Antiqua"/>
                <a:cs typeface="Book Antiqua"/>
                <a:sym typeface="Book Antiqua"/>
              </a:rPr>
              <a:t>Evaluate</a:t>
            </a:r>
            <a:r>
              <a:rPr b="0" i="0" lang="en-US" sz="1700" u="none" cap="none" strike="noStrike">
                <a:solidFill>
                  <a:srgbClr val="000000"/>
                </a:solidFill>
                <a:latin typeface="Book Antiqua"/>
                <a:ea typeface="Book Antiqua"/>
                <a:cs typeface="Book Antiqua"/>
                <a:sym typeface="Book Antiqua"/>
              </a:rPr>
              <a:t> </a:t>
            </a:r>
            <a:endParaRPr b="0" i="0" sz="17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Book Antiqua"/>
                <a:ea typeface="Book Antiqua"/>
                <a:cs typeface="Book Antiqua"/>
                <a:sym typeface="Book Antiqua"/>
              </a:rPr>
              <a:t>if the goals of the business are being met based on the KPIs</a:t>
            </a:r>
            <a:endParaRPr b="0" i="0" sz="1700" u="none" cap="none" strike="noStrike">
              <a:solidFill>
                <a:srgbClr val="000000"/>
              </a:solidFill>
              <a:latin typeface="Book Antiqua"/>
              <a:ea typeface="Book Antiqua"/>
              <a:cs typeface="Book Antiqua"/>
              <a:sym typeface="Book Antiqua"/>
            </a:endParaRPr>
          </a:p>
        </p:txBody>
      </p:sp>
      <p:sp>
        <p:nvSpPr>
          <p:cNvPr id="799" name="Google Shape;799;g165e4462b3a_0_1439"/>
          <p:cNvSpPr/>
          <p:nvPr/>
        </p:nvSpPr>
        <p:spPr>
          <a:xfrm>
            <a:off x="6168150" y="3756525"/>
            <a:ext cx="2485800" cy="2389500"/>
          </a:xfrm>
          <a:prstGeom prst="rect">
            <a:avLst/>
          </a:prstGeom>
          <a:solidFill>
            <a:srgbClr val="9FC5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sz="1700">
                <a:latin typeface="Book Antiqua"/>
                <a:ea typeface="Book Antiqua"/>
                <a:cs typeface="Book Antiqua"/>
                <a:sym typeface="Book Antiqua"/>
              </a:rPr>
              <a:t>3. </a:t>
            </a:r>
            <a:r>
              <a:rPr b="1" i="0" lang="en-US" sz="1700" u="none" cap="none" strike="noStrike">
                <a:solidFill>
                  <a:srgbClr val="000000"/>
                </a:solidFill>
                <a:latin typeface="Book Antiqua"/>
                <a:ea typeface="Book Antiqua"/>
                <a:cs typeface="Book Antiqua"/>
                <a:sym typeface="Book Antiqua"/>
              </a:rPr>
              <a:t>Change</a:t>
            </a:r>
            <a:endParaRPr b="1" i="0" sz="17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Book Antiqua"/>
                <a:ea typeface="Book Antiqua"/>
                <a:cs typeface="Book Antiqua"/>
                <a:sym typeface="Book Antiqua"/>
              </a:rPr>
              <a:t>strategies or initiatives based on the results of the KPIs over time</a:t>
            </a:r>
            <a:endParaRPr b="0" i="0" sz="1700" u="none" cap="none" strike="noStrike">
              <a:solidFill>
                <a:srgbClr val="000000"/>
              </a:solidFill>
              <a:latin typeface="Book Antiqua"/>
              <a:ea typeface="Book Antiqua"/>
              <a:cs typeface="Book Antiqua"/>
              <a:sym typeface="Book Antiqua"/>
            </a:endParaRPr>
          </a:p>
        </p:txBody>
      </p:sp>
      <p:sp>
        <p:nvSpPr>
          <p:cNvPr id="800" name="Google Shape;800;g165e4462b3a_0_1439"/>
          <p:cNvSpPr/>
          <p:nvPr/>
        </p:nvSpPr>
        <p:spPr>
          <a:xfrm>
            <a:off x="8745750" y="3270525"/>
            <a:ext cx="2485800" cy="2875500"/>
          </a:xfrm>
          <a:prstGeom prst="rect">
            <a:avLst/>
          </a:prstGeom>
          <a:solidFill>
            <a:srgbClr val="6FA8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sz="1700">
                <a:latin typeface="Book Antiqua"/>
                <a:ea typeface="Book Antiqua"/>
                <a:cs typeface="Book Antiqua"/>
                <a:sym typeface="Book Antiqua"/>
              </a:rPr>
              <a:t>4. </a:t>
            </a:r>
            <a:r>
              <a:rPr b="1" i="0" lang="en-US" sz="1700" u="none" cap="none" strike="noStrike">
                <a:solidFill>
                  <a:srgbClr val="000000"/>
                </a:solidFill>
                <a:latin typeface="Book Antiqua"/>
                <a:ea typeface="Book Antiqua"/>
                <a:cs typeface="Book Antiqua"/>
                <a:sym typeface="Book Antiqua"/>
              </a:rPr>
              <a:t>Assess </a:t>
            </a:r>
            <a:endParaRPr b="1" i="0" sz="17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Book Antiqua"/>
                <a:ea typeface="Book Antiqua"/>
                <a:cs typeface="Book Antiqua"/>
                <a:sym typeface="Book Antiqua"/>
              </a:rPr>
              <a:t>whether the KPIs are aligned with the original goals and determine the success of the recommendation </a:t>
            </a:r>
            <a:endParaRPr b="0" i="0" sz="1700" u="none" cap="none" strike="noStrike">
              <a:solidFill>
                <a:srgbClr val="000000"/>
              </a:solidFill>
              <a:latin typeface="Book Antiqua"/>
              <a:ea typeface="Book Antiqua"/>
              <a:cs typeface="Book Antiqua"/>
              <a:sym typeface="Book Antiqua"/>
            </a:endParaRPr>
          </a:p>
        </p:txBody>
      </p:sp>
      <p:sp>
        <p:nvSpPr>
          <p:cNvPr id="801" name="Google Shape;801;g165e4462b3a_0_1439"/>
          <p:cNvSpPr/>
          <p:nvPr/>
        </p:nvSpPr>
        <p:spPr>
          <a:xfrm>
            <a:off x="721642" y="2255675"/>
            <a:ext cx="10748700" cy="1019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Book Antiqua"/>
                <a:ea typeface="Book Antiqua"/>
                <a:cs typeface="Book Antiqua"/>
                <a:sym typeface="Book Antiqua"/>
              </a:rPr>
              <a:t>4 </a:t>
            </a:r>
            <a:r>
              <a:rPr b="0" i="0" lang="en-US" sz="2800" u="none" cap="none" strike="noStrike">
                <a:solidFill>
                  <a:schemeClr val="dk1"/>
                </a:solidFill>
                <a:latin typeface="Book Antiqua"/>
                <a:ea typeface="Book Antiqua"/>
                <a:cs typeface="Book Antiqua"/>
                <a:sym typeface="Book Antiqua"/>
              </a:rPr>
              <a:t>Key Steps in the KPI Process</a:t>
            </a:r>
            <a:endParaRPr b="0" i="0" sz="1400" u="none" cap="none" strike="noStrike">
              <a:solidFill>
                <a:schemeClr val="dk1"/>
              </a:solidFill>
              <a:latin typeface="Book Antiqua"/>
              <a:ea typeface="Book Antiqua"/>
              <a:cs typeface="Book Antiqua"/>
              <a:sym typeface="Book Antiqua"/>
            </a:endParaRPr>
          </a:p>
        </p:txBody>
      </p:sp>
      <p:cxnSp>
        <p:nvCxnSpPr>
          <p:cNvPr id="802" name="Google Shape;802;g165e4462b3a_0_1439"/>
          <p:cNvCxnSpPr/>
          <p:nvPr/>
        </p:nvCxnSpPr>
        <p:spPr>
          <a:xfrm flipH="1" rot="10800000">
            <a:off x="902550" y="6145625"/>
            <a:ext cx="10439700" cy="24600"/>
          </a:xfrm>
          <a:prstGeom prst="straightConnector1">
            <a:avLst/>
          </a:prstGeom>
          <a:noFill/>
          <a:ln cap="flat" cmpd="sng" w="38100">
            <a:solidFill>
              <a:schemeClr val="dk1"/>
            </a:solidFill>
            <a:prstDash val="solid"/>
            <a:round/>
            <a:headEnd len="med" w="med" type="none"/>
            <a:tailEnd len="med" w="med" type="none"/>
          </a:ln>
        </p:spPr>
      </p:cxnSp>
      <p:sp>
        <p:nvSpPr>
          <p:cNvPr id="803" name="Google Shape;803;g165e4462b3a_0_1439"/>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a:t>
            </a:r>
            <a:r>
              <a:rPr b="1" lang="en-US" sz="2400">
                <a:latin typeface="Book Antiqua"/>
                <a:ea typeface="Book Antiqua"/>
                <a:cs typeface="Book Antiqua"/>
                <a:sym typeface="Book Antiqua"/>
              </a:rPr>
              <a:t>KPI</a:t>
            </a:r>
            <a:r>
              <a:rPr lang="en-US" sz="2400">
                <a:latin typeface="Book Antiqua"/>
                <a:ea typeface="Book Antiqua"/>
                <a:cs typeface="Book Antiqua"/>
                <a:sym typeface="Book Antiqua"/>
              </a:rPr>
              <a:t> | Risks and Mitigations</a:t>
            </a:r>
            <a:endParaRPr sz="2400">
              <a:latin typeface="Book Antiqua"/>
              <a:ea typeface="Book Antiqua"/>
              <a:cs typeface="Book Antiqua"/>
              <a:sym typeface="Book Antiqua"/>
            </a:endParaRPr>
          </a:p>
        </p:txBody>
      </p:sp>
      <p:sp>
        <p:nvSpPr>
          <p:cNvPr id="804" name="Google Shape;804;g165e4462b3a_0_1439"/>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805" name="Google Shape;805;g165e4462b3a_0_1439"/>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806" name="Google Shape;806;g165e4462b3a_0_1439"/>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Key Performance Indicators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165e4462b3a_0_1450"/>
          <p:cNvSpPr/>
          <p:nvPr/>
        </p:nvSpPr>
        <p:spPr>
          <a:xfrm>
            <a:off x="482100" y="1053000"/>
            <a:ext cx="2160000" cy="985500"/>
          </a:xfrm>
          <a:prstGeom prst="rect">
            <a:avLst/>
          </a:prstGeom>
          <a:solidFill>
            <a:srgbClr val="192E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Book Antiqua"/>
                <a:ea typeface="Book Antiqua"/>
                <a:cs typeface="Book Antiqua"/>
                <a:sym typeface="Book Antiqua"/>
              </a:rPr>
              <a:t>Quantifiable Target</a:t>
            </a:r>
            <a:endParaRPr b="1" i="0" sz="1900" u="none" cap="none" strike="noStrike">
              <a:solidFill>
                <a:schemeClr val="lt1"/>
              </a:solidFill>
              <a:latin typeface="Book Antiqua"/>
              <a:ea typeface="Book Antiqua"/>
              <a:cs typeface="Book Antiqua"/>
              <a:sym typeface="Book Antiqua"/>
            </a:endParaRPr>
          </a:p>
        </p:txBody>
      </p:sp>
      <p:sp>
        <p:nvSpPr>
          <p:cNvPr id="813" name="Google Shape;813;g165e4462b3a_0_1450"/>
          <p:cNvSpPr/>
          <p:nvPr/>
        </p:nvSpPr>
        <p:spPr>
          <a:xfrm>
            <a:off x="3523500" y="1053000"/>
            <a:ext cx="2160000" cy="985500"/>
          </a:xfrm>
          <a:prstGeom prst="rect">
            <a:avLst/>
          </a:prstGeom>
          <a:solidFill>
            <a:srgbClr val="192E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Book Antiqua"/>
                <a:ea typeface="Book Antiqua"/>
                <a:cs typeface="Book Antiqua"/>
                <a:sym typeface="Book Antiqua"/>
              </a:rPr>
              <a:t>Timeframe for Accomplishment</a:t>
            </a:r>
            <a:endParaRPr b="1" i="0" sz="1900" u="none" cap="none" strike="noStrike">
              <a:solidFill>
                <a:schemeClr val="lt1"/>
              </a:solidFill>
              <a:latin typeface="Book Antiqua"/>
              <a:ea typeface="Book Antiqua"/>
              <a:cs typeface="Book Antiqua"/>
              <a:sym typeface="Book Antiqua"/>
            </a:endParaRPr>
          </a:p>
        </p:txBody>
      </p:sp>
      <p:sp>
        <p:nvSpPr>
          <p:cNvPr id="814" name="Google Shape;814;g165e4462b3a_0_1450"/>
          <p:cNvSpPr/>
          <p:nvPr/>
        </p:nvSpPr>
        <p:spPr>
          <a:xfrm>
            <a:off x="6564900" y="1053000"/>
            <a:ext cx="2160000" cy="985500"/>
          </a:xfrm>
          <a:prstGeom prst="rect">
            <a:avLst/>
          </a:prstGeom>
          <a:solidFill>
            <a:srgbClr val="192E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Book Antiqua"/>
                <a:ea typeface="Book Antiqua"/>
                <a:cs typeface="Book Antiqua"/>
                <a:sym typeface="Book Antiqua"/>
              </a:rPr>
              <a:t>Data Source</a:t>
            </a:r>
            <a:endParaRPr b="1" i="0" sz="1900" u="none" cap="none" strike="noStrike">
              <a:solidFill>
                <a:schemeClr val="lt1"/>
              </a:solidFill>
              <a:latin typeface="Book Antiqua"/>
              <a:ea typeface="Book Antiqua"/>
              <a:cs typeface="Book Antiqua"/>
              <a:sym typeface="Book Antiqua"/>
            </a:endParaRPr>
          </a:p>
        </p:txBody>
      </p:sp>
      <p:sp>
        <p:nvSpPr>
          <p:cNvPr id="815" name="Google Shape;815;g165e4462b3a_0_1450"/>
          <p:cNvSpPr/>
          <p:nvPr/>
        </p:nvSpPr>
        <p:spPr>
          <a:xfrm>
            <a:off x="9606300" y="1053000"/>
            <a:ext cx="2160000" cy="985500"/>
          </a:xfrm>
          <a:prstGeom prst="rect">
            <a:avLst/>
          </a:prstGeom>
          <a:solidFill>
            <a:srgbClr val="192E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Book Antiqua"/>
                <a:ea typeface="Book Antiqua"/>
                <a:cs typeface="Book Antiqua"/>
                <a:sym typeface="Book Antiqua"/>
              </a:rPr>
              <a:t>Reporting Frequency</a:t>
            </a:r>
            <a:endParaRPr b="1" i="0" sz="1900" u="none" cap="none" strike="noStrike">
              <a:solidFill>
                <a:schemeClr val="lt1"/>
              </a:solidFill>
              <a:latin typeface="Book Antiqua"/>
              <a:ea typeface="Book Antiqua"/>
              <a:cs typeface="Book Antiqua"/>
              <a:sym typeface="Book Antiqua"/>
            </a:endParaRPr>
          </a:p>
        </p:txBody>
      </p:sp>
      <p:sp>
        <p:nvSpPr>
          <p:cNvPr id="816" name="Google Shape;816;g165e4462b3a_0_1450"/>
          <p:cNvSpPr/>
          <p:nvPr/>
        </p:nvSpPr>
        <p:spPr>
          <a:xfrm>
            <a:off x="2779050" y="1268700"/>
            <a:ext cx="607500" cy="554100"/>
          </a:xfrm>
          <a:prstGeom prst="mathPlus">
            <a:avLst>
              <a:gd fmla="val 23520" name="adj1"/>
            </a:avLst>
          </a:prstGeom>
          <a:solidFill>
            <a:srgbClr val="A5A5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chemeClr val="lt1"/>
              </a:solidFill>
              <a:latin typeface="Book Antiqua"/>
              <a:ea typeface="Book Antiqua"/>
              <a:cs typeface="Book Antiqua"/>
              <a:sym typeface="Book Antiqua"/>
            </a:endParaRPr>
          </a:p>
        </p:txBody>
      </p:sp>
      <p:sp>
        <p:nvSpPr>
          <p:cNvPr id="817" name="Google Shape;817;g165e4462b3a_0_1450"/>
          <p:cNvSpPr/>
          <p:nvPr/>
        </p:nvSpPr>
        <p:spPr>
          <a:xfrm>
            <a:off x="5820450" y="1268700"/>
            <a:ext cx="607500" cy="554100"/>
          </a:xfrm>
          <a:prstGeom prst="mathPlus">
            <a:avLst>
              <a:gd fmla="val 23520" name="adj1"/>
            </a:avLst>
          </a:prstGeom>
          <a:solidFill>
            <a:srgbClr val="A5A5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chemeClr val="lt1"/>
              </a:solidFill>
              <a:latin typeface="Book Antiqua"/>
              <a:ea typeface="Book Antiqua"/>
              <a:cs typeface="Book Antiqua"/>
              <a:sym typeface="Book Antiqua"/>
            </a:endParaRPr>
          </a:p>
        </p:txBody>
      </p:sp>
      <p:sp>
        <p:nvSpPr>
          <p:cNvPr id="818" name="Google Shape;818;g165e4462b3a_0_1450"/>
          <p:cNvSpPr/>
          <p:nvPr/>
        </p:nvSpPr>
        <p:spPr>
          <a:xfrm>
            <a:off x="8861850" y="1268700"/>
            <a:ext cx="607500" cy="554100"/>
          </a:xfrm>
          <a:prstGeom prst="mathPlus">
            <a:avLst>
              <a:gd fmla="val 23520" name="adj1"/>
            </a:avLst>
          </a:prstGeom>
          <a:solidFill>
            <a:srgbClr val="A5A5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chemeClr val="lt1"/>
              </a:solidFill>
              <a:latin typeface="Book Antiqua"/>
              <a:ea typeface="Book Antiqua"/>
              <a:cs typeface="Book Antiqua"/>
              <a:sym typeface="Book Antiqua"/>
            </a:endParaRPr>
          </a:p>
        </p:txBody>
      </p:sp>
      <p:sp>
        <p:nvSpPr>
          <p:cNvPr id="819" name="Google Shape;819;g165e4462b3a_0_1450"/>
          <p:cNvSpPr/>
          <p:nvPr/>
        </p:nvSpPr>
        <p:spPr>
          <a:xfrm>
            <a:off x="482100" y="2387975"/>
            <a:ext cx="5201400" cy="47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500" u="none" cap="none" strike="noStrike">
                <a:solidFill>
                  <a:schemeClr val="dk1"/>
                </a:solidFill>
                <a:latin typeface="Book Antiqua"/>
                <a:ea typeface="Book Antiqua"/>
                <a:cs typeface="Book Antiqua"/>
                <a:sym typeface="Book Antiqua"/>
              </a:rPr>
              <a:t>Questions to Ask:</a:t>
            </a:r>
            <a:endParaRPr b="1" i="0" sz="1100" u="none" cap="none" strike="noStrike">
              <a:solidFill>
                <a:schemeClr val="dk1"/>
              </a:solidFill>
              <a:latin typeface="Book Antiqua"/>
              <a:ea typeface="Book Antiqua"/>
              <a:cs typeface="Book Antiqua"/>
              <a:sym typeface="Book Antiqua"/>
            </a:endParaRPr>
          </a:p>
        </p:txBody>
      </p:sp>
      <p:sp>
        <p:nvSpPr>
          <p:cNvPr id="820" name="Google Shape;820;g165e4462b3a_0_1450"/>
          <p:cNvSpPr/>
          <p:nvPr/>
        </p:nvSpPr>
        <p:spPr>
          <a:xfrm>
            <a:off x="6564900" y="2387975"/>
            <a:ext cx="5201400" cy="47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500" u="none" cap="none" strike="noStrike">
                <a:solidFill>
                  <a:schemeClr val="dk1"/>
                </a:solidFill>
                <a:latin typeface="Book Antiqua"/>
                <a:ea typeface="Book Antiqua"/>
                <a:cs typeface="Book Antiqua"/>
                <a:sym typeface="Book Antiqua"/>
              </a:rPr>
              <a:t>Did You Get it Right?</a:t>
            </a:r>
            <a:endParaRPr b="1" i="0" sz="1100" u="none" cap="none" strike="noStrike">
              <a:solidFill>
                <a:schemeClr val="dk1"/>
              </a:solidFill>
              <a:latin typeface="Book Antiqua"/>
              <a:ea typeface="Book Antiqua"/>
              <a:cs typeface="Book Antiqua"/>
              <a:sym typeface="Book Antiqua"/>
            </a:endParaRPr>
          </a:p>
        </p:txBody>
      </p:sp>
      <p:sp>
        <p:nvSpPr>
          <p:cNvPr id="821" name="Google Shape;821;g165e4462b3a_0_1450"/>
          <p:cNvSpPr txBox="1"/>
          <p:nvPr/>
        </p:nvSpPr>
        <p:spPr>
          <a:xfrm>
            <a:off x="511050" y="3014375"/>
            <a:ext cx="5143500" cy="26475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Book Antiqua"/>
              <a:buChar char="●"/>
            </a:pPr>
            <a:r>
              <a:rPr b="0" i="0" lang="en-US" sz="1600" u="none" cap="none" strike="noStrike">
                <a:solidFill>
                  <a:srgbClr val="000000"/>
                </a:solidFill>
                <a:latin typeface="Book Antiqua"/>
                <a:ea typeface="Book Antiqua"/>
                <a:cs typeface="Book Antiqua"/>
                <a:sym typeface="Book Antiqua"/>
              </a:rPr>
              <a:t>What is your desired outcome?</a:t>
            </a:r>
            <a:endParaRPr b="0" i="0" sz="1600" u="none" cap="none" strike="noStrike">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Book Antiqua"/>
              <a:ea typeface="Book Antiqua"/>
              <a:cs typeface="Book Antiqua"/>
              <a:sym typeface="Book Antiqua"/>
            </a:endParaRPr>
          </a:p>
          <a:p>
            <a:pPr indent="-330200" lvl="0" marL="457200" marR="0" rtl="0" algn="l">
              <a:lnSpc>
                <a:spcPct val="100000"/>
              </a:lnSpc>
              <a:spcBef>
                <a:spcPts val="0"/>
              </a:spcBef>
              <a:spcAft>
                <a:spcPts val="0"/>
              </a:spcAft>
              <a:buClr>
                <a:srgbClr val="000000"/>
              </a:buClr>
              <a:buSzPts val="1600"/>
              <a:buFont typeface="Book Antiqua"/>
              <a:buChar char="●"/>
            </a:pPr>
            <a:r>
              <a:rPr b="0" i="0" lang="en-US" sz="1600" u="none" cap="none" strike="noStrike">
                <a:solidFill>
                  <a:srgbClr val="000000"/>
                </a:solidFill>
                <a:latin typeface="Book Antiqua"/>
                <a:ea typeface="Book Antiqua"/>
                <a:cs typeface="Book Antiqua"/>
                <a:sym typeface="Book Antiqua"/>
              </a:rPr>
              <a:t>How does this outcome align with your vision for success?</a:t>
            </a:r>
            <a:endParaRPr b="0" i="0" sz="1600" u="none" cap="none" strike="noStrike">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Book Antiqua"/>
              <a:ea typeface="Book Antiqua"/>
              <a:cs typeface="Book Antiqua"/>
              <a:sym typeface="Book Antiqua"/>
            </a:endParaRPr>
          </a:p>
          <a:p>
            <a:pPr indent="-330200" lvl="0" marL="457200" marR="0" rtl="0" algn="l">
              <a:lnSpc>
                <a:spcPct val="100000"/>
              </a:lnSpc>
              <a:spcBef>
                <a:spcPts val="0"/>
              </a:spcBef>
              <a:spcAft>
                <a:spcPts val="0"/>
              </a:spcAft>
              <a:buClr>
                <a:srgbClr val="000000"/>
              </a:buClr>
              <a:buSzPts val="1600"/>
              <a:buFont typeface="Book Antiqua"/>
              <a:buChar char="●"/>
            </a:pPr>
            <a:r>
              <a:rPr b="0" i="0" lang="en-US" sz="1600" u="none" cap="none" strike="noStrike">
                <a:solidFill>
                  <a:srgbClr val="000000"/>
                </a:solidFill>
                <a:latin typeface="Book Antiqua"/>
                <a:ea typeface="Book Antiqua"/>
                <a:cs typeface="Book Antiqua"/>
                <a:sym typeface="Book Antiqua"/>
              </a:rPr>
              <a:t>How will you know when you achieved your outcome?</a:t>
            </a:r>
            <a:endParaRPr b="0" i="0" sz="1600" u="none" cap="none" strike="noStrike">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Book Antiqua"/>
              <a:ea typeface="Book Antiqua"/>
              <a:cs typeface="Book Antiqua"/>
              <a:sym typeface="Book Antiqua"/>
            </a:endParaRPr>
          </a:p>
          <a:p>
            <a:pPr indent="-330200" lvl="0" marL="457200" marR="0" rtl="0" algn="l">
              <a:lnSpc>
                <a:spcPct val="100000"/>
              </a:lnSpc>
              <a:spcBef>
                <a:spcPts val="0"/>
              </a:spcBef>
              <a:spcAft>
                <a:spcPts val="0"/>
              </a:spcAft>
              <a:buClr>
                <a:srgbClr val="000000"/>
              </a:buClr>
              <a:buSzPts val="1600"/>
              <a:buFont typeface="Book Antiqua"/>
              <a:buChar char="●"/>
            </a:pPr>
            <a:r>
              <a:rPr b="0" i="0" lang="en-US" sz="1600" u="none" cap="none" strike="noStrike">
                <a:solidFill>
                  <a:srgbClr val="000000"/>
                </a:solidFill>
                <a:latin typeface="Book Antiqua"/>
                <a:ea typeface="Book Antiqua"/>
                <a:cs typeface="Book Antiqua"/>
                <a:sym typeface="Book Antiqua"/>
              </a:rPr>
              <a:t>Is this a leading measure of performance or a lagging measure?</a:t>
            </a:r>
            <a:endParaRPr b="0" i="0" sz="1600" u="none" cap="none" strike="noStrike">
              <a:solidFill>
                <a:srgbClr val="000000"/>
              </a:solidFill>
              <a:latin typeface="Book Antiqua"/>
              <a:ea typeface="Book Antiqua"/>
              <a:cs typeface="Book Antiqua"/>
              <a:sym typeface="Book Antiqua"/>
            </a:endParaRPr>
          </a:p>
        </p:txBody>
      </p:sp>
      <p:sp>
        <p:nvSpPr>
          <p:cNvPr id="822" name="Google Shape;822;g165e4462b3a_0_1450"/>
          <p:cNvSpPr txBox="1"/>
          <p:nvPr/>
        </p:nvSpPr>
        <p:spPr>
          <a:xfrm>
            <a:off x="6593850" y="3010475"/>
            <a:ext cx="5143500" cy="27951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Book Antiqua"/>
              <a:buChar char="●"/>
            </a:pPr>
            <a:r>
              <a:rPr b="0" i="0" lang="en-US" sz="1600" u="none" cap="none" strike="noStrike">
                <a:solidFill>
                  <a:srgbClr val="000000"/>
                </a:solidFill>
                <a:latin typeface="Book Antiqua"/>
                <a:ea typeface="Book Antiqua"/>
                <a:cs typeface="Book Antiqua"/>
                <a:sym typeface="Book Antiqua"/>
              </a:rPr>
              <a:t>Do you have at least 5-7 metrics that are essential to your vision for success?</a:t>
            </a:r>
            <a:endParaRPr b="0" i="0" sz="1600" u="none" cap="none" strike="noStrike">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Book Antiqua"/>
              <a:ea typeface="Book Antiqua"/>
              <a:cs typeface="Book Antiqua"/>
              <a:sym typeface="Book Antiqua"/>
            </a:endParaRPr>
          </a:p>
          <a:p>
            <a:pPr indent="-330200" lvl="0" marL="457200" marR="0" rtl="0" algn="l">
              <a:lnSpc>
                <a:spcPct val="115000"/>
              </a:lnSpc>
              <a:spcBef>
                <a:spcPts val="0"/>
              </a:spcBef>
              <a:spcAft>
                <a:spcPts val="0"/>
              </a:spcAft>
              <a:buClr>
                <a:srgbClr val="000000"/>
              </a:buClr>
              <a:buSzPts val="1600"/>
              <a:buFont typeface="Book Antiqua"/>
              <a:buChar char="●"/>
            </a:pPr>
            <a:r>
              <a:rPr b="0" i="0" lang="en-US" sz="1600" u="none" cap="none" strike="noStrike">
                <a:solidFill>
                  <a:srgbClr val="000000"/>
                </a:solidFill>
                <a:latin typeface="Book Antiqua"/>
                <a:ea typeface="Book Antiqua"/>
                <a:cs typeface="Book Antiqua"/>
                <a:sym typeface="Book Antiqua"/>
              </a:rPr>
              <a:t>Do you have a combination of leading and lagging indicators?</a:t>
            </a:r>
            <a:endParaRPr b="0" i="0" sz="1600" u="none" cap="none" strike="noStrike">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Book Antiqua"/>
              <a:ea typeface="Book Antiqua"/>
              <a:cs typeface="Book Antiqua"/>
              <a:sym typeface="Book Antiqua"/>
            </a:endParaRPr>
          </a:p>
          <a:p>
            <a:pPr indent="-330200" lvl="0" marL="457200" marR="0" rtl="0" algn="l">
              <a:lnSpc>
                <a:spcPct val="115000"/>
              </a:lnSpc>
              <a:spcBef>
                <a:spcPts val="0"/>
              </a:spcBef>
              <a:spcAft>
                <a:spcPts val="0"/>
              </a:spcAft>
              <a:buClr>
                <a:srgbClr val="000000"/>
              </a:buClr>
              <a:buSzPts val="1600"/>
              <a:buFont typeface="Book Antiqua"/>
              <a:buChar char="●"/>
            </a:pPr>
            <a:r>
              <a:rPr b="0" i="0" lang="en-US" sz="1600" u="none" cap="none" strike="noStrike">
                <a:solidFill>
                  <a:srgbClr val="000000"/>
                </a:solidFill>
                <a:latin typeface="Book Antiqua"/>
                <a:ea typeface="Book Antiqua"/>
                <a:cs typeface="Book Antiqua"/>
                <a:sym typeface="Book Antiqua"/>
              </a:rPr>
              <a:t>Is the measure and target for each clear enough to stand on its own?</a:t>
            </a:r>
            <a:endParaRPr b="0" i="0" sz="1600" u="none" cap="none" strike="noStrike">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Book Antiqua"/>
              <a:ea typeface="Book Antiqua"/>
              <a:cs typeface="Book Antiqua"/>
              <a:sym typeface="Book Antiqua"/>
            </a:endParaRPr>
          </a:p>
          <a:p>
            <a:pPr indent="-330200" lvl="0" marL="457200" marR="0" rtl="0" algn="l">
              <a:lnSpc>
                <a:spcPct val="115000"/>
              </a:lnSpc>
              <a:spcBef>
                <a:spcPts val="0"/>
              </a:spcBef>
              <a:spcAft>
                <a:spcPts val="0"/>
              </a:spcAft>
              <a:buClr>
                <a:srgbClr val="000000"/>
              </a:buClr>
              <a:buSzPts val="1600"/>
              <a:buFont typeface="Book Antiqua"/>
              <a:buChar char="●"/>
            </a:pPr>
            <a:r>
              <a:rPr b="0" i="0" lang="en-US" sz="1600" u="none" cap="none" strike="noStrike">
                <a:solidFill>
                  <a:srgbClr val="000000"/>
                </a:solidFill>
                <a:latin typeface="Book Antiqua"/>
                <a:ea typeface="Book Antiqua"/>
                <a:cs typeface="Book Antiqua"/>
                <a:sym typeface="Book Antiqua"/>
              </a:rPr>
              <a:t>It can be measured and tracked at least monthly?</a:t>
            </a:r>
            <a:endParaRPr b="0" i="0" sz="1600" u="none" cap="none" strike="noStrike">
              <a:solidFill>
                <a:srgbClr val="000000"/>
              </a:solidFill>
              <a:latin typeface="Book Antiqua"/>
              <a:ea typeface="Book Antiqua"/>
              <a:cs typeface="Book Antiqua"/>
              <a:sym typeface="Book Antiqua"/>
            </a:endParaRPr>
          </a:p>
        </p:txBody>
      </p:sp>
      <p:sp>
        <p:nvSpPr>
          <p:cNvPr id="823" name="Google Shape;823;g165e4462b3a_0_1450"/>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Financials | </a:t>
            </a:r>
            <a:r>
              <a:rPr b="1" lang="en-US" sz="2400">
                <a:latin typeface="Book Antiqua"/>
                <a:ea typeface="Book Antiqua"/>
                <a:cs typeface="Book Antiqua"/>
                <a:sym typeface="Book Antiqua"/>
              </a:rPr>
              <a:t>KPI</a:t>
            </a:r>
            <a:r>
              <a:rPr lang="en-US" sz="2400">
                <a:latin typeface="Book Antiqua"/>
                <a:ea typeface="Book Antiqua"/>
                <a:cs typeface="Book Antiqua"/>
                <a:sym typeface="Book Antiqua"/>
              </a:rPr>
              <a:t> | Risks and Mitigations</a:t>
            </a:r>
            <a:endParaRPr sz="2400">
              <a:latin typeface="Book Antiqua"/>
              <a:ea typeface="Book Antiqua"/>
              <a:cs typeface="Book Antiqua"/>
              <a:sym typeface="Book Antiqua"/>
            </a:endParaRPr>
          </a:p>
        </p:txBody>
      </p:sp>
      <p:sp>
        <p:nvSpPr>
          <p:cNvPr id="824" name="Google Shape;824;g165e4462b3a_0_1450"/>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825" name="Google Shape;825;g165e4462b3a_0_1450"/>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826" name="Google Shape;826;g165e4462b3a_0_1450"/>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How to Build KPIs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65e4462b3a_0_142"/>
          <p:cNvSpPr txBox="1"/>
          <p:nvPr>
            <p:ph idx="4294967295" type="title"/>
          </p:nvPr>
        </p:nvSpPr>
        <p:spPr>
          <a:xfrm>
            <a:off x="0" y="-2457700"/>
            <a:ext cx="105156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sz="3600">
                <a:latin typeface="Book Antiqua"/>
                <a:ea typeface="Book Antiqua"/>
                <a:cs typeface="Book Antiqua"/>
                <a:sym typeface="Book Antiqua"/>
              </a:rPr>
              <a:t>Implementation Plans</a:t>
            </a:r>
            <a:endParaRPr sz="3600"/>
          </a:p>
        </p:txBody>
      </p:sp>
      <p:sp>
        <p:nvSpPr>
          <p:cNvPr id="266" name="Google Shape;266;g165e4462b3a_0_142"/>
          <p:cNvSpPr/>
          <p:nvPr/>
        </p:nvSpPr>
        <p:spPr>
          <a:xfrm>
            <a:off x="605117" y="999987"/>
            <a:ext cx="10748700" cy="10191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Your implementation plan should be the </a:t>
            </a:r>
            <a:r>
              <a:rPr b="1" i="0" lang="en-US" sz="2800" u="none" cap="none" strike="noStrike">
                <a:solidFill>
                  <a:srgbClr val="FFFFFF"/>
                </a:solidFill>
                <a:latin typeface="Book Antiqua"/>
                <a:ea typeface="Book Antiqua"/>
                <a:cs typeface="Book Antiqua"/>
                <a:sym typeface="Book Antiqua"/>
              </a:rPr>
              <a:t>“roadmap”</a:t>
            </a:r>
            <a:r>
              <a:rPr b="0" i="0" lang="en-US" sz="2800" u="none" cap="none" strike="noStrike">
                <a:solidFill>
                  <a:srgbClr val="FFFF00"/>
                </a:solidFill>
                <a:latin typeface="Book Antiqua"/>
                <a:ea typeface="Book Antiqua"/>
                <a:cs typeface="Book Antiqua"/>
                <a:sym typeface="Book Antiqua"/>
              </a:rPr>
              <a:t> </a:t>
            </a:r>
            <a:r>
              <a:rPr b="0" i="0" lang="en-US" sz="2800" u="none" cap="none" strike="noStrike">
                <a:solidFill>
                  <a:schemeClr val="lt1"/>
                </a:solidFill>
                <a:latin typeface="Book Antiqua"/>
                <a:ea typeface="Book Antiqua"/>
                <a:cs typeface="Book Antiqua"/>
                <a:sym typeface="Book Antiqua"/>
              </a:rPr>
              <a:t>of your recommendations</a:t>
            </a:r>
            <a:endParaRPr b="0" i="0" sz="1400" u="none" cap="none" strike="noStrike">
              <a:solidFill>
                <a:srgbClr val="000000"/>
              </a:solidFill>
              <a:latin typeface="Arial"/>
              <a:ea typeface="Arial"/>
              <a:cs typeface="Arial"/>
              <a:sym typeface="Arial"/>
            </a:endParaRPr>
          </a:p>
        </p:txBody>
      </p:sp>
      <p:sp>
        <p:nvSpPr>
          <p:cNvPr id="267" name="Google Shape;267;g165e4462b3a_0_142"/>
          <p:cNvSpPr/>
          <p:nvPr/>
        </p:nvSpPr>
        <p:spPr>
          <a:xfrm>
            <a:off x="605117" y="2334387"/>
            <a:ext cx="4590600" cy="3807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What your plan should include:</a:t>
            </a:r>
            <a:endParaRPr b="0" i="0" sz="1400" u="none" cap="none" strike="noStrike">
              <a:solidFill>
                <a:srgbClr val="000000"/>
              </a:solidFill>
              <a:latin typeface="Arial"/>
              <a:ea typeface="Arial"/>
              <a:cs typeface="Arial"/>
              <a:sym typeface="Arial"/>
            </a:endParaRPr>
          </a:p>
        </p:txBody>
      </p:sp>
      <p:sp>
        <p:nvSpPr>
          <p:cNvPr id="268" name="Google Shape;268;g165e4462b3a_0_142"/>
          <p:cNvSpPr/>
          <p:nvPr/>
        </p:nvSpPr>
        <p:spPr>
          <a:xfrm>
            <a:off x="755981" y="2804333"/>
            <a:ext cx="4539900" cy="623700"/>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Detailed breakdown of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Book Antiqua"/>
                <a:ea typeface="Book Antiqua"/>
                <a:cs typeface="Book Antiqua"/>
                <a:sym typeface="Book Antiqua"/>
              </a:rPr>
              <a:t>        </a:t>
            </a:r>
            <a:r>
              <a:rPr b="0" i="0" lang="en-US" sz="1600" u="none" cap="none" strike="noStrike">
                <a:solidFill>
                  <a:srgbClr val="4472C4"/>
                </a:solidFill>
                <a:latin typeface="Book Antiqua"/>
                <a:ea typeface="Book Antiqua"/>
                <a:cs typeface="Book Antiqua"/>
                <a:sym typeface="Book Antiqua"/>
              </a:rPr>
              <a:t>[short term, long term]</a:t>
            </a:r>
            <a:endParaRPr b="0" i="0" sz="1400" u="none" cap="none" strike="noStrike">
              <a:solidFill>
                <a:srgbClr val="000000"/>
              </a:solidFill>
              <a:latin typeface="Arial"/>
              <a:ea typeface="Arial"/>
              <a:cs typeface="Arial"/>
              <a:sym typeface="Arial"/>
            </a:endParaRPr>
          </a:p>
        </p:txBody>
      </p:sp>
      <p:sp>
        <p:nvSpPr>
          <p:cNvPr id="269" name="Google Shape;269;g165e4462b3a_0_142"/>
          <p:cNvSpPr/>
          <p:nvPr/>
        </p:nvSpPr>
        <p:spPr>
          <a:xfrm>
            <a:off x="755981" y="3265351"/>
            <a:ext cx="4047000" cy="623700"/>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Costs/projected revenues</a:t>
            </a:r>
            <a:endParaRPr b="0" i="0" sz="1400" u="none" cap="none" strike="noStrike">
              <a:solidFill>
                <a:srgbClr val="000000"/>
              </a:solidFill>
              <a:latin typeface="Arial"/>
              <a:ea typeface="Arial"/>
              <a:cs typeface="Arial"/>
              <a:sym typeface="Arial"/>
            </a:endParaRPr>
          </a:p>
        </p:txBody>
      </p:sp>
      <p:sp>
        <p:nvSpPr>
          <p:cNvPr id="270" name="Google Shape;270;g165e4462b3a_0_142"/>
          <p:cNvSpPr/>
          <p:nvPr/>
        </p:nvSpPr>
        <p:spPr>
          <a:xfrm>
            <a:off x="755980" y="3730265"/>
            <a:ext cx="4047000" cy="6237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 Consistent time breakdown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        [quarters, months, years. etc]</a:t>
            </a:r>
            <a:endParaRPr b="0" i="0" sz="1400" u="none" cap="none" strike="noStrike">
              <a:solidFill>
                <a:srgbClr val="000000"/>
              </a:solidFill>
              <a:latin typeface="Arial"/>
              <a:ea typeface="Arial"/>
              <a:cs typeface="Arial"/>
              <a:sym typeface="Arial"/>
            </a:endParaRPr>
          </a:p>
        </p:txBody>
      </p:sp>
      <p:sp>
        <p:nvSpPr>
          <p:cNvPr id="271" name="Google Shape;271;g165e4462b3a_0_142"/>
          <p:cNvSpPr/>
          <p:nvPr/>
        </p:nvSpPr>
        <p:spPr>
          <a:xfrm>
            <a:off x="755979" y="4268196"/>
            <a:ext cx="4047000" cy="6237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 Expected</a:t>
            </a:r>
            <a:r>
              <a:rPr b="0" i="0" lang="en-US" sz="1600" u="none" cap="none" strike="noStrike">
                <a:solidFill>
                  <a:schemeClr val="lt1"/>
                </a:solidFill>
                <a:latin typeface="Book Antiqua"/>
                <a:ea typeface="Book Antiqua"/>
                <a:cs typeface="Book Antiqua"/>
                <a:sym typeface="Book Antiqua"/>
              </a:rPr>
              <a:t> </a:t>
            </a:r>
            <a:r>
              <a:rPr b="0" i="0" lang="en-US" sz="1600" u="none" cap="none" strike="noStrike">
                <a:solidFill>
                  <a:schemeClr val="dk1"/>
                </a:solidFill>
                <a:latin typeface="Book Antiqua"/>
                <a:ea typeface="Book Antiqua"/>
                <a:cs typeface="Book Antiqua"/>
                <a:sym typeface="Book Antiqua"/>
              </a:rPr>
              <a:t>difficulties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Book Antiqua"/>
              <a:ea typeface="Book Antiqua"/>
              <a:cs typeface="Book Antiqua"/>
              <a:sym typeface="Book Antiqua"/>
            </a:endParaRPr>
          </a:p>
        </p:txBody>
      </p:sp>
      <p:sp>
        <p:nvSpPr>
          <p:cNvPr id="272" name="Google Shape;272;g165e4462b3a_0_142"/>
          <p:cNvSpPr/>
          <p:nvPr/>
        </p:nvSpPr>
        <p:spPr>
          <a:xfrm>
            <a:off x="755979" y="4774502"/>
            <a:ext cx="6258000" cy="6237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 Check ins/maintenance of recommendations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[how do we/how often do we check to make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sure the recommendation is being effective?]</a:t>
            </a:r>
            <a:endParaRPr b="0" i="0" sz="1400" u="none" cap="none" strike="noStrike">
              <a:solidFill>
                <a:srgbClr val="000000"/>
              </a:solidFill>
              <a:latin typeface="Arial"/>
              <a:ea typeface="Arial"/>
              <a:cs typeface="Arial"/>
              <a:sym typeface="Arial"/>
            </a:endParaRPr>
          </a:p>
        </p:txBody>
      </p:sp>
      <p:grpSp>
        <p:nvGrpSpPr>
          <p:cNvPr id="273" name="Google Shape;273;g165e4462b3a_0_142"/>
          <p:cNvGrpSpPr/>
          <p:nvPr/>
        </p:nvGrpSpPr>
        <p:grpSpPr>
          <a:xfrm>
            <a:off x="5685351" y="2334387"/>
            <a:ext cx="6506522" cy="4137939"/>
            <a:chOff x="6002851" y="2334387"/>
            <a:chExt cx="6506522" cy="4137939"/>
          </a:xfrm>
        </p:grpSpPr>
        <p:sp>
          <p:nvSpPr>
            <p:cNvPr id="274" name="Google Shape;274;g165e4462b3a_0_142"/>
            <p:cNvSpPr/>
            <p:nvPr/>
          </p:nvSpPr>
          <p:spPr>
            <a:xfrm>
              <a:off x="6286500" y="2903190"/>
              <a:ext cx="1562100" cy="10299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g165e4462b3a_0_142"/>
            <p:cNvSpPr/>
            <p:nvPr/>
          </p:nvSpPr>
          <p:spPr>
            <a:xfrm>
              <a:off x="8274473" y="2903190"/>
              <a:ext cx="1562100" cy="10299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g165e4462b3a_0_142"/>
            <p:cNvSpPr/>
            <p:nvPr/>
          </p:nvSpPr>
          <p:spPr>
            <a:xfrm>
              <a:off x="10333593" y="2920069"/>
              <a:ext cx="1562100" cy="10128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g165e4462b3a_0_142"/>
            <p:cNvSpPr/>
            <p:nvPr/>
          </p:nvSpPr>
          <p:spPr>
            <a:xfrm>
              <a:off x="6096000" y="2334387"/>
              <a:ext cx="5894400" cy="3807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Having a client</a:t>
              </a:r>
              <a:r>
                <a:rPr lang="en-US" sz="2000">
                  <a:solidFill>
                    <a:schemeClr val="lt1"/>
                  </a:solidFill>
                  <a:latin typeface="Book Antiqua"/>
                  <a:ea typeface="Book Antiqua"/>
                  <a:cs typeface="Book Antiqua"/>
                  <a:sym typeface="Book Antiqua"/>
                </a:rPr>
                <a:t>-</a:t>
              </a:r>
              <a:r>
                <a:rPr b="0" i="0" lang="en-US" sz="2000" u="none" cap="none" strike="noStrike">
                  <a:solidFill>
                    <a:schemeClr val="lt1"/>
                  </a:solidFill>
                  <a:latin typeface="Book Antiqua"/>
                  <a:ea typeface="Book Antiqua"/>
                  <a:cs typeface="Book Antiqua"/>
                  <a:sym typeface="Book Antiqua"/>
                </a:rPr>
                <a:t>centered implementation</a:t>
              </a:r>
              <a:endParaRPr b="0" i="0" sz="1400" u="none" cap="none" strike="noStrike">
                <a:solidFill>
                  <a:srgbClr val="000000"/>
                </a:solidFill>
                <a:latin typeface="Arial"/>
                <a:ea typeface="Arial"/>
                <a:cs typeface="Arial"/>
                <a:sym typeface="Arial"/>
              </a:endParaRPr>
            </a:p>
          </p:txBody>
        </p:sp>
        <p:pic>
          <p:nvPicPr>
            <p:cNvPr descr="Briefcase" id="278" name="Google Shape;278;g165e4462b3a_0_142"/>
            <p:cNvPicPr preferRelativeResize="0"/>
            <p:nvPr/>
          </p:nvPicPr>
          <p:blipFill rotWithShape="1">
            <a:blip r:embed="rId3">
              <a:alphaModFix/>
            </a:blip>
            <a:srcRect b="0" l="0" r="0" t="0"/>
            <a:stretch/>
          </p:blipFill>
          <p:spPr>
            <a:xfrm>
              <a:off x="6715563" y="2951682"/>
              <a:ext cx="698500" cy="698500"/>
            </a:xfrm>
            <a:prstGeom prst="rect">
              <a:avLst/>
            </a:prstGeom>
            <a:noFill/>
            <a:ln>
              <a:noFill/>
            </a:ln>
          </p:spPr>
        </p:pic>
        <p:pic>
          <p:nvPicPr>
            <p:cNvPr descr="Document" id="279" name="Google Shape;279;g165e4462b3a_0_142"/>
            <p:cNvPicPr preferRelativeResize="0"/>
            <p:nvPr/>
          </p:nvPicPr>
          <p:blipFill rotWithShape="1">
            <a:blip r:embed="rId4">
              <a:alphaModFix/>
            </a:blip>
            <a:srcRect b="0" l="0" r="0" t="0"/>
            <a:stretch/>
          </p:blipFill>
          <p:spPr>
            <a:xfrm>
              <a:off x="8693916" y="2927107"/>
              <a:ext cx="698500" cy="698500"/>
            </a:xfrm>
            <a:prstGeom prst="rect">
              <a:avLst/>
            </a:prstGeom>
            <a:noFill/>
            <a:ln>
              <a:noFill/>
            </a:ln>
          </p:spPr>
        </p:pic>
        <p:pic>
          <p:nvPicPr>
            <p:cNvPr descr="Presentation with checklist" id="280" name="Google Shape;280;g165e4462b3a_0_142"/>
            <p:cNvPicPr preferRelativeResize="0"/>
            <p:nvPr/>
          </p:nvPicPr>
          <p:blipFill rotWithShape="1">
            <a:blip r:embed="rId5">
              <a:alphaModFix/>
            </a:blip>
            <a:srcRect b="0" l="0" r="0" t="0"/>
            <a:stretch/>
          </p:blipFill>
          <p:spPr>
            <a:xfrm>
              <a:off x="10770749" y="2927107"/>
              <a:ext cx="698500" cy="698500"/>
            </a:xfrm>
            <a:prstGeom prst="rect">
              <a:avLst/>
            </a:prstGeom>
            <a:noFill/>
            <a:ln>
              <a:noFill/>
            </a:ln>
          </p:spPr>
        </p:pic>
        <p:sp>
          <p:nvSpPr>
            <p:cNvPr id="281" name="Google Shape;281;g165e4462b3a_0_142"/>
            <p:cNvSpPr txBox="1"/>
            <p:nvPr/>
          </p:nvSpPr>
          <p:spPr>
            <a:xfrm>
              <a:off x="6283763" y="3636161"/>
              <a:ext cx="1562100" cy="307800"/>
            </a:xfrm>
            <a:prstGeom prst="rect">
              <a:avLst/>
            </a:prstGeom>
            <a:solidFill>
              <a:srgbClr val="192E4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Impactful</a:t>
              </a:r>
              <a:endParaRPr b="0" i="0" sz="1400" u="none" cap="none" strike="noStrike">
                <a:solidFill>
                  <a:srgbClr val="000000"/>
                </a:solidFill>
                <a:latin typeface="Arial"/>
                <a:ea typeface="Arial"/>
                <a:cs typeface="Arial"/>
                <a:sym typeface="Arial"/>
              </a:endParaRPr>
            </a:p>
          </p:txBody>
        </p:sp>
        <p:sp>
          <p:nvSpPr>
            <p:cNvPr id="282" name="Google Shape;282;g165e4462b3a_0_142"/>
            <p:cNvSpPr txBox="1"/>
            <p:nvPr/>
          </p:nvSpPr>
          <p:spPr>
            <a:xfrm>
              <a:off x="8276567" y="3633382"/>
              <a:ext cx="1562100" cy="307800"/>
            </a:xfrm>
            <a:prstGeom prst="rect">
              <a:avLst/>
            </a:prstGeom>
            <a:solidFill>
              <a:srgbClr val="192E4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Relevant</a:t>
              </a:r>
              <a:endParaRPr b="0" i="0" sz="1400" u="none" cap="none" strike="noStrike">
                <a:solidFill>
                  <a:srgbClr val="000000"/>
                </a:solidFill>
                <a:latin typeface="Arial"/>
                <a:ea typeface="Arial"/>
                <a:cs typeface="Arial"/>
                <a:sym typeface="Arial"/>
              </a:endParaRPr>
            </a:p>
          </p:txBody>
        </p:sp>
        <p:sp>
          <p:nvSpPr>
            <p:cNvPr id="283" name="Google Shape;283;g165e4462b3a_0_142"/>
            <p:cNvSpPr txBox="1"/>
            <p:nvPr/>
          </p:nvSpPr>
          <p:spPr>
            <a:xfrm>
              <a:off x="10348045" y="3634882"/>
              <a:ext cx="1562100" cy="307800"/>
            </a:xfrm>
            <a:prstGeom prst="rect">
              <a:avLst/>
            </a:prstGeom>
            <a:solidFill>
              <a:srgbClr val="192E4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Feasible</a:t>
              </a:r>
              <a:endParaRPr b="0" i="0" sz="1400" u="none" cap="none" strike="noStrike">
                <a:solidFill>
                  <a:srgbClr val="000000"/>
                </a:solidFill>
                <a:latin typeface="Arial"/>
                <a:ea typeface="Arial"/>
                <a:cs typeface="Arial"/>
                <a:sym typeface="Arial"/>
              </a:endParaRPr>
            </a:p>
          </p:txBody>
        </p:sp>
        <p:sp>
          <p:nvSpPr>
            <p:cNvPr id="284" name="Google Shape;284;g165e4462b3a_0_142"/>
            <p:cNvSpPr/>
            <p:nvPr/>
          </p:nvSpPr>
          <p:spPr>
            <a:xfrm>
              <a:off x="6096000" y="4061567"/>
              <a:ext cx="5894400" cy="3807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Incorporating Research</a:t>
              </a:r>
              <a:endParaRPr b="0" i="0" sz="1400" u="none" cap="none" strike="noStrike">
                <a:solidFill>
                  <a:srgbClr val="000000"/>
                </a:solidFill>
                <a:latin typeface="Arial"/>
                <a:ea typeface="Arial"/>
                <a:cs typeface="Arial"/>
                <a:sym typeface="Arial"/>
              </a:endParaRPr>
            </a:p>
          </p:txBody>
        </p:sp>
        <p:sp>
          <p:nvSpPr>
            <p:cNvPr id="285" name="Google Shape;285;g165e4462b3a_0_142"/>
            <p:cNvSpPr/>
            <p:nvPr/>
          </p:nvSpPr>
          <p:spPr>
            <a:xfrm>
              <a:off x="6009573" y="4462657"/>
              <a:ext cx="5980800" cy="623700"/>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Use ideologies such as Porter’s 5 forces to get a sense of integration time, feasibility, etc. </a:t>
              </a:r>
              <a:endParaRPr b="0" i="0" sz="1400" u="none" cap="none" strike="noStrike">
                <a:solidFill>
                  <a:srgbClr val="000000"/>
                </a:solidFill>
                <a:latin typeface="Arial"/>
                <a:ea typeface="Arial"/>
                <a:cs typeface="Arial"/>
                <a:sym typeface="Arial"/>
              </a:endParaRPr>
            </a:p>
          </p:txBody>
        </p:sp>
        <p:sp>
          <p:nvSpPr>
            <p:cNvPr id="286" name="Google Shape;286;g165e4462b3a_0_142"/>
            <p:cNvSpPr/>
            <p:nvPr/>
          </p:nvSpPr>
          <p:spPr>
            <a:xfrm>
              <a:off x="6002851" y="5195050"/>
              <a:ext cx="5980800" cy="623700"/>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Look at comparable companies and how long it took to implement similar recommendations</a:t>
              </a:r>
              <a:endParaRPr b="0" i="0" sz="1600" u="none" cap="none" strike="noStrike">
                <a:solidFill>
                  <a:srgbClr val="4472C4"/>
                </a:solidFill>
                <a:latin typeface="Book Antiqua"/>
                <a:ea typeface="Book Antiqua"/>
                <a:cs typeface="Book Antiqua"/>
                <a:sym typeface="Book Antiqua"/>
              </a:endParaRPr>
            </a:p>
            <a:p>
              <a:pPr indent="45720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[Keep company size and scale in mind with this: ex. Burger </a:t>
              </a:r>
              <a:endParaRPr b="0" i="0" sz="1600" u="none" cap="none" strike="noStrike">
                <a:solidFill>
                  <a:srgbClr val="4472C4"/>
                </a:solidFill>
                <a:latin typeface="Book Antiqua"/>
                <a:ea typeface="Book Antiqua"/>
                <a:cs typeface="Book Antiqua"/>
                <a:sym typeface="Book Antiqua"/>
              </a:endParaRPr>
            </a:p>
            <a:p>
              <a:pPr indent="0" lvl="0" marL="45720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King and McDonalds]</a:t>
              </a:r>
              <a:endParaRPr b="0" i="0" sz="1400" u="none" cap="none" strike="noStrike">
                <a:solidFill>
                  <a:srgbClr val="000000"/>
                </a:solidFill>
                <a:latin typeface="Arial"/>
                <a:ea typeface="Arial"/>
                <a:cs typeface="Arial"/>
                <a:sym typeface="Arial"/>
              </a:endParaRPr>
            </a:p>
          </p:txBody>
        </p:sp>
        <p:sp>
          <p:nvSpPr>
            <p:cNvPr id="287" name="Google Shape;287;g165e4462b3a_0_142"/>
            <p:cNvSpPr/>
            <p:nvPr/>
          </p:nvSpPr>
          <p:spPr>
            <a:xfrm>
              <a:off x="6009573" y="5848626"/>
              <a:ext cx="6499800" cy="623700"/>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Dissect each recommendation into milestones </a:t>
              </a:r>
              <a:endParaRPr b="0" i="0" sz="1400" u="none" cap="none" strike="noStrike">
                <a:solidFill>
                  <a:srgbClr val="000000"/>
                </a:solidFill>
                <a:latin typeface="Arial"/>
                <a:ea typeface="Arial"/>
                <a:cs typeface="Arial"/>
                <a:sym typeface="Arial"/>
              </a:endParaRPr>
            </a:p>
          </p:txBody>
        </p:sp>
      </p:grpSp>
      <p:sp>
        <p:nvSpPr>
          <p:cNvPr id="288" name="Google Shape;288;g165e4462b3a_0_142"/>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KPI | Risks and Mitigations</a:t>
            </a:r>
            <a:endParaRPr sz="2400">
              <a:latin typeface="Book Antiqua"/>
              <a:ea typeface="Book Antiqua"/>
              <a:cs typeface="Book Antiqua"/>
              <a:sym typeface="Book Antiqua"/>
            </a:endParaRPr>
          </a:p>
        </p:txBody>
      </p:sp>
      <p:sp>
        <p:nvSpPr>
          <p:cNvPr id="289" name="Google Shape;289;g165e4462b3a_0_142"/>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90" name="Google Shape;290;g165e4462b3a_0_142"/>
          <p:cNvPicPr preferRelativeResize="0"/>
          <p:nvPr/>
        </p:nvPicPr>
        <p:blipFill>
          <a:blip r:embed="rId6">
            <a:alphaModFix/>
          </a:blip>
          <a:stretch>
            <a:fillRect/>
          </a:stretch>
        </p:blipFill>
        <p:spPr>
          <a:xfrm>
            <a:off x="10860075" y="80662"/>
            <a:ext cx="1183776" cy="591876"/>
          </a:xfrm>
          <a:prstGeom prst="rect">
            <a:avLst/>
          </a:prstGeom>
          <a:noFill/>
          <a:ln>
            <a:noFill/>
          </a:ln>
        </p:spPr>
      </p:pic>
      <p:sp>
        <p:nvSpPr>
          <p:cNvPr id="291" name="Google Shape;291;g165e4462b3a_0_142"/>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Implementation Plans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g165e4462b3a_0_1475"/>
          <p:cNvPicPr preferRelativeResize="0"/>
          <p:nvPr/>
        </p:nvPicPr>
        <p:blipFill rotWithShape="1">
          <a:blip r:embed="rId3">
            <a:alphaModFix/>
          </a:blip>
          <a:srcRect b="0" l="0" r="0" t="0"/>
          <a:stretch/>
        </p:blipFill>
        <p:spPr>
          <a:xfrm>
            <a:off x="1544100" y="1187225"/>
            <a:ext cx="9300527" cy="5198574"/>
          </a:xfrm>
          <a:prstGeom prst="rect">
            <a:avLst/>
          </a:prstGeom>
          <a:noFill/>
          <a:ln>
            <a:noFill/>
          </a:ln>
        </p:spPr>
      </p:pic>
      <p:sp>
        <p:nvSpPr>
          <p:cNvPr id="833" name="Google Shape;833;g165e4462b3a_0_1475"/>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Financials | </a:t>
            </a:r>
            <a:r>
              <a:rPr b="1" lang="en-US" sz="2400">
                <a:latin typeface="Book Antiqua"/>
                <a:ea typeface="Book Antiqua"/>
                <a:cs typeface="Book Antiqua"/>
                <a:sym typeface="Book Antiqua"/>
              </a:rPr>
              <a:t>KPI</a:t>
            </a:r>
            <a:r>
              <a:rPr lang="en-US" sz="2400">
                <a:latin typeface="Book Antiqua"/>
                <a:ea typeface="Book Antiqua"/>
                <a:cs typeface="Book Antiqua"/>
                <a:sym typeface="Book Antiqua"/>
              </a:rPr>
              <a:t> | Risks and Mitigations</a:t>
            </a:r>
            <a:endParaRPr sz="2400">
              <a:latin typeface="Book Antiqua"/>
              <a:ea typeface="Book Antiqua"/>
              <a:cs typeface="Book Antiqua"/>
              <a:sym typeface="Book Antiqua"/>
            </a:endParaRPr>
          </a:p>
        </p:txBody>
      </p:sp>
      <p:sp>
        <p:nvSpPr>
          <p:cNvPr id="834" name="Google Shape;834;g165e4462b3a_0_1475"/>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835" name="Google Shape;835;g165e4462b3a_0_1475"/>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836" name="Google Shape;836;g165e4462b3a_0_1475"/>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Example of </a:t>
            </a:r>
            <a:r>
              <a:rPr b="1" lang="en-US" sz="3600">
                <a:latin typeface="Book Antiqua"/>
                <a:ea typeface="Book Antiqua"/>
                <a:cs typeface="Book Antiqua"/>
                <a:sym typeface="Book Antiqua"/>
              </a:rPr>
              <a:t>KPIs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pic>
        <p:nvPicPr>
          <p:cNvPr id="842" name="Google Shape;842;g282d8e77f91_0_7"/>
          <p:cNvPicPr preferRelativeResize="0"/>
          <p:nvPr/>
        </p:nvPicPr>
        <p:blipFill rotWithShape="1">
          <a:blip r:embed="rId3">
            <a:alphaModFix/>
          </a:blip>
          <a:srcRect b="6983" l="32734" r="34875" t="37810"/>
          <a:stretch/>
        </p:blipFill>
        <p:spPr>
          <a:xfrm>
            <a:off x="4180975" y="2132072"/>
            <a:ext cx="3875702" cy="3692299"/>
          </a:xfrm>
          <a:prstGeom prst="rect">
            <a:avLst/>
          </a:prstGeom>
          <a:noFill/>
          <a:ln>
            <a:noFill/>
          </a:ln>
        </p:spPr>
      </p:pic>
      <p:pic>
        <p:nvPicPr>
          <p:cNvPr id="843" name="Google Shape;843;g282d8e77f91_0_7"/>
          <p:cNvPicPr preferRelativeResize="0"/>
          <p:nvPr/>
        </p:nvPicPr>
        <p:blipFill rotWithShape="1">
          <a:blip r:embed="rId3">
            <a:alphaModFix/>
          </a:blip>
          <a:srcRect b="61822" l="43486" r="35257" t="21388"/>
          <a:stretch/>
        </p:blipFill>
        <p:spPr>
          <a:xfrm>
            <a:off x="5374403" y="1009190"/>
            <a:ext cx="2543401" cy="1122874"/>
          </a:xfrm>
          <a:prstGeom prst="rect">
            <a:avLst/>
          </a:prstGeom>
          <a:noFill/>
          <a:ln>
            <a:noFill/>
          </a:ln>
        </p:spPr>
      </p:pic>
      <p:graphicFrame>
        <p:nvGraphicFramePr>
          <p:cNvPr id="844" name="Google Shape;844;g282d8e77f91_0_7"/>
          <p:cNvGraphicFramePr/>
          <p:nvPr/>
        </p:nvGraphicFramePr>
        <p:xfrm>
          <a:off x="242479" y="1677738"/>
          <a:ext cx="3000000" cy="3000000"/>
        </p:xfrm>
        <a:graphic>
          <a:graphicData uri="http://schemas.openxmlformats.org/drawingml/2006/table">
            <a:tbl>
              <a:tblPr firstRow="1">
                <a:noFill/>
                <a:tableStyleId>{EF1CBF37-E62D-4937-8420-9287EE340E2F}</a:tableStyleId>
              </a:tblPr>
              <a:tblGrid>
                <a:gridCol w="3041050"/>
              </a:tblGrid>
              <a:tr h="609425">
                <a:tc>
                  <a:txBody>
                    <a:bodyPr/>
                    <a:lstStyle/>
                    <a:p>
                      <a:pPr indent="0" lvl="0" marL="0" marR="0" rtl="0" algn="ctr">
                        <a:lnSpc>
                          <a:spcPct val="100000"/>
                        </a:lnSpc>
                        <a:spcBef>
                          <a:spcPts val="0"/>
                        </a:spcBef>
                        <a:spcAft>
                          <a:spcPts val="0"/>
                        </a:spcAft>
                        <a:buClr>
                          <a:srgbClr val="000000"/>
                        </a:buClr>
                        <a:buSzPts val="2000"/>
                        <a:buFont typeface="Arial"/>
                        <a:buNone/>
                      </a:pPr>
                      <a:r>
                        <a:rPr lang="en-US" sz="1900">
                          <a:latin typeface="Book Antiqua"/>
                          <a:ea typeface="Book Antiqua"/>
                          <a:cs typeface="Book Antiqua"/>
                          <a:sym typeface="Book Antiqua"/>
                        </a:rPr>
                        <a:t>Related to Recommendations</a:t>
                      </a:r>
                      <a:endParaRPr sz="1300" u="none" cap="none" strike="noStrike"/>
                    </a:p>
                  </a:txBody>
                  <a:tcPr marT="45725" marB="45725" marR="91450" marL="91450" anchor="ctr">
                    <a:solidFill>
                      <a:srgbClr val="1E3552"/>
                    </a:solidFill>
                  </a:tcPr>
                </a:tc>
              </a:tr>
              <a:tr h="1007125">
                <a:tc>
                  <a:txBody>
                    <a:bodyPr/>
                    <a:lstStyle/>
                    <a:p>
                      <a:pPr indent="-279400" lvl="0" marL="285750" marR="0" rtl="0" algn="l">
                        <a:lnSpc>
                          <a:spcPct val="100000"/>
                        </a:lnSpc>
                        <a:spcBef>
                          <a:spcPts val="0"/>
                        </a:spcBef>
                        <a:spcAft>
                          <a:spcPts val="0"/>
                        </a:spcAft>
                        <a:buClr>
                          <a:schemeClr val="dk1"/>
                        </a:buClr>
                        <a:buSzPts val="1900"/>
                        <a:buFont typeface="Arial"/>
                        <a:buChar char="•"/>
                      </a:pPr>
                      <a:r>
                        <a:rPr lang="en-US" sz="1900">
                          <a:latin typeface="Book Antiqua"/>
                          <a:ea typeface="Book Antiqua"/>
                          <a:cs typeface="Book Antiqua"/>
                          <a:sym typeface="Book Antiqua"/>
                        </a:rPr>
                        <a:t>Each KPI should be related to your slide’s recommendations</a:t>
                      </a:r>
                      <a:endParaRPr sz="1300" u="none" cap="none" strike="noStrike"/>
                    </a:p>
                  </a:txBody>
                  <a:tcPr marT="45725" marB="45725" marR="91450" marL="91450">
                    <a:solidFill>
                      <a:srgbClr val="D8D8D8"/>
                    </a:solidFill>
                  </a:tcPr>
                </a:tc>
              </a:tr>
            </a:tbl>
          </a:graphicData>
        </a:graphic>
      </p:graphicFrame>
      <p:cxnSp>
        <p:nvCxnSpPr>
          <p:cNvPr id="845" name="Google Shape;845;g282d8e77f91_0_7"/>
          <p:cNvCxnSpPr/>
          <p:nvPr/>
        </p:nvCxnSpPr>
        <p:spPr>
          <a:xfrm flipH="1" rot="10800000">
            <a:off x="3409350" y="2623550"/>
            <a:ext cx="1090500" cy="9600"/>
          </a:xfrm>
          <a:prstGeom prst="straightConnector1">
            <a:avLst/>
          </a:prstGeom>
          <a:noFill/>
          <a:ln cap="flat" cmpd="sng" w="38100">
            <a:solidFill>
              <a:schemeClr val="dk1"/>
            </a:solidFill>
            <a:prstDash val="solid"/>
            <a:round/>
            <a:headEnd len="med" w="med" type="none"/>
            <a:tailEnd len="med" w="med" type="triangle"/>
          </a:ln>
        </p:spPr>
      </p:cxnSp>
      <p:graphicFrame>
        <p:nvGraphicFramePr>
          <p:cNvPr id="846" name="Google Shape;846;g282d8e77f91_0_7"/>
          <p:cNvGraphicFramePr/>
          <p:nvPr/>
        </p:nvGraphicFramePr>
        <p:xfrm>
          <a:off x="8948929" y="3403263"/>
          <a:ext cx="3000000" cy="3000000"/>
        </p:xfrm>
        <a:graphic>
          <a:graphicData uri="http://schemas.openxmlformats.org/drawingml/2006/table">
            <a:tbl>
              <a:tblPr firstRow="1">
                <a:noFill/>
                <a:tableStyleId>{EF1CBF37-E62D-4937-8420-9287EE340E2F}</a:tableStyleId>
              </a:tblPr>
              <a:tblGrid>
                <a:gridCol w="3041050"/>
              </a:tblGrid>
              <a:tr h="609425">
                <a:tc>
                  <a:txBody>
                    <a:bodyPr/>
                    <a:lstStyle/>
                    <a:p>
                      <a:pPr indent="0" lvl="0" marL="0" marR="0" rtl="0" algn="ctr">
                        <a:lnSpc>
                          <a:spcPct val="100000"/>
                        </a:lnSpc>
                        <a:spcBef>
                          <a:spcPts val="0"/>
                        </a:spcBef>
                        <a:spcAft>
                          <a:spcPts val="0"/>
                        </a:spcAft>
                        <a:buClr>
                          <a:srgbClr val="000000"/>
                        </a:buClr>
                        <a:buSzPts val="2000"/>
                        <a:buFont typeface="Arial"/>
                        <a:buNone/>
                      </a:pPr>
                      <a:r>
                        <a:rPr lang="en-US" sz="1900">
                          <a:latin typeface="Book Antiqua"/>
                          <a:ea typeface="Book Antiqua"/>
                          <a:cs typeface="Book Antiqua"/>
                          <a:sym typeface="Book Antiqua"/>
                        </a:rPr>
                        <a:t>Quantifiable</a:t>
                      </a:r>
                      <a:endParaRPr sz="1300" u="none" cap="none" strike="noStrike"/>
                    </a:p>
                  </a:txBody>
                  <a:tcPr marT="45725" marB="45725" marR="91450" marL="91450" anchor="ctr">
                    <a:solidFill>
                      <a:srgbClr val="1E3552"/>
                    </a:solidFill>
                  </a:tcPr>
                </a:tc>
              </a:tr>
              <a:tr h="1007125">
                <a:tc>
                  <a:txBody>
                    <a:bodyPr/>
                    <a:lstStyle/>
                    <a:p>
                      <a:pPr indent="-279400" lvl="0" marL="285750" marR="0" rtl="0" algn="l">
                        <a:lnSpc>
                          <a:spcPct val="100000"/>
                        </a:lnSpc>
                        <a:spcBef>
                          <a:spcPts val="0"/>
                        </a:spcBef>
                        <a:spcAft>
                          <a:spcPts val="0"/>
                        </a:spcAft>
                        <a:buClr>
                          <a:schemeClr val="dk1"/>
                        </a:buClr>
                        <a:buSzPts val="1900"/>
                        <a:buFont typeface="Arial"/>
                        <a:buChar char="•"/>
                      </a:pPr>
                      <a:r>
                        <a:rPr lang="en-US" sz="1900">
                          <a:latin typeface="Book Antiqua"/>
                          <a:ea typeface="Book Antiqua"/>
                          <a:cs typeface="Book Antiqua"/>
                          <a:sym typeface="Book Antiqua"/>
                        </a:rPr>
                        <a:t>Each KPI should have metrics explaining how your recommendations are being met</a:t>
                      </a:r>
                      <a:endParaRPr sz="1300" u="none" cap="none" strike="noStrike"/>
                    </a:p>
                  </a:txBody>
                  <a:tcPr marT="45725" marB="45725" marR="91450" marL="91450">
                    <a:solidFill>
                      <a:srgbClr val="D8D8D8"/>
                    </a:solidFill>
                  </a:tcPr>
                </a:tc>
              </a:tr>
            </a:tbl>
          </a:graphicData>
        </a:graphic>
      </p:graphicFrame>
      <p:cxnSp>
        <p:nvCxnSpPr>
          <p:cNvPr id="847" name="Google Shape;847;g282d8e77f91_0_7"/>
          <p:cNvCxnSpPr/>
          <p:nvPr/>
        </p:nvCxnSpPr>
        <p:spPr>
          <a:xfrm flipH="1">
            <a:off x="7752750" y="4604750"/>
            <a:ext cx="1090500" cy="9600"/>
          </a:xfrm>
          <a:prstGeom prst="straightConnector1">
            <a:avLst/>
          </a:prstGeom>
          <a:noFill/>
          <a:ln cap="flat" cmpd="sng" w="38100">
            <a:solidFill>
              <a:schemeClr val="dk1"/>
            </a:solidFill>
            <a:prstDash val="solid"/>
            <a:round/>
            <a:headEnd len="med" w="med" type="none"/>
            <a:tailEnd len="med" w="med" type="triangle"/>
          </a:ln>
        </p:spPr>
      </p:cxnSp>
      <p:sp>
        <p:nvSpPr>
          <p:cNvPr id="848" name="Google Shape;848;g282d8e77f91_0_7"/>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Financials | </a:t>
            </a:r>
            <a:r>
              <a:rPr b="1" lang="en-US" sz="2400">
                <a:latin typeface="Book Antiqua"/>
                <a:ea typeface="Book Antiqua"/>
                <a:cs typeface="Book Antiqua"/>
                <a:sym typeface="Book Antiqua"/>
              </a:rPr>
              <a:t>KPI</a:t>
            </a:r>
            <a:r>
              <a:rPr lang="en-US" sz="2400">
                <a:latin typeface="Book Antiqua"/>
                <a:ea typeface="Book Antiqua"/>
                <a:cs typeface="Book Antiqua"/>
                <a:sym typeface="Book Antiqua"/>
              </a:rPr>
              <a:t> | Risks and Mitigations</a:t>
            </a:r>
            <a:endParaRPr sz="2400">
              <a:latin typeface="Book Antiqua"/>
              <a:ea typeface="Book Antiqua"/>
              <a:cs typeface="Book Antiqua"/>
              <a:sym typeface="Book Antiqua"/>
            </a:endParaRPr>
          </a:p>
        </p:txBody>
      </p:sp>
      <p:sp>
        <p:nvSpPr>
          <p:cNvPr id="849" name="Google Shape;849;g282d8e77f91_0_7"/>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850" name="Google Shape;850;g282d8e77f91_0_7"/>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851" name="Google Shape;851;g282d8e77f91_0_7"/>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Deconstructing </a:t>
            </a:r>
            <a:r>
              <a:rPr b="1" lang="en-US" sz="3600">
                <a:latin typeface="Book Antiqua"/>
                <a:ea typeface="Book Antiqua"/>
                <a:cs typeface="Book Antiqua"/>
                <a:sym typeface="Book Antiqua"/>
              </a:rPr>
              <a:t>KPIs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g165e4462b3a_0_849"/>
          <p:cNvSpPr txBox="1"/>
          <p:nvPr>
            <p:ph idx="4294967295" type="title"/>
          </p:nvPr>
        </p:nvSpPr>
        <p:spPr>
          <a:xfrm>
            <a:off x="0" y="-545575"/>
            <a:ext cx="105156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sz="3600">
                <a:latin typeface="Book Antiqua"/>
                <a:ea typeface="Book Antiqua"/>
                <a:cs typeface="Book Antiqua"/>
                <a:sym typeface="Book Antiqua"/>
              </a:rPr>
              <a:t>Determining Potential Risks</a:t>
            </a:r>
            <a:endParaRPr sz="3600"/>
          </a:p>
        </p:txBody>
      </p:sp>
      <p:sp>
        <p:nvSpPr>
          <p:cNvPr id="858" name="Google Shape;858;g165e4462b3a_0_849"/>
          <p:cNvSpPr/>
          <p:nvPr/>
        </p:nvSpPr>
        <p:spPr>
          <a:xfrm>
            <a:off x="3942231" y="869715"/>
            <a:ext cx="4083300" cy="5226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Try to stay away from basic risks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such as:</a:t>
            </a:r>
            <a:endParaRPr b="0" i="0" sz="1400" u="none" cap="none" strike="noStrike">
              <a:solidFill>
                <a:srgbClr val="000000"/>
              </a:solidFill>
              <a:latin typeface="Arial"/>
              <a:ea typeface="Arial"/>
              <a:cs typeface="Arial"/>
              <a:sym typeface="Arial"/>
            </a:endParaRPr>
          </a:p>
        </p:txBody>
      </p:sp>
      <p:sp>
        <p:nvSpPr>
          <p:cNvPr id="859" name="Google Shape;859;g165e4462b3a_0_849"/>
          <p:cNvSpPr/>
          <p:nvPr/>
        </p:nvSpPr>
        <p:spPr>
          <a:xfrm>
            <a:off x="3942231" y="1392303"/>
            <a:ext cx="4083300" cy="820200"/>
          </a:xfrm>
          <a:prstGeom prst="rect">
            <a:avLst/>
          </a:prstGeom>
          <a:solidFill>
            <a:srgbClr val="A2A5AC"/>
          </a:solid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Book Antiqua"/>
                <a:ea typeface="Book Antiqua"/>
                <a:cs typeface="Book Antiqua"/>
                <a:sym typeface="Book Antiqua"/>
              </a:rPr>
              <a:t>High costs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Book Antiqua"/>
                <a:ea typeface="Book Antiqua"/>
                <a:cs typeface="Book Antiqua"/>
                <a:sym typeface="Book Antiqua"/>
              </a:rPr>
              <a:t>Low revenue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Book Antiqua"/>
                <a:ea typeface="Book Antiqua"/>
                <a:cs typeface="Book Antiqua"/>
                <a:sym typeface="Book Antiqua"/>
              </a:rPr>
              <a:t>Investor buy-in</a:t>
            </a:r>
            <a:endParaRPr b="0" i="0" sz="1400" u="none" cap="none" strike="noStrike">
              <a:solidFill>
                <a:srgbClr val="000000"/>
              </a:solidFill>
              <a:latin typeface="Arial"/>
              <a:ea typeface="Arial"/>
              <a:cs typeface="Arial"/>
              <a:sym typeface="Arial"/>
            </a:endParaRPr>
          </a:p>
        </p:txBody>
      </p:sp>
      <p:sp>
        <p:nvSpPr>
          <p:cNvPr id="860" name="Google Shape;860;g165e4462b3a_0_849"/>
          <p:cNvSpPr/>
          <p:nvPr/>
        </p:nvSpPr>
        <p:spPr>
          <a:xfrm>
            <a:off x="2302592" y="2255709"/>
            <a:ext cx="7362600" cy="6231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Book Antiqua"/>
                <a:ea typeface="Book Antiqua"/>
                <a:cs typeface="Book Antiqua"/>
                <a:sym typeface="Book Antiqua"/>
              </a:rPr>
              <a:t>Instead, </a:t>
            </a:r>
            <a:r>
              <a:rPr b="1" i="0" lang="en-US" sz="1600" u="none" cap="none" strike="noStrike">
                <a:solidFill>
                  <a:srgbClr val="FFFF00"/>
                </a:solidFill>
                <a:latin typeface="Book Antiqua"/>
                <a:ea typeface="Book Antiqua"/>
                <a:cs typeface="Book Antiqua"/>
                <a:sym typeface="Book Antiqua"/>
              </a:rPr>
              <a:t>hone in on specific issues </a:t>
            </a:r>
            <a:r>
              <a:rPr b="1" i="0" lang="en-US" sz="1600" u="none" cap="none" strike="noStrike">
                <a:solidFill>
                  <a:schemeClr val="lt1"/>
                </a:solidFill>
                <a:latin typeface="Book Antiqua"/>
                <a:ea typeface="Book Antiqua"/>
                <a:cs typeface="Book Antiqua"/>
                <a:sym typeface="Book Antiqua"/>
              </a:rPr>
              <a:t>that could be caused as a result of your recommendation, such as</a:t>
            </a:r>
            <a:endParaRPr b="0" i="0" sz="1600" u="none" cap="none" strike="noStrike">
              <a:solidFill>
                <a:schemeClr val="lt1"/>
              </a:solidFill>
              <a:latin typeface="Book Antiqua"/>
              <a:ea typeface="Book Antiqua"/>
              <a:cs typeface="Book Antiqua"/>
              <a:sym typeface="Book Antiqua"/>
            </a:endParaRPr>
          </a:p>
        </p:txBody>
      </p:sp>
      <p:sp>
        <p:nvSpPr>
          <p:cNvPr id="861" name="Google Shape;861;g165e4462b3a_0_849"/>
          <p:cNvSpPr/>
          <p:nvPr/>
        </p:nvSpPr>
        <p:spPr>
          <a:xfrm>
            <a:off x="9811182" y="2989238"/>
            <a:ext cx="2214300" cy="30459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2" name="Google Shape;862;g165e4462b3a_0_849"/>
          <p:cNvSpPr/>
          <p:nvPr/>
        </p:nvSpPr>
        <p:spPr>
          <a:xfrm>
            <a:off x="6596252" y="2996155"/>
            <a:ext cx="2214300" cy="30390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3" name="Google Shape;863;g165e4462b3a_0_849"/>
          <p:cNvSpPr/>
          <p:nvPr/>
        </p:nvSpPr>
        <p:spPr>
          <a:xfrm>
            <a:off x="3381322" y="3016708"/>
            <a:ext cx="2214300" cy="30456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4" name="Google Shape;864;g165e4462b3a_0_849"/>
          <p:cNvSpPr/>
          <p:nvPr/>
        </p:nvSpPr>
        <p:spPr>
          <a:xfrm>
            <a:off x="166392" y="3016708"/>
            <a:ext cx="2214300" cy="3018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5" name="Google Shape;865;g165e4462b3a_0_849"/>
          <p:cNvSpPr/>
          <p:nvPr/>
        </p:nvSpPr>
        <p:spPr>
          <a:xfrm>
            <a:off x="776077" y="3036169"/>
            <a:ext cx="1008300" cy="719100"/>
          </a:xfrm>
          <a:prstGeom prst="diamond">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6" name="Google Shape;866;g165e4462b3a_0_849"/>
          <p:cNvSpPr/>
          <p:nvPr/>
        </p:nvSpPr>
        <p:spPr>
          <a:xfrm>
            <a:off x="4030977" y="3036169"/>
            <a:ext cx="1008300" cy="719100"/>
          </a:xfrm>
          <a:prstGeom prst="diamond">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7" name="Google Shape;867;g165e4462b3a_0_849"/>
          <p:cNvSpPr/>
          <p:nvPr/>
        </p:nvSpPr>
        <p:spPr>
          <a:xfrm>
            <a:off x="7199375" y="2989239"/>
            <a:ext cx="1008300" cy="789600"/>
          </a:xfrm>
          <a:prstGeom prst="diamond">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8" name="Google Shape;868;g165e4462b3a_0_849"/>
          <p:cNvSpPr/>
          <p:nvPr/>
        </p:nvSpPr>
        <p:spPr>
          <a:xfrm>
            <a:off x="10414305" y="2992958"/>
            <a:ext cx="1008300" cy="762300"/>
          </a:xfrm>
          <a:prstGeom prst="diamond">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loud Computing" id="869" name="Google Shape;869;g165e4462b3a_0_849"/>
          <p:cNvPicPr preferRelativeResize="0"/>
          <p:nvPr/>
        </p:nvPicPr>
        <p:blipFill rotWithShape="1">
          <a:blip r:embed="rId3">
            <a:alphaModFix/>
          </a:blip>
          <a:srcRect b="0" l="0" r="0" t="0"/>
          <a:stretch/>
        </p:blipFill>
        <p:spPr>
          <a:xfrm>
            <a:off x="1048021" y="3178637"/>
            <a:ext cx="500725" cy="500725"/>
          </a:xfrm>
          <a:prstGeom prst="rect">
            <a:avLst/>
          </a:prstGeom>
          <a:noFill/>
          <a:ln>
            <a:noFill/>
          </a:ln>
        </p:spPr>
      </p:pic>
      <p:pic>
        <p:nvPicPr>
          <p:cNvPr descr="Gavel" id="870" name="Google Shape;870;g165e4462b3a_0_849"/>
          <p:cNvPicPr preferRelativeResize="0"/>
          <p:nvPr/>
        </p:nvPicPr>
        <p:blipFill rotWithShape="1">
          <a:blip r:embed="rId4">
            <a:alphaModFix/>
          </a:blip>
          <a:srcRect b="0" l="0" r="0" t="0"/>
          <a:stretch/>
        </p:blipFill>
        <p:spPr>
          <a:xfrm>
            <a:off x="7458092" y="3136823"/>
            <a:ext cx="457605" cy="457605"/>
          </a:xfrm>
          <a:prstGeom prst="rect">
            <a:avLst/>
          </a:prstGeom>
          <a:noFill/>
          <a:ln>
            <a:noFill/>
          </a:ln>
        </p:spPr>
      </p:pic>
      <p:pic>
        <p:nvPicPr>
          <p:cNvPr descr="Group" id="871" name="Google Shape;871;g165e4462b3a_0_849"/>
          <p:cNvPicPr preferRelativeResize="0"/>
          <p:nvPr/>
        </p:nvPicPr>
        <p:blipFill rotWithShape="1">
          <a:blip r:embed="rId5">
            <a:alphaModFix/>
          </a:blip>
          <a:srcRect b="0" l="0" r="0" t="0"/>
          <a:stretch/>
        </p:blipFill>
        <p:spPr>
          <a:xfrm>
            <a:off x="10663216" y="3140474"/>
            <a:ext cx="510359" cy="510359"/>
          </a:xfrm>
          <a:prstGeom prst="rect">
            <a:avLst/>
          </a:prstGeom>
          <a:noFill/>
          <a:ln>
            <a:noFill/>
          </a:ln>
        </p:spPr>
      </p:pic>
      <p:pic>
        <p:nvPicPr>
          <p:cNvPr descr="Handshake" id="872" name="Google Shape;872;g165e4462b3a_0_849"/>
          <p:cNvPicPr preferRelativeResize="0"/>
          <p:nvPr/>
        </p:nvPicPr>
        <p:blipFill rotWithShape="1">
          <a:blip r:embed="rId6">
            <a:alphaModFix/>
          </a:blip>
          <a:srcRect b="0" l="0" r="0" t="0"/>
          <a:stretch/>
        </p:blipFill>
        <p:spPr>
          <a:xfrm>
            <a:off x="4223483" y="3155777"/>
            <a:ext cx="623169" cy="623169"/>
          </a:xfrm>
          <a:prstGeom prst="rect">
            <a:avLst/>
          </a:prstGeom>
          <a:noFill/>
          <a:ln>
            <a:noFill/>
          </a:ln>
        </p:spPr>
      </p:pic>
      <p:sp>
        <p:nvSpPr>
          <p:cNvPr id="873" name="Google Shape;873;g165e4462b3a_0_849"/>
          <p:cNvSpPr txBox="1"/>
          <p:nvPr/>
        </p:nvSpPr>
        <p:spPr>
          <a:xfrm>
            <a:off x="163616" y="3774438"/>
            <a:ext cx="2214300" cy="307800"/>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Tech Considerations</a:t>
            </a:r>
            <a:endParaRPr b="0" i="0" sz="1400" u="none" cap="none" strike="noStrike">
              <a:solidFill>
                <a:srgbClr val="000000"/>
              </a:solidFill>
              <a:latin typeface="Arial"/>
              <a:ea typeface="Arial"/>
              <a:cs typeface="Arial"/>
              <a:sym typeface="Arial"/>
            </a:endParaRPr>
          </a:p>
        </p:txBody>
      </p:sp>
      <p:sp>
        <p:nvSpPr>
          <p:cNvPr id="874" name="Google Shape;874;g165e4462b3a_0_849"/>
          <p:cNvSpPr txBox="1"/>
          <p:nvPr/>
        </p:nvSpPr>
        <p:spPr>
          <a:xfrm>
            <a:off x="3384702" y="3761567"/>
            <a:ext cx="2214300" cy="307800"/>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Internal/External Impact</a:t>
            </a:r>
            <a:endParaRPr b="0" i="0" sz="1400" u="none" cap="none" strike="noStrike">
              <a:solidFill>
                <a:srgbClr val="000000"/>
              </a:solidFill>
              <a:latin typeface="Arial"/>
              <a:ea typeface="Arial"/>
              <a:cs typeface="Arial"/>
              <a:sym typeface="Arial"/>
            </a:endParaRPr>
          </a:p>
        </p:txBody>
      </p:sp>
      <p:sp>
        <p:nvSpPr>
          <p:cNvPr id="875" name="Google Shape;875;g165e4462b3a_0_849"/>
          <p:cNvSpPr txBox="1"/>
          <p:nvPr/>
        </p:nvSpPr>
        <p:spPr>
          <a:xfrm>
            <a:off x="6607990" y="3774438"/>
            <a:ext cx="2202600" cy="307800"/>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Federal Regulations</a:t>
            </a:r>
            <a:endParaRPr b="0" i="0" sz="1400" u="none" cap="none" strike="noStrike">
              <a:solidFill>
                <a:srgbClr val="000000"/>
              </a:solidFill>
              <a:latin typeface="Arial"/>
              <a:ea typeface="Arial"/>
              <a:cs typeface="Arial"/>
              <a:sym typeface="Arial"/>
            </a:endParaRPr>
          </a:p>
        </p:txBody>
      </p:sp>
      <p:sp>
        <p:nvSpPr>
          <p:cNvPr id="876" name="Google Shape;876;g165e4462b3a_0_849"/>
          <p:cNvSpPr txBox="1"/>
          <p:nvPr/>
        </p:nvSpPr>
        <p:spPr>
          <a:xfrm>
            <a:off x="9814562" y="3778014"/>
            <a:ext cx="2199300" cy="338700"/>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Social Reactions</a:t>
            </a:r>
            <a:endParaRPr b="0" i="0" sz="1400" u="none" cap="none" strike="noStrike">
              <a:solidFill>
                <a:srgbClr val="000000"/>
              </a:solidFill>
              <a:latin typeface="Arial"/>
              <a:ea typeface="Arial"/>
              <a:cs typeface="Arial"/>
              <a:sym typeface="Arial"/>
            </a:endParaRPr>
          </a:p>
        </p:txBody>
      </p:sp>
      <p:sp>
        <p:nvSpPr>
          <p:cNvPr id="877" name="Google Shape;877;g165e4462b3a_0_849"/>
          <p:cNvSpPr/>
          <p:nvPr/>
        </p:nvSpPr>
        <p:spPr>
          <a:xfrm>
            <a:off x="790800" y="4115738"/>
            <a:ext cx="1089300" cy="8202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Possible obsolescence of new technology</a:t>
            </a:r>
            <a:endParaRPr b="0" i="0" sz="1400" u="none" cap="none" strike="noStrike">
              <a:solidFill>
                <a:srgbClr val="000000"/>
              </a:solidFill>
              <a:latin typeface="Arial"/>
              <a:ea typeface="Arial"/>
              <a:cs typeface="Arial"/>
              <a:sym typeface="Arial"/>
            </a:endParaRPr>
          </a:p>
        </p:txBody>
      </p:sp>
      <p:sp>
        <p:nvSpPr>
          <p:cNvPr id="878" name="Google Shape;878;g165e4462b3a_0_849"/>
          <p:cNvSpPr/>
          <p:nvPr/>
        </p:nvSpPr>
        <p:spPr>
          <a:xfrm>
            <a:off x="776077" y="5073838"/>
            <a:ext cx="1089300" cy="8202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Cybersecurity of new recs</a:t>
            </a:r>
            <a:endParaRPr b="0" i="0" sz="1400" u="none" cap="none" strike="noStrike">
              <a:solidFill>
                <a:srgbClr val="000000"/>
              </a:solidFill>
              <a:latin typeface="Arial"/>
              <a:ea typeface="Arial"/>
              <a:cs typeface="Arial"/>
              <a:sym typeface="Arial"/>
            </a:endParaRPr>
          </a:p>
        </p:txBody>
      </p:sp>
      <p:sp>
        <p:nvSpPr>
          <p:cNvPr id="879" name="Google Shape;879;g165e4462b3a_0_849"/>
          <p:cNvSpPr/>
          <p:nvPr/>
        </p:nvSpPr>
        <p:spPr>
          <a:xfrm>
            <a:off x="4030977" y="5073838"/>
            <a:ext cx="1089300" cy="8202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Language or cultural barriers with new partner</a:t>
            </a:r>
            <a:endParaRPr b="0" i="0" sz="1400" u="none" cap="none" strike="noStrike">
              <a:solidFill>
                <a:srgbClr val="000000"/>
              </a:solidFill>
              <a:latin typeface="Arial"/>
              <a:ea typeface="Arial"/>
              <a:cs typeface="Arial"/>
              <a:sym typeface="Arial"/>
            </a:endParaRPr>
          </a:p>
        </p:txBody>
      </p:sp>
      <p:sp>
        <p:nvSpPr>
          <p:cNvPr id="880" name="Google Shape;880;g165e4462b3a_0_849"/>
          <p:cNvSpPr/>
          <p:nvPr/>
        </p:nvSpPr>
        <p:spPr>
          <a:xfrm>
            <a:off x="4030977" y="4129432"/>
            <a:ext cx="1089300" cy="8202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Lack of training</a:t>
            </a:r>
            <a:endParaRPr b="0" i="0" sz="1400" u="none" cap="none" strike="noStrike">
              <a:solidFill>
                <a:srgbClr val="000000"/>
              </a:solidFill>
              <a:latin typeface="Arial"/>
              <a:ea typeface="Arial"/>
              <a:cs typeface="Arial"/>
              <a:sym typeface="Arial"/>
            </a:endParaRPr>
          </a:p>
        </p:txBody>
      </p:sp>
      <p:sp>
        <p:nvSpPr>
          <p:cNvPr id="881" name="Google Shape;881;g165e4462b3a_0_849"/>
          <p:cNvSpPr/>
          <p:nvPr/>
        </p:nvSpPr>
        <p:spPr>
          <a:xfrm>
            <a:off x="10466089" y="4205304"/>
            <a:ext cx="1089300" cy="7443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New partner/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location has bad brand image</a:t>
            </a:r>
            <a:endParaRPr b="0" i="0" sz="1400" u="none" cap="none" strike="noStrike">
              <a:solidFill>
                <a:srgbClr val="000000"/>
              </a:solidFill>
              <a:latin typeface="Arial"/>
              <a:ea typeface="Arial"/>
              <a:cs typeface="Arial"/>
              <a:sym typeface="Arial"/>
            </a:endParaRPr>
          </a:p>
        </p:txBody>
      </p:sp>
      <p:sp>
        <p:nvSpPr>
          <p:cNvPr id="882" name="Google Shape;882;g165e4462b3a_0_849"/>
          <p:cNvSpPr/>
          <p:nvPr/>
        </p:nvSpPr>
        <p:spPr>
          <a:xfrm>
            <a:off x="10455039" y="5073838"/>
            <a:ext cx="1089300" cy="8202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Work process is expanded country is unethical</a:t>
            </a:r>
            <a:endParaRPr b="0" i="0" sz="1400" u="none" cap="none" strike="noStrike">
              <a:solidFill>
                <a:srgbClr val="000000"/>
              </a:solidFill>
              <a:latin typeface="Arial"/>
              <a:ea typeface="Arial"/>
              <a:cs typeface="Arial"/>
              <a:sym typeface="Arial"/>
            </a:endParaRPr>
          </a:p>
        </p:txBody>
      </p:sp>
      <p:sp>
        <p:nvSpPr>
          <p:cNvPr id="883" name="Google Shape;883;g165e4462b3a_0_849"/>
          <p:cNvSpPr/>
          <p:nvPr/>
        </p:nvSpPr>
        <p:spPr>
          <a:xfrm>
            <a:off x="7170598" y="4173253"/>
            <a:ext cx="1089300" cy="8202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Tariffs and trade policies</a:t>
            </a:r>
            <a:endParaRPr b="0" i="0" sz="1400" u="none" cap="none" strike="noStrike">
              <a:solidFill>
                <a:srgbClr val="000000"/>
              </a:solidFill>
              <a:latin typeface="Arial"/>
              <a:ea typeface="Arial"/>
              <a:cs typeface="Arial"/>
              <a:sym typeface="Arial"/>
            </a:endParaRPr>
          </a:p>
        </p:txBody>
      </p:sp>
      <p:sp>
        <p:nvSpPr>
          <p:cNvPr id="884" name="Google Shape;884;g165e4462b3a_0_849"/>
          <p:cNvSpPr/>
          <p:nvPr/>
        </p:nvSpPr>
        <p:spPr>
          <a:xfrm>
            <a:off x="7170598" y="5073838"/>
            <a:ext cx="1089300" cy="8202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Exchanging big data between countries</a:t>
            </a:r>
            <a:endParaRPr b="0" i="0" sz="1400" u="none" cap="none" strike="noStrike">
              <a:solidFill>
                <a:srgbClr val="000000"/>
              </a:solidFill>
              <a:latin typeface="Arial"/>
              <a:ea typeface="Arial"/>
              <a:cs typeface="Arial"/>
              <a:sym typeface="Arial"/>
            </a:endParaRPr>
          </a:p>
        </p:txBody>
      </p:sp>
      <p:sp>
        <p:nvSpPr>
          <p:cNvPr id="885" name="Google Shape;885;g165e4462b3a_0_849"/>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Financials | </a:t>
            </a:r>
            <a:r>
              <a:rPr lang="en-US" sz="2400">
                <a:latin typeface="Book Antiqua"/>
                <a:ea typeface="Book Antiqua"/>
                <a:cs typeface="Book Antiqua"/>
                <a:sym typeface="Book Antiqua"/>
              </a:rPr>
              <a:t>KPI</a:t>
            </a:r>
            <a:r>
              <a:rPr lang="en-US" sz="2400">
                <a:latin typeface="Book Antiqua"/>
                <a:ea typeface="Book Antiqua"/>
                <a:cs typeface="Book Antiqua"/>
                <a:sym typeface="Book Antiqua"/>
              </a:rPr>
              <a:t> | </a:t>
            </a:r>
            <a:r>
              <a:rPr b="1" lang="en-US" sz="2400">
                <a:latin typeface="Book Antiqua"/>
                <a:ea typeface="Book Antiqua"/>
                <a:cs typeface="Book Antiqua"/>
                <a:sym typeface="Book Antiqua"/>
              </a:rPr>
              <a:t>Risks and Mitigations</a:t>
            </a:r>
            <a:endParaRPr b="1" sz="2400">
              <a:latin typeface="Book Antiqua"/>
              <a:ea typeface="Book Antiqua"/>
              <a:cs typeface="Book Antiqua"/>
              <a:sym typeface="Book Antiqua"/>
            </a:endParaRPr>
          </a:p>
        </p:txBody>
      </p:sp>
      <p:sp>
        <p:nvSpPr>
          <p:cNvPr id="886" name="Google Shape;886;g165e4462b3a_0_849"/>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887" name="Google Shape;887;g165e4462b3a_0_849"/>
          <p:cNvPicPr preferRelativeResize="0"/>
          <p:nvPr/>
        </p:nvPicPr>
        <p:blipFill>
          <a:blip r:embed="rId7">
            <a:alphaModFix/>
          </a:blip>
          <a:stretch>
            <a:fillRect/>
          </a:stretch>
        </p:blipFill>
        <p:spPr>
          <a:xfrm>
            <a:off x="10860075" y="80662"/>
            <a:ext cx="1183776" cy="591876"/>
          </a:xfrm>
          <a:prstGeom prst="rect">
            <a:avLst/>
          </a:prstGeom>
          <a:noFill/>
          <a:ln>
            <a:noFill/>
          </a:ln>
        </p:spPr>
      </p:pic>
      <p:sp>
        <p:nvSpPr>
          <p:cNvPr id="888" name="Google Shape;888;g165e4462b3a_0_849"/>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Determining Potential Risks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graphicFrame>
        <p:nvGraphicFramePr>
          <p:cNvPr id="894" name="Google Shape;894;g165e4462b3a_0_1010"/>
          <p:cNvGraphicFramePr/>
          <p:nvPr/>
        </p:nvGraphicFramePr>
        <p:xfrm>
          <a:off x="1364668" y="1806580"/>
          <a:ext cx="3000000" cy="3000000"/>
        </p:xfrm>
        <a:graphic>
          <a:graphicData uri="http://schemas.openxmlformats.org/drawingml/2006/table">
            <a:tbl>
              <a:tblPr>
                <a:noFill/>
                <a:tableStyleId>{2DAAAA4E-99FB-46F1-82FA-629AC8ABCD87}</a:tableStyleId>
              </a:tblPr>
              <a:tblGrid>
                <a:gridCol w="728300"/>
                <a:gridCol w="728300"/>
                <a:gridCol w="728300"/>
                <a:gridCol w="728300"/>
                <a:gridCol w="728300"/>
              </a:tblGrid>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r>
            </a:tbl>
          </a:graphicData>
        </a:graphic>
      </p:graphicFrame>
      <p:cxnSp>
        <p:nvCxnSpPr>
          <p:cNvPr id="895" name="Google Shape;895;g165e4462b3a_0_1010"/>
          <p:cNvCxnSpPr/>
          <p:nvPr/>
        </p:nvCxnSpPr>
        <p:spPr>
          <a:xfrm>
            <a:off x="1364668" y="3503754"/>
            <a:ext cx="3641700" cy="0"/>
          </a:xfrm>
          <a:prstGeom prst="straightConnector1">
            <a:avLst/>
          </a:prstGeom>
          <a:noFill/>
          <a:ln cap="flat" cmpd="sng" w="57150">
            <a:solidFill>
              <a:schemeClr val="dk1"/>
            </a:solidFill>
            <a:prstDash val="solid"/>
            <a:miter lim="800000"/>
            <a:headEnd len="sm" w="sm" type="none"/>
            <a:tailEnd len="med" w="med" type="triangle"/>
          </a:ln>
        </p:spPr>
      </p:cxnSp>
      <p:cxnSp>
        <p:nvCxnSpPr>
          <p:cNvPr id="896" name="Google Shape;896;g165e4462b3a_0_1010"/>
          <p:cNvCxnSpPr/>
          <p:nvPr/>
        </p:nvCxnSpPr>
        <p:spPr>
          <a:xfrm rot="10800000">
            <a:off x="1364668" y="1809214"/>
            <a:ext cx="0" cy="1708200"/>
          </a:xfrm>
          <a:prstGeom prst="straightConnector1">
            <a:avLst/>
          </a:prstGeom>
          <a:noFill/>
          <a:ln cap="flat" cmpd="sng" w="57150">
            <a:solidFill>
              <a:schemeClr val="dk1"/>
            </a:solidFill>
            <a:prstDash val="solid"/>
            <a:miter lim="800000"/>
            <a:headEnd len="sm" w="sm" type="none"/>
            <a:tailEnd len="med" w="med" type="triangle"/>
          </a:ln>
        </p:spPr>
      </p:cxnSp>
      <p:sp>
        <p:nvSpPr>
          <p:cNvPr id="897" name="Google Shape;897;g165e4462b3a_0_1010"/>
          <p:cNvSpPr txBox="1"/>
          <p:nvPr/>
        </p:nvSpPr>
        <p:spPr>
          <a:xfrm>
            <a:off x="1300501" y="3503754"/>
            <a:ext cx="1251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LOW</a:t>
            </a:r>
            <a:endParaRPr b="0" i="0" sz="1400" u="none" cap="none" strike="noStrike">
              <a:solidFill>
                <a:srgbClr val="000000"/>
              </a:solidFill>
              <a:latin typeface="Arial"/>
              <a:ea typeface="Arial"/>
              <a:cs typeface="Arial"/>
              <a:sym typeface="Arial"/>
            </a:endParaRPr>
          </a:p>
        </p:txBody>
      </p:sp>
      <p:sp>
        <p:nvSpPr>
          <p:cNvPr id="898" name="Google Shape;898;g165e4462b3a_0_1010"/>
          <p:cNvSpPr txBox="1"/>
          <p:nvPr/>
        </p:nvSpPr>
        <p:spPr>
          <a:xfrm>
            <a:off x="3578481" y="3517413"/>
            <a:ext cx="1251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HIGH</a:t>
            </a:r>
            <a:endParaRPr b="0" i="0" sz="1400" u="none" cap="none" strike="noStrike">
              <a:solidFill>
                <a:srgbClr val="000000"/>
              </a:solidFill>
              <a:latin typeface="Arial"/>
              <a:ea typeface="Arial"/>
              <a:cs typeface="Arial"/>
              <a:sym typeface="Arial"/>
            </a:endParaRPr>
          </a:p>
        </p:txBody>
      </p:sp>
      <p:sp>
        <p:nvSpPr>
          <p:cNvPr id="899" name="Google Shape;899;g165e4462b3a_0_1010"/>
          <p:cNvSpPr txBox="1"/>
          <p:nvPr/>
        </p:nvSpPr>
        <p:spPr>
          <a:xfrm rot="-5400000">
            <a:off x="633409" y="3014906"/>
            <a:ext cx="73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LOW</a:t>
            </a:r>
            <a:endParaRPr b="0" i="0" sz="1400" u="none" cap="none" strike="noStrike">
              <a:solidFill>
                <a:srgbClr val="000000"/>
              </a:solidFill>
              <a:latin typeface="Arial"/>
              <a:ea typeface="Arial"/>
              <a:cs typeface="Arial"/>
              <a:sym typeface="Arial"/>
            </a:endParaRPr>
          </a:p>
        </p:txBody>
      </p:sp>
      <p:sp>
        <p:nvSpPr>
          <p:cNvPr id="900" name="Google Shape;900;g165e4462b3a_0_1010"/>
          <p:cNvSpPr txBox="1"/>
          <p:nvPr/>
        </p:nvSpPr>
        <p:spPr>
          <a:xfrm rot="-5400000">
            <a:off x="569601" y="1964110"/>
            <a:ext cx="867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HIGH</a:t>
            </a:r>
            <a:endParaRPr b="0" i="0" sz="1400" u="none" cap="none" strike="noStrike">
              <a:solidFill>
                <a:srgbClr val="000000"/>
              </a:solidFill>
              <a:latin typeface="Arial"/>
              <a:ea typeface="Arial"/>
              <a:cs typeface="Arial"/>
              <a:sym typeface="Arial"/>
            </a:endParaRPr>
          </a:p>
        </p:txBody>
      </p:sp>
      <p:sp>
        <p:nvSpPr>
          <p:cNvPr id="901" name="Google Shape;901;g165e4462b3a_0_1010"/>
          <p:cNvSpPr txBox="1"/>
          <p:nvPr/>
        </p:nvSpPr>
        <p:spPr>
          <a:xfrm>
            <a:off x="2551785" y="3853567"/>
            <a:ext cx="1251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Book Antiqua"/>
                <a:ea typeface="Book Antiqua"/>
                <a:cs typeface="Book Antiqua"/>
                <a:sym typeface="Book Antiqua"/>
              </a:rPr>
              <a:t>Impact</a:t>
            </a:r>
            <a:endParaRPr b="0" i="0" sz="1400" u="none" cap="none" strike="noStrike">
              <a:solidFill>
                <a:srgbClr val="000000"/>
              </a:solidFill>
              <a:latin typeface="Arial"/>
              <a:ea typeface="Arial"/>
              <a:cs typeface="Arial"/>
              <a:sym typeface="Arial"/>
            </a:endParaRPr>
          </a:p>
        </p:txBody>
      </p:sp>
      <p:sp>
        <p:nvSpPr>
          <p:cNvPr id="902" name="Google Shape;902;g165e4462b3a_0_1010"/>
          <p:cNvSpPr txBox="1"/>
          <p:nvPr/>
        </p:nvSpPr>
        <p:spPr>
          <a:xfrm rot="-5400000">
            <a:off x="-210834" y="2353813"/>
            <a:ext cx="146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Book Antiqua"/>
                <a:ea typeface="Book Antiqua"/>
                <a:cs typeface="Book Antiqua"/>
                <a:sym typeface="Book Antiqua"/>
              </a:rPr>
              <a:t>Probability</a:t>
            </a:r>
            <a:endParaRPr b="0" i="0" sz="1400" u="none" cap="none" strike="noStrike">
              <a:solidFill>
                <a:srgbClr val="000000"/>
              </a:solidFill>
              <a:latin typeface="Arial"/>
              <a:ea typeface="Arial"/>
              <a:cs typeface="Arial"/>
              <a:sym typeface="Arial"/>
            </a:endParaRPr>
          </a:p>
        </p:txBody>
      </p:sp>
      <p:sp>
        <p:nvSpPr>
          <p:cNvPr id="903" name="Google Shape;903;g165e4462b3a_0_1010"/>
          <p:cNvSpPr/>
          <p:nvPr/>
        </p:nvSpPr>
        <p:spPr>
          <a:xfrm>
            <a:off x="2377327" y="1249566"/>
            <a:ext cx="16002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Risk Matrix</a:t>
            </a:r>
            <a:endParaRPr b="0" i="0" sz="1400" u="none" cap="none" strike="noStrike">
              <a:solidFill>
                <a:srgbClr val="000000"/>
              </a:solidFill>
              <a:latin typeface="Arial"/>
              <a:ea typeface="Arial"/>
              <a:cs typeface="Arial"/>
              <a:sym typeface="Arial"/>
            </a:endParaRPr>
          </a:p>
        </p:txBody>
      </p:sp>
      <p:sp>
        <p:nvSpPr>
          <p:cNvPr id="904" name="Google Shape;904;g165e4462b3a_0_1010"/>
          <p:cNvSpPr/>
          <p:nvPr/>
        </p:nvSpPr>
        <p:spPr>
          <a:xfrm>
            <a:off x="7122695" y="1326073"/>
            <a:ext cx="42312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How to assign </a:t>
            </a:r>
            <a:r>
              <a:rPr b="1" i="0" lang="en-US" sz="1800" u="none" cap="none" strike="noStrike">
                <a:solidFill>
                  <a:schemeClr val="lt1"/>
                </a:solidFill>
                <a:latin typeface="Book Antiqua"/>
                <a:ea typeface="Book Antiqua"/>
                <a:cs typeface="Book Antiqua"/>
                <a:sym typeface="Book Antiqua"/>
              </a:rPr>
              <a:t>impact</a:t>
            </a:r>
            <a:r>
              <a:rPr b="0" i="0" lang="en-US" sz="1800" u="none" cap="none" strike="noStrike">
                <a:solidFill>
                  <a:schemeClr val="lt1"/>
                </a:solidFill>
                <a:latin typeface="Book Antiqua"/>
                <a:ea typeface="Book Antiqua"/>
                <a:cs typeface="Book Antiqua"/>
                <a:sym typeface="Book Antiqua"/>
              </a:rPr>
              <a:t> on a risk matrix</a:t>
            </a:r>
            <a:endParaRPr b="0" i="0" sz="1400" u="none" cap="none" strike="noStrike">
              <a:solidFill>
                <a:srgbClr val="000000"/>
              </a:solidFill>
              <a:latin typeface="Arial"/>
              <a:ea typeface="Arial"/>
              <a:cs typeface="Arial"/>
              <a:sym typeface="Arial"/>
            </a:endParaRPr>
          </a:p>
        </p:txBody>
      </p:sp>
      <p:cxnSp>
        <p:nvCxnSpPr>
          <p:cNvPr id="905" name="Google Shape;905;g165e4462b3a_0_1010"/>
          <p:cNvCxnSpPr/>
          <p:nvPr/>
        </p:nvCxnSpPr>
        <p:spPr>
          <a:xfrm>
            <a:off x="6096000" y="1409947"/>
            <a:ext cx="0" cy="5087100"/>
          </a:xfrm>
          <a:prstGeom prst="straightConnector1">
            <a:avLst/>
          </a:prstGeom>
          <a:noFill/>
          <a:ln cap="flat" cmpd="sng" w="57150">
            <a:solidFill>
              <a:srgbClr val="182D46"/>
            </a:solidFill>
            <a:prstDash val="solid"/>
            <a:miter lim="800000"/>
            <a:headEnd len="sm" w="sm" type="none"/>
            <a:tailEnd len="sm" w="sm" type="none"/>
          </a:ln>
        </p:spPr>
      </p:cxnSp>
      <p:sp>
        <p:nvSpPr>
          <p:cNvPr id="906" name="Google Shape;906;g165e4462b3a_0_1010"/>
          <p:cNvSpPr txBox="1"/>
          <p:nvPr/>
        </p:nvSpPr>
        <p:spPr>
          <a:xfrm>
            <a:off x="6672967" y="2947672"/>
            <a:ext cx="6216300" cy="3140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Cost to the company/ initial effect on profit</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Book Antiqua"/>
              <a:ea typeface="Book Antiqua"/>
              <a:cs typeface="Book Antiqua"/>
              <a:sym typeface="Book Antiqua"/>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Ability to easily bounce back from or mitigate</a:t>
            </a:r>
            <a:br>
              <a:rPr b="0" i="0" lang="en-US" sz="1800" u="none" cap="none" strike="noStrike">
                <a:solidFill>
                  <a:schemeClr val="dk1"/>
                </a:solidFill>
                <a:latin typeface="Book Antiqua"/>
                <a:ea typeface="Book Antiqua"/>
                <a:cs typeface="Book Antiqua"/>
                <a:sym typeface="Book Antiqua"/>
              </a:rPr>
            </a:br>
            <a:endParaRPr b="0" i="0" sz="1800" u="none" cap="none" strike="noStrike">
              <a:solidFill>
                <a:schemeClr val="dk1"/>
              </a:solidFill>
              <a:latin typeface="Book Antiqua"/>
              <a:ea typeface="Book Antiqua"/>
              <a:cs typeface="Book Antiqua"/>
              <a:sym typeface="Book Antiqua"/>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Technical performance impact (if applicable)</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Book Antiqua"/>
              <a:ea typeface="Book Antiqua"/>
              <a:cs typeface="Book Antiqua"/>
              <a:sym typeface="Book Antiqua"/>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Whether the company can function if the recommendation doesn’t pan out</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Calibri"/>
              <a:ea typeface="Calibri"/>
              <a:cs typeface="Calibri"/>
              <a:sym typeface="Calibri"/>
            </a:endParaRPr>
          </a:p>
        </p:txBody>
      </p:sp>
      <p:sp>
        <p:nvSpPr>
          <p:cNvPr id="907" name="Google Shape;907;g165e4462b3a_0_1010"/>
          <p:cNvSpPr txBox="1"/>
          <p:nvPr/>
        </p:nvSpPr>
        <p:spPr>
          <a:xfrm>
            <a:off x="5848440" y="2081426"/>
            <a:ext cx="6495900" cy="985200"/>
          </a:xfrm>
          <a:prstGeom prst="rect">
            <a:avLst/>
          </a:prstGeom>
          <a:noFill/>
          <a:ln>
            <a:noFill/>
          </a:ln>
        </p:spPr>
        <p:txBody>
          <a:bodyPr anchorCtr="0" anchor="t" bIns="45700" lIns="91425" spcFirstLastPara="1" rIns="91425" wrap="square" tIns="45700">
            <a:spAutoFit/>
          </a:bodyPr>
          <a:lstStyle/>
          <a:p>
            <a:pPr indent="0" lvl="1" marL="45720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Book Antiqua"/>
                <a:ea typeface="Book Antiqua"/>
                <a:cs typeface="Book Antiqua"/>
                <a:sym typeface="Book Antiqua"/>
              </a:rPr>
              <a:t>To help determine a risk’s impact on the company, here are some factors to take into consideration: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8" name="Google Shape;908;g165e4462b3a_0_1010"/>
          <p:cNvSpPr txBox="1"/>
          <p:nvPr/>
        </p:nvSpPr>
        <p:spPr>
          <a:xfrm>
            <a:off x="1123003" y="4298347"/>
            <a:ext cx="4108800" cy="369300"/>
          </a:xfrm>
          <a:prstGeom prst="rect">
            <a:avLst/>
          </a:prstGeom>
          <a:noFill/>
          <a:ln>
            <a:noFill/>
          </a:ln>
        </p:spPr>
        <p:txBody>
          <a:bodyPr anchorCtr="0" anchor="t" bIns="45700" lIns="91425" spcFirstLastPara="1" rIns="91425" wrap="square" tIns="45700">
            <a:spAutoFit/>
          </a:bodyPr>
          <a:lstStyle/>
          <a:p>
            <a:pPr indent="-285750" lvl="0" marL="285750" marR="0" rtl="0" algn="ctr">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Book Antiqua"/>
                <a:ea typeface="Book Antiqua"/>
                <a:cs typeface="Book Antiqua"/>
                <a:sym typeface="Book Antiqua"/>
              </a:rPr>
              <a:t> </a:t>
            </a:r>
            <a:r>
              <a:rPr b="1" i="0" lang="en-US" sz="1800" u="none" cap="none" strike="noStrike">
                <a:solidFill>
                  <a:srgbClr val="00B050"/>
                </a:solidFill>
                <a:latin typeface="Book Antiqua"/>
                <a:ea typeface="Book Antiqua"/>
                <a:cs typeface="Book Antiqua"/>
                <a:sym typeface="Book Antiqua"/>
              </a:rPr>
              <a:t>Green</a:t>
            </a:r>
            <a:r>
              <a:rPr b="1" i="0" lang="en-US" sz="1800" u="none" cap="none" strike="noStrike">
                <a:solidFill>
                  <a:schemeClr val="dk1"/>
                </a:solidFill>
                <a:latin typeface="Book Antiqua"/>
                <a:ea typeface="Book Antiqua"/>
                <a:cs typeface="Book Antiqua"/>
                <a:sym typeface="Book Antiqua"/>
              </a:rPr>
              <a:t> represents low level risk</a:t>
            </a:r>
            <a:endParaRPr b="0" i="0" sz="1800" u="none" cap="none" strike="noStrike">
              <a:solidFill>
                <a:schemeClr val="dk1"/>
              </a:solidFill>
              <a:latin typeface="Calibri"/>
              <a:ea typeface="Calibri"/>
              <a:cs typeface="Calibri"/>
              <a:sym typeface="Calibri"/>
            </a:endParaRPr>
          </a:p>
        </p:txBody>
      </p:sp>
      <p:sp>
        <p:nvSpPr>
          <p:cNvPr id="909" name="Google Shape;909;g165e4462b3a_0_1010"/>
          <p:cNvSpPr txBox="1"/>
          <p:nvPr/>
        </p:nvSpPr>
        <p:spPr>
          <a:xfrm>
            <a:off x="1145890" y="4786791"/>
            <a:ext cx="4108800" cy="369300"/>
          </a:xfrm>
          <a:prstGeom prst="rect">
            <a:avLst/>
          </a:prstGeom>
          <a:noFill/>
          <a:ln>
            <a:noFill/>
          </a:ln>
        </p:spPr>
        <p:txBody>
          <a:bodyPr anchorCtr="0" anchor="t" bIns="45700" lIns="91425" spcFirstLastPara="1" rIns="91425" wrap="square" tIns="45700">
            <a:spAutoFit/>
          </a:bodyPr>
          <a:lstStyle/>
          <a:p>
            <a:pPr indent="-285750" lvl="0" marL="285750" marR="0" rtl="0" algn="ctr">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Book Antiqua"/>
                <a:ea typeface="Book Antiqua"/>
                <a:cs typeface="Book Antiqua"/>
                <a:sym typeface="Book Antiqua"/>
              </a:rPr>
              <a:t> </a:t>
            </a:r>
            <a:r>
              <a:rPr b="1" i="0" lang="en-US" sz="1800" u="none" cap="none" strike="noStrike">
                <a:solidFill>
                  <a:srgbClr val="FFC000"/>
                </a:solidFill>
                <a:latin typeface="Book Antiqua"/>
                <a:ea typeface="Book Antiqua"/>
                <a:cs typeface="Book Antiqua"/>
                <a:sym typeface="Book Antiqua"/>
              </a:rPr>
              <a:t>Yellow</a:t>
            </a:r>
            <a:r>
              <a:rPr b="1" i="0" lang="en-US" sz="1800" u="none" cap="none" strike="noStrike">
                <a:solidFill>
                  <a:schemeClr val="dk1"/>
                </a:solidFill>
                <a:latin typeface="Book Antiqua"/>
                <a:ea typeface="Book Antiqua"/>
                <a:cs typeface="Book Antiqua"/>
                <a:sym typeface="Book Antiqua"/>
              </a:rPr>
              <a:t> represents medium risk</a:t>
            </a:r>
            <a:endParaRPr b="0" i="0" sz="1400" u="none" cap="none" strike="noStrike">
              <a:solidFill>
                <a:srgbClr val="000000"/>
              </a:solidFill>
              <a:latin typeface="Arial"/>
              <a:ea typeface="Arial"/>
              <a:cs typeface="Arial"/>
              <a:sym typeface="Arial"/>
            </a:endParaRPr>
          </a:p>
        </p:txBody>
      </p:sp>
      <p:sp>
        <p:nvSpPr>
          <p:cNvPr id="910" name="Google Shape;910;g165e4462b3a_0_1010"/>
          <p:cNvSpPr txBox="1"/>
          <p:nvPr/>
        </p:nvSpPr>
        <p:spPr>
          <a:xfrm>
            <a:off x="838200" y="5258395"/>
            <a:ext cx="4763700" cy="646500"/>
          </a:xfrm>
          <a:prstGeom prst="rect">
            <a:avLst/>
          </a:prstGeom>
          <a:noFill/>
          <a:ln>
            <a:noFill/>
          </a:ln>
        </p:spPr>
        <p:txBody>
          <a:bodyPr anchorCtr="0" anchor="t" bIns="45700" lIns="91425" spcFirstLastPara="1" rIns="91425" wrap="square" tIns="45700">
            <a:spAutoFit/>
          </a:bodyPr>
          <a:lstStyle/>
          <a:p>
            <a:pPr indent="-285750" lvl="0" marL="285750" marR="0" rtl="0" algn="ctr">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Book Antiqua"/>
                <a:ea typeface="Book Antiqua"/>
                <a:cs typeface="Book Antiqua"/>
                <a:sym typeface="Book Antiqua"/>
              </a:rPr>
              <a:t> </a:t>
            </a:r>
            <a:r>
              <a:rPr b="1" i="0" lang="en-US" sz="1800" u="none" cap="none" strike="noStrike">
                <a:solidFill>
                  <a:srgbClr val="FF0000"/>
                </a:solidFill>
                <a:latin typeface="Book Antiqua"/>
                <a:ea typeface="Book Antiqua"/>
                <a:cs typeface="Book Antiqua"/>
                <a:sym typeface="Book Antiqua"/>
              </a:rPr>
              <a:t>Red</a:t>
            </a:r>
            <a:r>
              <a:rPr b="1" i="0" lang="en-US" sz="1800" u="none" cap="none" strike="noStrike">
                <a:solidFill>
                  <a:schemeClr val="dk1"/>
                </a:solidFill>
                <a:latin typeface="Book Antiqua"/>
                <a:ea typeface="Book Antiqua"/>
                <a:cs typeface="Book Antiqua"/>
                <a:sym typeface="Book Antiqua"/>
              </a:rPr>
              <a:t> represents high/critical risk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Book Antiqua"/>
                <a:ea typeface="Book Antiqua"/>
                <a:cs typeface="Book Antiqua"/>
                <a:sym typeface="Book Antiqua"/>
              </a:rPr>
              <a:t>(avoid having more than one rec in this area)</a:t>
            </a:r>
            <a:endParaRPr b="0" i="0" sz="1400" u="none" cap="none" strike="noStrike">
              <a:solidFill>
                <a:srgbClr val="000000"/>
              </a:solidFill>
              <a:latin typeface="Arial"/>
              <a:ea typeface="Arial"/>
              <a:cs typeface="Arial"/>
              <a:sym typeface="Arial"/>
            </a:endParaRPr>
          </a:p>
        </p:txBody>
      </p:sp>
      <p:sp>
        <p:nvSpPr>
          <p:cNvPr id="911" name="Google Shape;911;g165e4462b3a_0_1010"/>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Financials | KPI | </a:t>
            </a:r>
            <a:r>
              <a:rPr b="1" lang="en-US" sz="2400">
                <a:latin typeface="Book Antiqua"/>
                <a:ea typeface="Book Antiqua"/>
                <a:cs typeface="Book Antiqua"/>
                <a:sym typeface="Book Antiqua"/>
              </a:rPr>
              <a:t>Risks and Mitigations</a:t>
            </a:r>
            <a:endParaRPr b="1" sz="2400">
              <a:latin typeface="Book Antiqua"/>
              <a:ea typeface="Book Antiqua"/>
              <a:cs typeface="Book Antiqua"/>
              <a:sym typeface="Book Antiqua"/>
            </a:endParaRPr>
          </a:p>
        </p:txBody>
      </p:sp>
      <p:sp>
        <p:nvSpPr>
          <p:cNvPr id="912" name="Google Shape;912;g165e4462b3a_0_1010"/>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913" name="Google Shape;913;g165e4462b3a_0_1010"/>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914" name="Google Shape;914;g165e4462b3a_0_1010"/>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Assigning Impact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g165e4462b3a_0_1149"/>
          <p:cNvSpPr/>
          <p:nvPr/>
        </p:nvSpPr>
        <p:spPr>
          <a:xfrm>
            <a:off x="605117" y="999987"/>
            <a:ext cx="10748700" cy="1260900"/>
          </a:xfrm>
          <a:prstGeom prst="rect">
            <a:avLst/>
          </a:prstGeom>
          <a:solidFill>
            <a:srgbClr val="182D4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Mitigations should be how you are </a:t>
            </a:r>
            <a:r>
              <a:rPr b="0" i="0" lang="en-US" sz="2000" u="none" cap="none" strike="noStrike">
                <a:solidFill>
                  <a:srgbClr val="FFFF00"/>
                </a:solidFill>
                <a:latin typeface="Book Antiqua"/>
                <a:ea typeface="Book Antiqua"/>
                <a:cs typeface="Book Antiqua"/>
                <a:sym typeface="Book Antiqua"/>
              </a:rPr>
              <a:t>actively</a:t>
            </a:r>
            <a:r>
              <a:rPr b="0" i="0" lang="en-US" sz="2000" u="none" cap="none" strike="noStrike">
                <a:solidFill>
                  <a:schemeClr val="lt1"/>
                </a:solidFill>
                <a:latin typeface="Book Antiqua"/>
                <a:ea typeface="Book Antiqua"/>
                <a:cs typeface="Book Antiqua"/>
                <a:sym typeface="Book Antiqua"/>
              </a:rPr>
              <a:t> taking steps to combat the risk at hand </a:t>
            </a:r>
            <a:br>
              <a:rPr b="0" i="0" lang="en-US" sz="2000" u="none" cap="none" strike="noStrike">
                <a:solidFill>
                  <a:schemeClr val="lt1"/>
                </a:solidFill>
                <a:latin typeface="Book Antiqua"/>
                <a:ea typeface="Book Antiqua"/>
                <a:cs typeface="Book Antiqua"/>
                <a:sym typeface="Book Antiqua"/>
              </a:rPr>
            </a:br>
            <a:r>
              <a:rPr b="0" i="0" lang="en-US" sz="2000" u="none" cap="none" strike="noStrike">
                <a:solidFill>
                  <a:schemeClr val="lt1"/>
                </a:solidFill>
                <a:latin typeface="Book Antiqua"/>
                <a:ea typeface="Book Antiqua"/>
                <a:cs typeface="Book Antiqua"/>
                <a:sym typeface="Book Antiqua"/>
              </a:rPr>
              <a:t>*This is your last chance in your deck to cover any holes your recommendation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may have before the judges enter Q&amp;A *</a:t>
            </a:r>
            <a:endParaRPr b="0" i="0" sz="1400" u="none" cap="none" strike="noStrike">
              <a:solidFill>
                <a:srgbClr val="000000"/>
              </a:solidFill>
              <a:latin typeface="Arial"/>
              <a:ea typeface="Arial"/>
              <a:cs typeface="Arial"/>
              <a:sym typeface="Arial"/>
            </a:endParaRPr>
          </a:p>
        </p:txBody>
      </p:sp>
      <p:grpSp>
        <p:nvGrpSpPr>
          <p:cNvPr id="921" name="Google Shape;921;g165e4462b3a_0_1149"/>
          <p:cNvGrpSpPr/>
          <p:nvPr/>
        </p:nvGrpSpPr>
        <p:grpSpPr>
          <a:xfrm>
            <a:off x="2032000" y="2052480"/>
            <a:ext cx="8127900" cy="2544900"/>
            <a:chOff x="2031999" y="2271503"/>
            <a:chExt cx="8127900" cy="2544900"/>
          </a:xfrm>
        </p:grpSpPr>
        <p:sp>
          <p:nvSpPr>
            <p:cNvPr id="922" name="Google Shape;922;g165e4462b3a_0_1149"/>
            <p:cNvSpPr/>
            <p:nvPr/>
          </p:nvSpPr>
          <p:spPr>
            <a:xfrm>
              <a:off x="2031999" y="2271503"/>
              <a:ext cx="8127900" cy="254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g165e4462b3a_0_1149"/>
            <p:cNvSpPr/>
            <p:nvPr/>
          </p:nvSpPr>
          <p:spPr>
            <a:xfrm>
              <a:off x="2039142" y="3334905"/>
              <a:ext cx="2135187" cy="417951"/>
            </a:xfrm>
            <a:custGeom>
              <a:rect b="b" l="l" r="r" t="t"/>
              <a:pathLst>
                <a:path extrusionOk="0" h="417951" w="2135187">
                  <a:moveTo>
                    <a:pt x="0" y="41795"/>
                  </a:moveTo>
                  <a:cubicBezTo>
                    <a:pt x="0" y="18712"/>
                    <a:pt x="18712" y="0"/>
                    <a:pt x="41795" y="0"/>
                  </a:cubicBezTo>
                  <a:lnTo>
                    <a:pt x="2093392" y="0"/>
                  </a:lnTo>
                  <a:cubicBezTo>
                    <a:pt x="2116475" y="0"/>
                    <a:pt x="2135187" y="18712"/>
                    <a:pt x="2135187" y="41795"/>
                  </a:cubicBezTo>
                  <a:lnTo>
                    <a:pt x="2135187" y="376156"/>
                  </a:lnTo>
                  <a:cubicBezTo>
                    <a:pt x="2135187" y="399239"/>
                    <a:pt x="2116475" y="417951"/>
                    <a:pt x="2093392" y="417951"/>
                  </a:cubicBezTo>
                  <a:lnTo>
                    <a:pt x="41795" y="417951"/>
                  </a:lnTo>
                  <a:cubicBezTo>
                    <a:pt x="18712" y="417951"/>
                    <a:pt x="0" y="399239"/>
                    <a:pt x="0" y="376156"/>
                  </a:cubicBezTo>
                  <a:lnTo>
                    <a:pt x="0" y="41795"/>
                  </a:lnTo>
                  <a:close/>
                </a:path>
              </a:pathLst>
            </a:custGeom>
            <a:solidFill>
              <a:srgbClr val="182D46"/>
            </a:solidFill>
            <a:ln cap="flat" cmpd="sng" w="12700">
              <a:solidFill>
                <a:schemeClr val="lt1"/>
              </a:solidFill>
              <a:prstDash val="solid"/>
              <a:miter lim="800000"/>
              <a:headEnd len="sm" w="sm" type="none"/>
              <a:tailEnd len="sm" w="sm" type="none"/>
            </a:ln>
          </p:spPr>
          <p:txBody>
            <a:bodyPr anchorCtr="0" anchor="ctr" bIns="80800" lIns="80800" spcFirstLastPara="1" rIns="80800" wrap="square" tIns="80800">
              <a:noAutofit/>
            </a:bodyPr>
            <a:lstStyle/>
            <a:p>
              <a:pPr indent="0" lvl="0" marL="0" marR="0" rtl="0" algn="ctr">
                <a:lnSpc>
                  <a:spcPct val="90000"/>
                </a:lnSpc>
                <a:spcBef>
                  <a:spcPts val="0"/>
                </a:spcBef>
                <a:spcAft>
                  <a:spcPts val="0"/>
                </a:spcAft>
                <a:buClr>
                  <a:schemeClr val="lt1"/>
                </a:buClr>
                <a:buSzPts val="1800"/>
                <a:buFont typeface="Book Antiqua"/>
                <a:buNone/>
              </a:pPr>
              <a:r>
                <a:rPr b="0" i="0" lang="en-US" sz="1800" u="none" cap="none" strike="noStrike">
                  <a:solidFill>
                    <a:schemeClr val="lt1"/>
                  </a:solidFill>
                  <a:latin typeface="Book Antiqua"/>
                  <a:ea typeface="Book Antiqua"/>
                  <a:cs typeface="Book Antiqua"/>
                  <a:sym typeface="Book Antiqua"/>
                </a:rPr>
                <a:t>Rec</a:t>
              </a:r>
              <a:endParaRPr b="0" i="0" sz="1400" u="none" cap="none" strike="noStrike">
                <a:solidFill>
                  <a:srgbClr val="000000"/>
                </a:solidFill>
                <a:latin typeface="Arial"/>
                <a:ea typeface="Arial"/>
                <a:cs typeface="Arial"/>
                <a:sym typeface="Arial"/>
              </a:endParaRPr>
            </a:p>
          </p:txBody>
        </p:sp>
        <p:sp>
          <p:nvSpPr>
            <p:cNvPr id="924" name="Google Shape;924;g165e4462b3a_0_1149"/>
            <p:cNvSpPr/>
            <p:nvPr/>
          </p:nvSpPr>
          <p:spPr>
            <a:xfrm>
              <a:off x="4387849" y="3279117"/>
              <a:ext cx="452659" cy="529526"/>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A2A5AC"/>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p:txBody>
        </p:sp>
        <p:sp>
          <p:nvSpPr>
            <p:cNvPr id="925" name="Google Shape;925;g165e4462b3a_0_1149"/>
            <p:cNvSpPr/>
            <p:nvPr/>
          </p:nvSpPr>
          <p:spPr>
            <a:xfrm>
              <a:off x="5028405" y="3334905"/>
              <a:ext cx="2135187" cy="417951"/>
            </a:xfrm>
            <a:custGeom>
              <a:rect b="b" l="l" r="r" t="t"/>
              <a:pathLst>
                <a:path extrusionOk="0" h="417951" w="2135187">
                  <a:moveTo>
                    <a:pt x="0" y="41795"/>
                  </a:moveTo>
                  <a:cubicBezTo>
                    <a:pt x="0" y="18712"/>
                    <a:pt x="18712" y="0"/>
                    <a:pt x="41795" y="0"/>
                  </a:cubicBezTo>
                  <a:lnTo>
                    <a:pt x="2093392" y="0"/>
                  </a:lnTo>
                  <a:cubicBezTo>
                    <a:pt x="2116475" y="0"/>
                    <a:pt x="2135187" y="18712"/>
                    <a:pt x="2135187" y="41795"/>
                  </a:cubicBezTo>
                  <a:lnTo>
                    <a:pt x="2135187" y="376156"/>
                  </a:lnTo>
                  <a:cubicBezTo>
                    <a:pt x="2135187" y="399239"/>
                    <a:pt x="2116475" y="417951"/>
                    <a:pt x="2093392" y="417951"/>
                  </a:cubicBezTo>
                  <a:lnTo>
                    <a:pt x="41795" y="417951"/>
                  </a:lnTo>
                  <a:cubicBezTo>
                    <a:pt x="18712" y="417951"/>
                    <a:pt x="0" y="399239"/>
                    <a:pt x="0" y="376156"/>
                  </a:cubicBezTo>
                  <a:lnTo>
                    <a:pt x="0" y="41795"/>
                  </a:lnTo>
                  <a:close/>
                </a:path>
              </a:pathLst>
            </a:custGeom>
            <a:solidFill>
              <a:srgbClr val="182D46"/>
            </a:solidFill>
            <a:ln cap="flat" cmpd="sng" w="12700">
              <a:solidFill>
                <a:schemeClr val="lt1"/>
              </a:solidFill>
              <a:prstDash val="solid"/>
              <a:miter lim="800000"/>
              <a:headEnd len="sm" w="sm" type="none"/>
              <a:tailEnd len="sm" w="sm" type="none"/>
            </a:ln>
          </p:spPr>
          <p:txBody>
            <a:bodyPr anchorCtr="0" anchor="ctr" bIns="80800" lIns="80800" spcFirstLastPara="1" rIns="80800" wrap="square" tIns="80800">
              <a:noAutofit/>
            </a:bodyPr>
            <a:lstStyle/>
            <a:p>
              <a:pPr indent="0" lvl="0" marL="0" marR="0" rtl="0" algn="ctr">
                <a:lnSpc>
                  <a:spcPct val="90000"/>
                </a:lnSpc>
                <a:spcBef>
                  <a:spcPts val="0"/>
                </a:spcBef>
                <a:spcAft>
                  <a:spcPts val="0"/>
                </a:spcAft>
                <a:buClr>
                  <a:schemeClr val="lt1"/>
                </a:buClr>
                <a:buSzPts val="1800"/>
                <a:buFont typeface="Book Antiqua"/>
                <a:buNone/>
              </a:pPr>
              <a:r>
                <a:rPr b="0" i="0" lang="en-US" sz="1800" u="none" cap="none" strike="noStrike">
                  <a:solidFill>
                    <a:schemeClr val="lt1"/>
                  </a:solidFill>
                  <a:latin typeface="Book Antiqua"/>
                  <a:ea typeface="Book Antiqua"/>
                  <a:cs typeface="Book Antiqua"/>
                  <a:sym typeface="Book Antiqua"/>
                </a:rPr>
                <a:t>Risk</a:t>
              </a:r>
              <a:endParaRPr b="0" i="0" sz="1400" u="none" cap="none" strike="noStrike">
                <a:solidFill>
                  <a:srgbClr val="000000"/>
                </a:solidFill>
                <a:latin typeface="Arial"/>
                <a:ea typeface="Arial"/>
                <a:cs typeface="Arial"/>
                <a:sym typeface="Arial"/>
              </a:endParaRPr>
            </a:p>
          </p:txBody>
        </p:sp>
        <p:sp>
          <p:nvSpPr>
            <p:cNvPr id="926" name="Google Shape;926;g165e4462b3a_0_1149"/>
            <p:cNvSpPr/>
            <p:nvPr/>
          </p:nvSpPr>
          <p:spPr>
            <a:xfrm>
              <a:off x="7377111" y="3279117"/>
              <a:ext cx="452659" cy="529526"/>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A2A5AC"/>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p:txBody>
        </p:sp>
        <p:sp>
          <p:nvSpPr>
            <p:cNvPr id="927" name="Google Shape;927;g165e4462b3a_0_1149"/>
            <p:cNvSpPr/>
            <p:nvPr/>
          </p:nvSpPr>
          <p:spPr>
            <a:xfrm>
              <a:off x="8017667" y="3334905"/>
              <a:ext cx="2135187" cy="417951"/>
            </a:xfrm>
            <a:custGeom>
              <a:rect b="b" l="l" r="r" t="t"/>
              <a:pathLst>
                <a:path extrusionOk="0" h="417951" w="2135187">
                  <a:moveTo>
                    <a:pt x="0" y="41795"/>
                  </a:moveTo>
                  <a:cubicBezTo>
                    <a:pt x="0" y="18712"/>
                    <a:pt x="18712" y="0"/>
                    <a:pt x="41795" y="0"/>
                  </a:cubicBezTo>
                  <a:lnTo>
                    <a:pt x="2093392" y="0"/>
                  </a:lnTo>
                  <a:cubicBezTo>
                    <a:pt x="2116475" y="0"/>
                    <a:pt x="2135187" y="18712"/>
                    <a:pt x="2135187" y="41795"/>
                  </a:cubicBezTo>
                  <a:lnTo>
                    <a:pt x="2135187" y="376156"/>
                  </a:lnTo>
                  <a:cubicBezTo>
                    <a:pt x="2135187" y="399239"/>
                    <a:pt x="2116475" y="417951"/>
                    <a:pt x="2093392" y="417951"/>
                  </a:cubicBezTo>
                  <a:lnTo>
                    <a:pt x="41795" y="417951"/>
                  </a:lnTo>
                  <a:cubicBezTo>
                    <a:pt x="18712" y="417951"/>
                    <a:pt x="0" y="399239"/>
                    <a:pt x="0" y="376156"/>
                  </a:cubicBezTo>
                  <a:lnTo>
                    <a:pt x="0" y="41795"/>
                  </a:lnTo>
                  <a:close/>
                </a:path>
              </a:pathLst>
            </a:custGeom>
            <a:solidFill>
              <a:srgbClr val="182D46"/>
            </a:solidFill>
            <a:ln cap="flat" cmpd="sng" w="12700">
              <a:solidFill>
                <a:schemeClr val="lt1"/>
              </a:solidFill>
              <a:prstDash val="solid"/>
              <a:miter lim="800000"/>
              <a:headEnd len="sm" w="sm" type="none"/>
              <a:tailEnd len="sm" w="sm" type="none"/>
            </a:ln>
          </p:spPr>
          <p:txBody>
            <a:bodyPr anchorCtr="0" anchor="ctr" bIns="80800" lIns="80800" spcFirstLastPara="1" rIns="80800" wrap="square" tIns="80800">
              <a:noAutofit/>
            </a:bodyPr>
            <a:lstStyle/>
            <a:p>
              <a:pPr indent="0" lvl="0" marL="0" marR="0" rtl="0" algn="ctr">
                <a:lnSpc>
                  <a:spcPct val="90000"/>
                </a:lnSpc>
                <a:spcBef>
                  <a:spcPts val="0"/>
                </a:spcBef>
                <a:spcAft>
                  <a:spcPts val="0"/>
                </a:spcAft>
                <a:buClr>
                  <a:schemeClr val="lt1"/>
                </a:buClr>
                <a:buSzPts val="1800"/>
                <a:buFont typeface="Book Antiqua"/>
                <a:buNone/>
              </a:pPr>
              <a:r>
                <a:rPr b="0" i="0" lang="en-US" sz="1800" u="none" cap="none" strike="noStrike">
                  <a:solidFill>
                    <a:schemeClr val="lt1"/>
                  </a:solidFill>
                  <a:latin typeface="Book Antiqua"/>
                  <a:ea typeface="Book Antiqua"/>
                  <a:cs typeface="Book Antiqua"/>
                  <a:sym typeface="Book Antiqua"/>
                </a:rPr>
                <a:t>Mitigation</a:t>
              </a:r>
              <a:endParaRPr b="0" i="0" sz="1400" u="none" cap="none" strike="noStrike">
                <a:solidFill>
                  <a:srgbClr val="000000"/>
                </a:solidFill>
                <a:latin typeface="Arial"/>
                <a:ea typeface="Arial"/>
                <a:cs typeface="Arial"/>
                <a:sym typeface="Arial"/>
              </a:endParaRPr>
            </a:p>
          </p:txBody>
        </p:sp>
      </p:grpSp>
      <p:grpSp>
        <p:nvGrpSpPr>
          <p:cNvPr id="928" name="Google Shape;928;g165e4462b3a_0_1149"/>
          <p:cNvGrpSpPr/>
          <p:nvPr/>
        </p:nvGrpSpPr>
        <p:grpSpPr>
          <a:xfrm>
            <a:off x="2032000" y="2548693"/>
            <a:ext cx="8120768" cy="3413631"/>
            <a:chOff x="2031999" y="2767716"/>
            <a:chExt cx="8120768" cy="3413631"/>
          </a:xfrm>
        </p:grpSpPr>
        <p:sp>
          <p:nvSpPr>
            <p:cNvPr id="929" name="Google Shape;929;g165e4462b3a_0_1149"/>
            <p:cNvSpPr/>
            <p:nvPr/>
          </p:nvSpPr>
          <p:spPr>
            <a:xfrm>
              <a:off x="4210583" y="2767716"/>
              <a:ext cx="3770700" cy="394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Example of good mitigation strategy</a:t>
              </a:r>
              <a:endParaRPr b="0" i="0" sz="1400" u="none" cap="none" strike="noStrike">
                <a:solidFill>
                  <a:srgbClr val="000000"/>
                </a:solidFill>
                <a:latin typeface="Arial"/>
                <a:ea typeface="Arial"/>
                <a:cs typeface="Arial"/>
                <a:sym typeface="Arial"/>
              </a:endParaRPr>
            </a:p>
          </p:txBody>
        </p:sp>
        <p:sp>
          <p:nvSpPr>
            <p:cNvPr id="930" name="Google Shape;930;g165e4462b3a_0_1149"/>
            <p:cNvSpPr txBox="1"/>
            <p:nvPr/>
          </p:nvSpPr>
          <p:spPr>
            <a:xfrm>
              <a:off x="2360711" y="5534847"/>
              <a:ext cx="7237500" cy="646500"/>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With this mitigation, it shows a way the company can use something they already have in their arsenal to combat a potential risk/scenario</a:t>
              </a:r>
              <a:endParaRPr b="0" i="0" sz="1400" u="none" cap="none" strike="noStrike">
                <a:solidFill>
                  <a:srgbClr val="000000"/>
                </a:solidFill>
                <a:latin typeface="Arial"/>
                <a:ea typeface="Arial"/>
                <a:cs typeface="Arial"/>
                <a:sym typeface="Arial"/>
              </a:endParaRPr>
            </a:p>
          </p:txBody>
        </p:sp>
        <p:sp>
          <p:nvSpPr>
            <p:cNvPr id="931" name="Google Shape;931;g165e4462b3a_0_1149"/>
            <p:cNvSpPr/>
            <p:nvPr/>
          </p:nvSpPr>
          <p:spPr>
            <a:xfrm>
              <a:off x="8017667" y="3903807"/>
              <a:ext cx="2135100" cy="13725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2" name="Google Shape;932;g165e4462b3a_0_1149"/>
            <p:cNvSpPr txBox="1"/>
            <p:nvPr/>
          </p:nvSpPr>
          <p:spPr>
            <a:xfrm>
              <a:off x="8017667" y="3934409"/>
              <a:ext cx="2127900" cy="160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Leverage current athletic partnerships with celebs such as Stephen Curry to attract customers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3" name="Google Shape;933;g165e4462b3a_0_1149"/>
            <p:cNvSpPr/>
            <p:nvPr/>
          </p:nvSpPr>
          <p:spPr>
            <a:xfrm>
              <a:off x="5046532" y="3923067"/>
              <a:ext cx="2135100" cy="13725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4" name="Google Shape;934;g165e4462b3a_0_1149"/>
            <p:cNvSpPr txBox="1"/>
            <p:nvPr/>
          </p:nvSpPr>
          <p:spPr>
            <a:xfrm>
              <a:off x="5034302" y="4070722"/>
              <a:ext cx="21786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Original unpopularity of flagship stores when opened</a:t>
              </a:r>
              <a:endParaRPr b="0" i="0" sz="1400" u="none" cap="none" strike="noStrike">
                <a:solidFill>
                  <a:srgbClr val="000000"/>
                </a:solidFill>
                <a:latin typeface="Arial"/>
                <a:ea typeface="Arial"/>
                <a:cs typeface="Arial"/>
                <a:sym typeface="Arial"/>
              </a:endParaRPr>
            </a:p>
          </p:txBody>
        </p:sp>
        <p:sp>
          <p:nvSpPr>
            <p:cNvPr id="935" name="Google Shape;935;g165e4462b3a_0_1149"/>
            <p:cNvSpPr/>
            <p:nvPr/>
          </p:nvSpPr>
          <p:spPr>
            <a:xfrm>
              <a:off x="2031999" y="3903807"/>
              <a:ext cx="2135100" cy="13725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6" name="Google Shape;936;g165e4462b3a_0_1149"/>
            <p:cNvSpPr txBox="1"/>
            <p:nvPr/>
          </p:nvSpPr>
          <p:spPr>
            <a:xfrm>
              <a:off x="2050937" y="4070722"/>
              <a:ext cx="21786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Create Under Armor flagship stores in China to increase brand recognition</a:t>
              </a:r>
              <a:endParaRPr b="0" i="0" sz="1400" u="none" cap="none" strike="noStrike">
                <a:solidFill>
                  <a:srgbClr val="000000"/>
                </a:solidFill>
                <a:latin typeface="Arial"/>
                <a:ea typeface="Arial"/>
                <a:cs typeface="Arial"/>
                <a:sym typeface="Arial"/>
              </a:endParaRPr>
            </a:p>
          </p:txBody>
        </p:sp>
      </p:grpSp>
      <p:sp>
        <p:nvSpPr>
          <p:cNvPr id="937" name="Google Shape;937;g165e4462b3a_0_1149"/>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Financials | KPI | </a:t>
            </a:r>
            <a:r>
              <a:rPr b="1" lang="en-US" sz="2400">
                <a:latin typeface="Book Antiqua"/>
                <a:ea typeface="Book Antiqua"/>
                <a:cs typeface="Book Antiqua"/>
                <a:sym typeface="Book Antiqua"/>
              </a:rPr>
              <a:t>Risks and Mitigations</a:t>
            </a:r>
            <a:endParaRPr b="1" sz="2400">
              <a:latin typeface="Book Antiqua"/>
              <a:ea typeface="Book Antiqua"/>
              <a:cs typeface="Book Antiqua"/>
              <a:sym typeface="Book Antiqua"/>
            </a:endParaRPr>
          </a:p>
        </p:txBody>
      </p:sp>
      <p:sp>
        <p:nvSpPr>
          <p:cNvPr id="938" name="Google Shape;938;g165e4462b3a_0_1149"/>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939" name="Google Shape;939;g165e4462b3a_0_1149"/>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940" name="Google Shape;940;g165e4462b3a_0_1149"/>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Determine Mitigation Strategy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g165e4462b3a_0_1300"/>
          <p:cNvSpPr txBox="1"/>
          <p:nvPr>
            <p:ph idx="4294967295" type="title"/>
          </p:nvPr>
        </p:nvSpPr>
        <p:spPr>
          <a:xfrm>
            <a:off x="0" y="-753916"/>
            <a:ext cx="105156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sz="3600">
                <a:latin typeface="Book Antiqua"/>
                <a:ea typeface="Book Antiqua"/>
                <a:cs typeface="Book Antiqua"/>
                <a:sym typeface="Book Antiqua"/>
              </a:rPr>
              <a:t>Risk Analysis Process</a:t>
            </a:r>
            <a:endParaRPr sz="3600"/>
          </a:p>
        </p:txBody>
      </p:sp>
      <p:sp>
        <p:nvSpPr>
          <p:cNvPr id="947" name="Google Shape;947;g165e4462b3a_0_1300"/>
          <p:cNvSpPr/>
          <p:nvPr/>
        </p:nvSpPr>
        <p:spPr>
          <a:xfrm>
            <a:off x="1147482" y="2851486"/>
            <a:ext cx="2528100" cy="6723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Identify Risks</a:t>
            </a:r>
            <a:endParaRPr b="0" i="0" sz="1400" u="none" cap="none" strike="noStrike">
              <a:solidFill>
                <a:srgbClr val="000000"/>
              </a:solidFill>
              <a:latin typeface="Arial"/>
              <a:ea typeface="Arial"/>
              <a:cs typeface="Arial"/>
              <a:sym typeface="Arial"/>
            </a:endParaRPr>
          </a:p>
        </p:txBody>
      </p:sp>
      <p:sp>
        <p:nvSpPr>
          <p:cNvPr id="948" name="Google Shape;948;g165e4462b3a_0_1300"/>
          <p:cNvSpPr/>
          <p:nvPr/>
        </p:nvSpPr>
        <p:spPr>
          <a:xfrm>
            <a:off x="4809564" y="2851486"/>
            <a:ext cx="2528100" cy="6723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Assess Probability and Impact</a:t>
            </a:r>
            <a:endParaRPr b="0" i="0" sz="1400" u="none" cap="none" strike="noStrike">
              <a:solidFill>
                <a:srgbClr val="000000"/>
              </a:solidFill>
              <a:latin typeface="Arial"/>
              <a:ea typeface="Arial"/>
              <a:cs typeface="Arial"/>
              <a:sym typeface="Arial"/>
            </a:endParaRPr>
          </a:p>
        </p:txBody>
      </p:sp>
      <p:sp>
        <p:nvSpPr>
          <p:cNvPr id="949" name="Google Shape;949;g165e4462b3a_0_1300"/>
          <p:cNvSpPr/>
          <p:nvPr/>
        </p:nvSpPr>
        <p:spPr>
          <a:xfrm>
            <a:off x="8471647" y="2851485"/>
            <a:ext cx="2528100" cy="6723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Determine Mitigation Strategy</a:t>
            </a:r>
            <a:endParaRPr b="0" i="0" sz="1400" u="none" cap="none" strike="noStrike">
              <a:solidFill>
                <a:srgbClr val="000000"/>
              </a:solidFill>
              <a:latin typeface="Arial"/>
              <a:ea typeface="Arial"/>
              <a:cs typeface="Arial"/>
              <a:sym typeface="Arial"/>
            </a:endParaRPr>
          </a:p>
        </p:txBody>
      </p:sp>
      <p:sp>
        <p:nvSpPr>
          <p:cNvPr id="950" name="Google Shape;950;g165e4462b3a_0_1300"/>
          <p:cNvSpPr/>
          <p:nvPr/>
        </p:nvSpPr>
        <p:spPr>
          <a:xfrm>
            <a:off x="3939987" y="2957989"/>
            <a:ext cx="605100" cy="388800"/>
          </a:xfrm>
          <a:prstGeom prst="rightArrow">
            <a:avLst>
              <a:gd fmla="val 50000" name="adj1"/>
              <a:gd fmla="val 50000" name="adj2"/>
            </a:avLst>
          </a:prstGeom>
          <a:solidFill>
            <a:srgbClr val="A2A5AC"/>
          </a:solidFill>
          <a:ln cap="flat" cmpd="sng" w="12700">
            <a:solidFill>
              <a:srgbClr val="182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1" name="Google Shape;951;g165e4462b3a_0_1300"/>
          <p:cNvSpPr/>
          <p:nvPr/>
        </p:nvSpPr>
        <p:spPr>
          <a:xfrm>
            <a:off x="7602070" y="2957989"/>
            <a:ext cx="605100" cy="388800"/>
          </a:xfrm>
          <a:prstGeom prst="rightArrow">
            <a:avLst>
              <a:gd fmla="val 50000" name="adj1"/>
              <a:gd fmla="val 50000" name="adj2"/>
            </a:avLst>
          </a:prstGeom>
          <a:solidFill>
            <a:srgbClr val="A2A5AC"/>
          </a:solidFill>
          <a:ln cap="flat" cmpd="sng" w="12700">
            <a:solidFill>
              <a:srgbClr val="182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2" name="Google Shape;952;g165e4462b3a_0_1300"/>
          <p:cNvSpPr/>
          <p:nvPr/>
        </p:nvSpPr>
        <p:spPr>
          <a:xfrm>
            <a:off x="838199" y="854123"/>
            <a:ext cx="10515600" cy="388800"/>
          </a:xfrm>
          <a:prstGeom prst="rect">
            <a:avLst/>
          </a:prstGeom>
          <a:solidFill>
            <a:srgbClr val="182D4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Garamond"/>
                <a:ea typeface="Garamond"/>
                <a:cs typeface="Garamond"/>
                <a:sym typeface="Garamond"/>
              </a:rPr>
              <a:t>Example</a:t>
            </a:r>
            <a:endParaRPr b="0" i="0" sz="1400" u="none" cap="none" strike="noStrike">
              <a:solidFill>
                <a:srgbClr val="000000"/>
              </a:solidFill>
              <a:latin typeface="Arial"/>
              <a:ea typeface="Arial"/>
              <a:cs typeface="Arial"/>
              <a:sym typeface="Arial"/>
            </a:endParaRPr>
          </a:p>
        </p:txBody>
      </p:sp>
      <p:sp>
        <p:nvSpPr>
          <p:cNvPr id="953" name="Google Shape;953;g165e4462b3a_0_1300"/>
          <p:cNvSpPr/>
          <p:nvPr/>
        </p:nvSpPr>
        <p:spPr>
          <a:xfrm>
            <a:off x="1065681" y="2724685"/>
            <a:ext cx="365400" cy="365700"/>
          </a:xfrm>
          <a:prstGeom prst="ellipse">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2060"/>
                </a:solidFill>
                <a:latin typeface="Book Antiqua"/>
                <a:ea typeface="Book Antiqua"/>
                <a:cs typeface="Book Antiqua"/>
                <a:sym typeface="Book Antiqua"/>
              </a:rPr>
              <a:t>1</a:t>
            </a:r>
            <a:endParaRPr b="0" i="0" sz="1400" u="none" cap="none" strike="noStrike">
              <a:solidFill>
                <a:srgbClr val="000000"/>
              </a:solidFill>
              <a:latin typeface="Arial"/>
              <a:ea typeface="Arial"/>
              <a:cs typeface="Arial"/>
              <a:sym typeface="Arial"/>
            </a:endParaRPr>
          </a:p>
        </p:txBody>
      </p:sp>
      <p:sp>
        <p:nvSpPr>
          <p:cNvPr id="954" name="Google Shape;954;g165e4462b3a_0_1300"/>
          <p:cNvSpPr/>
          <p:nvPr/>
        </p:nvSpPr>
        <p:spPr>
          <a:xfrm>
            <a:off x="4656042" y="2725156"/>
            <a:ext cx="365400" cy="365700"/>
          </a:xfrm>
          <a:prstGeom prst="ellipse">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2060"/>
                </a:solidFill>
                <a:latin typeface="Book Antiqua"/>
                <a:ea typeface="Book Antiqua"/>
                <a:cs typeface="Book Antiqua"/>
                <a:sym typeface="Book Antiqua"/>
              </a:rPr>
              <a:t>2</a:t>
            </a:r>
            <a:endParaRPr b="0" i="0" sz="1400" u="none" cap="none" strike="noStrike">
              <a:solidFill>
                <a:srgbClr val="000000"/>
              </a:solidFill>
              <a:latin typeface="Arial"/>
              <a:ea typeface="Arial"/>
              <a:cs typeface="Arial"/>
              <a:sym typeface="Arial"/>
            </a:endParaRPr>
          </a:p>
        </p:txBody>
      </p:sp>
      <p:sp>
        <p:nvSpPr>
          <p:cNvPr id="955" name="Google Shape;955;g165e4462b3a_0_1300"/>
          <p:cNvSpPr/>
          <p:nvPr/>
        </p:nvSpPr>
        <p:spPr>
          <a:xfrm>
            <a:off x="8288989" y="2724685"/>
            <a:ext cx="365400" cy="365700"/>
          </a:xfrm>
          <a:prstGeom prst="ellipse">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2060"/>
                </a:solidFill>
                <a:latin typeface="Book Antiqua"/>
                <a:ea typeface="Book Antiqua"/>
                <a:cs typeface="Book Antiqua"/>
                <a:sym typeface="Book Antiqua"/>
              </a:rPr>
              <a:t>3</a:t>
            </a:r>
            <a:endParaRPr b="0" i="0" sz="1400" u="none" cap="none" strike="noStrike">
              <a:solidFill>
                <a:srgbClr val="000000"/>
              </a:solidFill>
              <a:latin typeface="Arial"/>
              <a:ea typeface="Arial"/>
              <a:cs typeface="Arial"/>
              <a:sym typeface="Arial"/>
            </a:endParaRPr>
          </a:p>
        </p:txBody>
      </p:sp>
      <p:sp>
        <p:nvSpPr>
          <p:cNvPr id="956" name="Google Shape;956;g165e4462b3a_0_1300"/>
          <p:cNvSpPr/>
          <p:nvPr/>
        </p:nvSpPr>
        <p:spPr>
          <a:xfrm>
            <a:off x="1544596" y="3650639"/>
            <a:ext cx="1717500" cy="672300"/>
          </a:xfrm>
          <a:prstGeom prst="rect">
            <a:avLst/>
          </a:prstGeom>
          <a:solidFill>
            <a:srgbClr val="4B608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Customers in area don’t prefer pizza</a:t>
            </a:r>
            <a:endParaRPr b="0" i="0" sz="1400" u="none" cap="none" strike="noStrike">
              <a:solidFill>
                <a:srgbClr val="000000"/>
              </a:solidFill>
              <a:latin typeface="Arial"/>
              <a:ea typeface="Arial"/>
              <a:cs typeface="Arial"/>
              <a:sym typeface="Arial"/>
            </a:endParaRPr>
          </a:p>
        </p:txBody>
      </p:sp>
      <p:sp>
        <p:nvSpPr>
          <p:cNvPr id="957" name="Google Shape;957;g165e4462b3a_0_1300"/>
          <p:cNvSpPr/>
          <p:nvPr/>
        </p:nvSpPr>
        <p:spPr>
          <a:xfrm>
            <a:off x="1544596" y="4590483"/>
            <a:ext cx="1717500" cy="672300"/>
          </a:xfrm>
          <a:prstGeom prst="rect">
            <a:avLst/>
          </a:prstGeom>
          <a:solidFill>
            <a:srgbClr val="4B608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Running two restaurants can dilute the original’s quality</a:t>
            </a:r>
            <a:endParaRPr b="0" i="0" sz="1400" u="none" cap="none" strike="noStrike">
              <a:solidFill>
                <a:srgbClr val="000000"/>
              </a:solidFill>
              <a:latin typeface="Arial"/>
              <a:ea typeface="Arial"/>
              <a:cs typeface="Arial"/>
              <a:sym typeface="Arial"/>
            </a:endParaRPr>
          </a:p>
        </p:txBody>
      </p:sp>
      <p:sp>
        <p:nvSpPr>
          <p:cNvPr id="958" name="Google Shape;958;g165e4462b3a_0_1300"/>
          <p:cNvSpPr/>
          <p:nvPr/>
        </p:nvSpPr>
        <p:spPr>
          <a:xfrm>
            <a:off x="1544596" y="5530327"/>
            <a:ext cx="1717500" cy="672300"/>
          </a:xfrm>
          <a:prstGeom prst="rect">
            <a:avLst/>
          </a:prstGeom>
          <a:solidFill>
            <a:srgbClr val="4B608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Inefficient communication between restaurants</a:t>
            </a:r>
            <a:endParaRPr b="0" i="0" sz="1400" u="none" cap="none" strike="noStrike">
              <a:solidFill>
                <a:srgbClr val="000000"/>
              </a:solidFill>
              <a:latin typeface="Arial"/>
              <a:ea typeface="Arial"/>
              <a:cs typeface="Arial"/>
              <a:sym typeface="Arial"/>
            </a:endParaRPr>
          </a:p>
        </p:txBody>
      </p:sp>
      <p:graphicFrame>
        <p:nvGraphicFramePr>
          <p:cNvPr id="959" name="Google Shape;959;g165e4462b3a_0_1300"/>
          <p:cNvGraphicFramePr/>
          <p:nvPr/>
        </p:nvGraphicFramePr>
        <p:xfrm>
          <a:off x="4555375" y="3602746"/>
          <a:ext cx="3000000" cy="3000000"/>
        </p:xfrm>
        <a:graphic>
          <a:graphicData uri="http://schemas.openxmlformats.org/drawingml/2006/table">
            <a:tbl>
              <a:tblPr bandRow="1" firstRow="1">
                <a:noFill/>
                <a:tableStyleId>{8FAC7724-8E9A-4F8E-8C47-375A38A19475}</a:tableStyleId>
              </a:tblPr>
              <a:tblGrid>
                <a:gridCol w="1027075"/>
                <a:gridCol w="1027075"/>
                <a:gridCol w="1027075"/>
              </a:tblGrid>
              <a:tr h="37085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Risk</a:t>
                      </a:r>
                      <a:r>
                        <a:rPr lang="en-US" sz="1100" u="none" cap="none" strike="noStrike"/>
                        <a:t> </a:t>
                      </a:r>
                      <a:endParaRPr sz="14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Probability</a:t>
                      </a:r>
                      <a:endParaRPr sz="14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Impact</a:t>
                      </a:r>
                      <a:endParaRPr sz="1400" u="none" cap="none" strike="noStrike"/>
                    </a:p>
                  </a:txBody>
                  <a:tcPr marT="45725" marB="45725" marR="91450" marL="91450">
                    <a:solidFill>
                      <a:srgbClr val="182D46"/>
                    </a:solidFill>
                  </a:tcPr>
                </a:tc>
              </a:tr>
              <a:tr h="37085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Customers in area don’t prefer pizza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Low</a:t>
                      </a:r>
                      <a:endParaRPr sz="1400" u="none" cap="none" strike="noStrike"/>
                    </a:p>
                  </a:txBody>
                  <a:tcPr marT="45725" marB="45725" marR="91450" marL="91450">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High</a:t>
                      </a:r>
                      <a:endParaRPr sz="1400" u="none" cap="none" strike="noStrike"/>
                    </a:p>
                  </a:txBody>
                  <a:tcPr marT="45725" marB="45725" marR="91450" marL="91450">
                    <a:solidFill>
                      <a:srgbClr val="FF0000"/>
                    </a:solidFill>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Garamond"/>
                          <a:ea typeface="Garamond"/>
                          <a:cs typeface="Garamond"/>
                          <a:sym typeface="Garamond"/>
                        </a:rPr>
                        <a:t>Running two restaurants can dilute the original’s quality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High</a:t>
                      </a:r>
                      <a:endParaRPr sz="1400" u="none" cap="none" strike="noStrike"/>
                    </a:p>
                  </a:txBody>
                  <a:tcPr marT="45725" marB="45725" marR="91450" marL="91450">
                    <a:solidFill>
                      <a:srgbClr val="FF0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Medium</a:t>
                      </a:r>
                      <a:endParaRPr sz="1400" u="none" cap="none" strike="noStrike"/>
                    </a:p>
                  </a:txBody>
                  <a:tcPr marT="45725" marB="45725" marR="91450" marL="91450">
                    <a:solidFill>
                      <a:srgbClr val="FFC000"/>
                    </a:solidFill>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Garamond"/>
                          <a:ea typeface="Garamond"/>
                          <a:cs typeface="Garamond"/>
                          <a:sym typeface="Garamond"/>
                        </a:rPr>
                        <a:t>Inefficient communication between restaurants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Medium</a:t>
                      </a:r>
                      <a:endParaRPr sz="1400" u="none" cap="none" strike="noStrike"/>
                    </a:p>
                  </a:txBody>
                  <a:tcPr marT="45725" marB="45725" marR="91450" marL="91450">
                    <a:solidFill>
                      <a:srgbClr val="FFC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Low</a:t>
                      </a:r>
                      <a:endParaRPr sz="1400" u="none" cap="none" strike="noStrike"/>
                    </a:p>
                  </a:txBody>
                  <a:tcPr marT="45725" marB="45725" marR="91450" marL="91450">
                    <a:solidFill>
                      <a:srgbClr val="92D050"/>
                    </a:solidFill>
                  </a:tcPr>
                </a:tc>
              </a:tr>
            </a:tbl>
          </a:graphicData>
        </a:graphic>
      </p:graphicFrame>
      <p:sp>
        <p:nvSpPr>
          <p:cNvPr id="960" name="Google Shape;960;g165e4462b3a_0_1300"/>
          <p:cNvSpPr/>
          <p:nvPr/>
        </p:nvSpPr>
        <p:spPr>
          <a:xfrm>
            <a:off x="1996886" y="1295250"/>
            <a:ext cx="8198100" cy="147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 A popular deli in a small town is looking to expand to capture growing demand. Since their deli has developed a strong brand, they are thinking of opening a pizza place next-door to diversify their offerings. Your team assessed the idea, and are recommending the expansion. How would you implement this expansion while considering the risks and goals of the client?</a:t>
            </a:r>
            <a:endParaRPr b="0" i="0" sz="1400" u="none" cap="none" strike="noStrike">
              <a:solidFill>
                <a:srgbClr val="000000"/>
              </a:solidFill>
              <a:latin typeface="Arial"/>
              <a:ea typeface="Arial"/>
              <a:cs typeface="Arial"/>
              <a:sym typeface="Arial"/>
            </a:endParaRPr>
          </a:p>
        </p:txBody>
      </p:sp>
      <p:sp>
        <p:nvSpPr>
          <p:cNvPr id="961" name="Google Shape;961;g165e4462b3a_0_1300"/>
          <p:cNvSpPr/>
          <p:nvPr/>
        </p:nvSpPr>
        <p:spPr>
          <a:xfrm>
            <a:off x="8929809" y="3602745"/>
            <a:ext cx="1717500" cy="672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Using demographic analytics, choose a more suitable location for the expanded location</a:t>
            </a:r>
            <a:endParaRPr b="0" i="0" sz="1400" u="none" cap="none" strike="noStrike">
              <a:solidFill>
                <a:srgbClr val="000000"/>
              </a:solidFill>
              <a:latin typeface="Arial"/>
              <a:ea typeface="Arial"/>
              <a:cs typeface="Arial"/>
              <a:sym typeface="Arial"/>
            </a:endParaRPr>
          </a:p>
        </p:txBody>
      </p:sp>
      <p:sp>
        <p:nvSpPr>
          <p:cNvPr id="962" name="Google Shape;962;g165e4462b3a_0_1300"/>
          <p:cNvSpPr/>
          <p:nvPr/>
        </p:nvSpPr>
        <p:spPr>
          <a:xfrm>
            <a:off x="8929800" y="4432815"/>
            <a:ext cx="1717500" cy="8919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Hire enough staff and promote select people to make sure production isn’t slowed or tainted</a:t>
            </a:r>
            <a:endParaRPr b="0" i="0" sz="1400" u="none" cap="none" strike="noStrike">
              <a:solidFill>
                <a:srgbClr val="000000"/>
              </a:solidFill>
              <a:latin typeface="Arial"/>
              <a:ea typeface="Arial"/>
              <a:cs typeface="Arial"/>
              <a:sym typeface="Arial"/>
            </a:endParaRPr>
          </a:p>
        </p:txBody>
      </p:sp>
      <p:sp>
        <p:nvSpPr>
          <p:cNvPr id="963" name="Google Shape;963;g165e4462b3a_0_1300"/>
          <p:cNvSpPr/>
          <p:nvPr/>
        </p:nvSpPr>
        <p:spPr>
          <a:xfrm>
            <a:off x="8929809" y="5482433"/>
            <a:ext cx="1717500" cy="672300"/>
          </a:xfrm>
          <a:prstGeom prst="rect">
            <a:avLst/>
          </a:prstGeom>
          <a:solidFill>
            <a:srgbClr val="4B608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Implement a POS system to integrate technology across both locations</a:t>
            </a:r>
            <a:endParaRPr b="0" i="0" sz="1400" u="none" cap="none" strike="noStrike">
              <a:solidFill>
                <a:srgbClr val="000000"/>
              </a:solidFill>
              <a:latin typeface="Arial"/>
              <a:ea typeface="Arial"/>
              <a:cs typeface="Arial"/>
              <a:sym typeface="Arial"/>
            </a:endParaRPr>
          </a:p>
        </p:txBody>
      </p:sp>
      <p:sp>
        <p:nvSpPr>
          <p:cNvPr id="964" name="Google Shape;964;g165e4462b3a_0_1300"/>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Book Antiqua"/>
                <a:ea typeface="Book Antiqua"/>
                <a:cs typeface="Book Antiqua"/>
                <a:sym typeface="Book Antiqua"/>
              </a:rPr>
              <a:t>Implementation | Financials | KPI | </a:t>
            </a:r>
            <a:r>
              <a:rPr b="1" lang="en-US" sz="2400">
                <a:latin typeface="Book Antiqua"/>
                <a:ea typeface="Book Antiqua"/>
                <a:cs typeface="Book Antiqua"/>
                <a:sym typeface="Book Antiqua"/>
              </a:rPr>
              <a:t>Risks and Mitigations</a:t>
            </a:r>
            <a:endParaRPr b="1" sz="2400">
              <a:latin typeface="Book Antiqua"/>
              <a:ea typeface="Book Antiqua"/>
              <a:cs typeface="Book Antiqua"/>
              <a:sym typeface="Book Antiqua"/>
            </a:endParaRPr>
          </a:p>
        </p:txBody>
      </p:sp>
      <p:sp>
        <p:nvSpPr>
          <p:cNvPr id="965" name="Google Shape;965;g165e4462b3a_0_1300"/>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966" name="Google Shape;966;g165e4462b3a_0_1300"/>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967" name="Google Shape;967;g165e4462b3a_0_1300"/>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Risk Analysis Process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g286e3f56487_0_343"/>
          <p:cNvSpPr/>
          <p:nvPr/>
        </p:nvSpPr>
        <p:spPr>
          <a:xfrm>
            <a:off x="10339725" y="0"/>
            <a:ext cx="1852500" cy="68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974" name="Google Shape;974;g286e3f56487_0_343"/>
          <p:cNvPicPr preferRelativeResize="0"/>
          <p:nvPr/>
        </p:nvPicPr>
        <p:blipFill>
          <a:blip r:embed="rId3">
            <a:alphaModFix/>
          </a:blip>
          <a:stretch>
            <a:fillRect/>
          </a:stretch>
        </p:blipFill>
        <p:spPr>
          <a:xfrm>
            <a:off x="10860075" y="80662"/>
            <a:ext cx="1183776" cy="591876"/>
          </a:xfrm>
          <a:prstGeom prst="rect">
            <a:avLst/>
          </a:prstGeom>
          <a:noFill/>
          <a:ln>
            <a:noFill/>
          </a:ln>
        </p:spPr>
      </p:pic>
      <p:grpSp>
        <p:nvGrpSpPr>
          <p:cNvPr id="975" name="Google Shape;975;g286e3f56487_0_343"/>
          <p:cNvGrpSpPr/>
          <p:nvPr/>
        </p:nvGrpSpPr>
        <p:grpSpPr>
          <a:xfrm>
            <a:off x="6436247" y="1758969"/>
            <a:ext cx="3572481" cy="3732485"/>
            <a:chOff x="3575781" y="1513583"/>
            <a:chExt cx="8949101" cy="3542938"/>
          </a:xfrm>
        </p:grpSpPr>
        <p:sp>
          <p:nvSpPr>
            <p:cNvPr id="976" name="Google Shape;976;g286e3f56487_0_343"/>
            <p:cNvSpPr/>
            <p:nvPr/>
          </p:nvSpPr>
          <p:spPr>
            <a:xfrm>
              <a:off x="3575781" y="1513583"/>
              <a:ext cx="8945688" cy="945216"/>
            </a:xfrm>
            <a:custGeom>
              <a:rect b="b" l="l" r="r" t="t"/>
              <a:pathLst>
                <a:path extrusionOk="0" h="691200" w="7030010">
                  <a:moveTo>
                    <a:pt x="0" y="0"/>
                  </a:moveTo>
                  <a:lnTo>
                    <a:pt x="7030010" y="0"/>
                  </a:lnTo>
                  <a:lnTo>
                    <a:pt x="7030010" y="691200"/>
                  </a:lnTo>
                  <a:lnTo>
                    <a:pt x="0" y="691200"/>
                  </a:lnTo>
                  <a:lnTo>
                    <a:pt x="0" y="0"/>
                  </a:lnTo>
                  <a:close/>
                </a:path>
              </a:pathLst>
            </a:custGeom>
            <a:solidFill>
              <a:srgbClr val="1E3552"/>
            </a:solidFill>
            <a:ln>
              <a:noFill/>
            </a:ln>
          </p:spPr>
          <p:txBody>
            <a:bodyPr anchorCtr="0" anchor="ctr" bIns="97525" lIns="170675" spcFirstLastPara="1" rIns="170675" wrap="square" tIns="97525">
              <a:noAutofit/>
            </a:bodyPr>
            <a:lstStyle/>
            <a:p>
              <a:pPr indent="0" lvl="0" marL="0" marR="0" rtl="0" algn="ctr">
                <a:lnSpc>
                  <a:spcPct val="75000"/>
                </a:lnSpc>
                <a:spcBef>
                  <a:spcPts val="0"/>
                </a:spcBef>
                <a:spcAft>
                  <a:spcPts val="0"/>
                </a:spcAft>
                <a:buClr>
                  <a:srgbClr val="000000"/>
                </a:buClr>
                <a:buSzPts val="2400"/>
                <a:buFont typeface="Arial"/>
                <a:buNone/>
              </a:pPr>
              <a:r>
                <a:rPr b="1" lang="en-US" sz="3000">
                  <a:solidFill>
                    <a:schemeClr val="lt1"/>
                  </a:solidFill>
                  <a:latin typeface="Book Antiqua"/>
                  <a:ea typeface="Book Antiqua"/>
                  <a:cs typeface="Book Antiqua"/>
                  <a:sym typeface="Book Antiqua"/>
                </a:rPr>
                <a:t>Storytelling</a:t>
              </a:r>
              <a:endParaRPr b="1" sz="3000">
                <a:solidFill>
                  <a:schemeClr val="lt1"/>
                </a:solidFill>
                <a:latin typeface="Book Antiqua"/>
                <a:ea typeface="Book Antiqua"/>
                <a:cs typeface="Book Antiqua"/>
                <a:sym typeface="Book Antiqua"/>
              </a:endParaRPr>
            </a:p>
            <a:p>
              <a:pPr indent="0" lvl="0" marL="0" marR="0" rtl="0" algn="ctr">
                <a:lnSpc>
                  <a:spcPct val="75000"/>
                </a:lnSpc>
                <a:spcBef>
                  <a:spcPts val="0"/>
                </a:spcBef>
                <a:spcAft>
                  <a:spcPts val="0"/>
                </a:spcAft>
                <a:buClr>
                  <a:srgbClr val="000000"/>
                </a:buClr>
                <a:buSzPts val="2400"/>
                <a:buFont typeface="Arial"/>
                <a:buNone/>
              </a:pPr>
              <a:r>
                <a:rPr b="1" lang="en-US" sz="3000">
                  <a:solidFill>
                    <a:schemeClr val="lt1"/>
                  </a:solidFill>
                  <a:latin typeface="Book Antiqua"/>
                  <a:ea typeface="Book Antiqua"/>
                  <a:cs typeface="Book Antiqua"/>
                  <a:sym typeface="Book Antiqua"/>
                </a:rPr>
                <a:t>Workshop</a:t>
              </a:r>
              <a:endParaRPr b="1" sz="3000">
                <a:solidFill>
                  <a:schemeClr val="lt1"/>
                </a:solidFill>
                <a:latin typeface="Book Antiqua"/>
                <a:ea typeface="Book Antiqua"/>
                <a:cs typeface="Book Antiqua"/>
                <a:sym typeface="Book Antiqua"/>
              </a:endParaRPr>
            </a:p>
          </p:txBody>
        </p:sp>
        <p:sp>
          <p:nvSpPr>
            <p:cNvPr id="977" name="Google Shape;977;g286e3f56487_0_343"/>
            <p:cNvSpPr/>
            <p:nvPr/>
          </p:nvSpPr>
          <p:spPr>
            <a:xfrm>
              <a:off x="3579194" y="2458790"/>
              <a:ext cx="8945688" cy="2597731"/>
            </a:xfrm>
            <a:custGeom>
              <a:rect b="b" l="l" r="r" t="t"/>
              <a:pathLst>
                <a:path extrusionOk="0" h="1482300" w="7030010">
                  <a:moveTo>
                    <a:pt x="0" y="0"/>
                  </a:moveTo>
                  <a:lnTo>
                    <a:pt x="7030010" y="0"/>
                  </a:lnTo>
                  <a:lnTo>
                    <a:pt x="7030010" y="1482300"/>
                  </a:lnTo>
                  <a:lnTo>
                    <a:pt x="0" y="1482300"/>
                  </a:lnTo>
                  <a:lnTo>
                    <a:pt x="0" y="0"/>
                  </a:lnTo>
                  <a:close/>
                </a:path>
              </a:pathLst>
            </a:custGeom>
            <a:solidFill>
              <a:srgbClr val="CBCCCF">
                <a:alpha val="89020"/>
              </a:srgbClr>
            </a:solidFill>
            <a:ln>
              <a:noFill/>
            </a:ln>
          </p:spPr>
          <p:txBody>
            <a:bodyPr anchorCtr="0" anchor="t" bIns="182875" lIns="182875" spcFirstLastPara="1" rIns="182875" wrap="square" tIns="365750">
              <a:noAutofit/>
            </a:bodyPr>
            <a:lstStyle/>
            <a:p>
              <a:pPr indent="0" lvl="1" marL="0" rtl="0" algn="ctr">
                <a:lnSpc>
                  <a:spcPct val="75000"/>
                </a:lnSpc>
                <a:spcBef>
                  <a:spcPts val="360"/>
                </a:spcBef>
                <a:spcAft>
                  <a:spcPts val="0"/>
                </a:spcAft>
                <a:buClr>
                  <a:schemeClr val="dk1"/>
                </a:buClr>
                <a:buSzPts val="2400"/>
                <a:buFont typeface="Book Antiqua"/>
                <a:buNone/>
              </a:pPr>
              <a:r>
                <a:rPr lang="en-US" sz="3200">
                  <a:solidFill>
                    <a:schemeClr val="dk1"/>
                  </a:solidFill>
                  <a:latin typeface="Book Antiqua"/>
                  <a:ea typeface="Book Antiqua"/>
                  <a:cs typeface="Book Antiqua"/>
                  <a:sym typeface="Book Antiqua"/>
                </a:rPr>
                <a:t>Wednesday </a:t>
              </a:r>
              <a:endParaRPr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b="1" lang="en-US" sz="3200">
                  <a:solidFill>
                    <a:schemeClr val="dk1"/>
                  </a:solidFill>
                  <a:latin typeface="Book Antiqua"/>
                  <a:ea typeface="Book Antiqua"/>
                  <a:cs typeface="Book Antiqua"/>
                  <a:sym typeface="Book Antiqua"/>
                </a:rPr>
                <a:t>October 11th</a:t>
              </a:r>
              <a:endParaRPr b="1"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lang="en-US" sz="3200">
                  <a:solidFill>
                    <a:schemeClr val="dk1"/>
                  </a:solidFill>
                  <a:latin typeface="Book Antiqua"/>
                  <a:ea typeface="Book Antiqua"/>
                  <a:cs typeface="Book Antiqua"/>
                  <a:sym typeface="Book Antiqua"/>
                </a:rPr>
                <a:t>6:00pm</a:t>
              </a:r>
              <a:endParaRPr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t/>
              </a:r>
              <a:endParaRPr sz="28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lang="en-US" sz="2800">
                  <a:solidFill>
                    <a:schemeClr val="dk1"/>
                  </a:solidFill>
                  <a:latin typeface="Book Antiqua"/>
                  <a:ea typeface="Book Antiqua"/>
                  <a:cs typeface="Book Antiqua"/>
                  <a:sym typeface="Book Antiqua"/>
                </a:rPr>
                <a:t>in UUW324</a:t>
              </a:r>
              <a:endParaRPr sz="26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t/>
              </a:r>
              <a:endParaRPr sz="2800">
                <a:solidFill>
                  <a:schemeClr val="dk1"/>
                </a:solidFill>
                <a:latin typeface="Book Antiqua"/>
                <a:ea typeface="Book Antiqua"/>
                <a:cs typeface="Book Antiqua"/>
                <a:sym typeface="Book Antiqua"/>
              </a:endParaRPr>
            </a:p>
          </p:txBody>
        </p:sp>
      </p:grpSp>
      <p:grpSp>
        <p:nvGrpSpPr>
          <p:cNvPr id="978" name="Google Shape;978;g286e3f56487_0_343"/>
          <p:cNvGrpSpPr/>
          <p:nvPr/>
        </p:nvGrpSpPr>
        <p:grpSpPr>
          <a:xfrm>
            <a:off x="2183272" y="1758969"/>
            <a:ext cx="3572481" cy="3732485"/>
            <a:chOff x="3575781" y="1513583"/>
            <a:chExt cx="8949101" cy="3542938"/>
          </a:xfrm>
        </p:grpSpPr>
        <p:sp>
          <p:nvSpPr>
            <p:cNvPr id="979" name="Google Shape;979;g286e3f56487_0_343"/>
            <p:cNvSpPr/>
            <p:nvPr/>
          </p:nvSpPr>
          <p:spPr>
            <a:xfrm>
              <a:off x="3575781" y="1513583"/>
              <a:ext cx="8945688" cy="945216"/>
            </a:xfrm>
            <a:custGeom>
              <a:rect b="b" l="l" r="r" t="t"/>
              <a:pathLst>
                <a:path extrusionOk="0" h="691200" w="7030010">
                  <a:moveTo>
                    <a:pt x="0" y="0"/>
                  </a:moveTo>
                  <a:lnTo>
                    <a:pt x="7030010" y="0"/>
                  </a:lnTo>
                  <a:lnTo>
                    <a:pt x="7030010" y="691200"/>
                  </a:lnTo>
                  <a:lnTo>
                    <a:pt x="0" y="691200"/>
                  </a:lnTo>
                  <a:lnTo>
                    <a:pt x="0" y="0"/>
                  </a:lnTo>
                  <a:close/>
                </a:path>
              </a:pathLst>
            </a:custGeom>
            <a:solidFill>
              <a:srgbClr val="1E3552"/>
            </a:solidFill>
            <a:ln>
              <a:noFill/>
            </a:ln>
          </p:spPr>
          <p:txBody>
            <a:bodyPr anchorCtr="0" anchor="ctr" bIns="97525" lIns="170675" spcFirstLastPara="1" rIns="170675" wrap="square" tIns="97525">
              <a:noAutofit/>
            </a:bodyPr>
            <a:lstStyle/>
            <a:p>
              <a:pPr indent="0" lvl="0" marL="0" marR="0" rtl="0" algn="ctr">
                <a:lnSpc>
                  <a:spcPct val="75000"/>
                </a:lnSpc>
                <a:spcBef>
                  <a:spcPts val="0"/>
                </a:spcBef>
                <a:spcAft>
                  <a:spcPts val="0"/>
                </a:spcAft>
                <a:buClr>
                  <a:srgbClr val="000000"/>
                </a:buClr>
                <a:buSzPts val="2400"/>
                <a:buFont typeface="Arial"/>
                <a:buNone/>
              </a:pPr>
              <a:r>
                <a:rPr b="1" lang="en-US" sz="3000">
                  <a:solidFill>
                    <a:schemeClr val="lt1"/>
                  </a:solidFill>
                  <a:latin typeface="Book Antiqua"/>
                  <a:ea typeface="Book Antiqua"/>
                  <a:cs typeface="Book Antiqua"/>
                  <a:sym typeface="Book Antiqua"/>
                </a:rPr>
                <a:t>Implementation </a:t>
              </a:r>
              <a:endParaRPr b="1" sz="3000">
                <a:solidFill>
                  <a:schemeClr val="lt1"/>
                </a:solidFill>
                <a:latin typeface="Book Antiqua"/>
                <a:ea typeface="Book Antiqua"/>
                <a:cs typeface="Book Antiqua"/>
                <a:sym typeface="Book Antiqua"/>
              </a:endParaRPr>
            </a:p>
            <a:p>
              <a:pPr indent="0" lvl="0" marL="0" marR="0" rtl="0" algn="ctr">
                <a:lnSpc>
                  <a:spcPct val="75000"/>
                </a:lnSpc>
                <a:spcBef>
                  <a:spcPts val="0"/>
                </a:spcBef>
                <a:spcAft>
                  <a:spcPts val="0"/>
                </a:spcAft>
                <a:buClr>
                  <a:srgbClr val="000000"/>
                </a:buClr>
                <a:buSzPts val="2400"/>
                <a:buFont typeface="Arial"/>
                <a:buNone/>
              </a:pPr>
              <a:r>
                <a:rPr b="1" lang="en-US" sz="3000">
                  <a:solidFill>
                    <a:schemeClr val="lt1"/>
                  </a:solidFill>
                  <a:latin typeface="Book Antiqua"/>
                  <a:ea typeface="Book Antiqua"/>
                  <a:cs typeface="Book Antiqua"/>
                  <a:sym typeface="Book Antiqua"/>
                </a:rPr>
                <a:t>&amp; Risks</a:t>
              </a:r>
              <a:endParaRPr b="1" sz="3000">
                <a:solidFill>
                  <a:schemeClr val="lt1"/>
                </a:solidFill>
                <a:latin typeface="Book Antiqua"/>
                <a:ea typeface="Book Antiqua"/>
                <a:cs typeface="Book Antiqua"/>
                <a:sym typeface="Book Antiqua"/>
              </a:endParaRPr>
            </a:p>
          </p:txBody>
        </p:sp>
        <p:sp>
          <p:nvSpPr>
            <p:cNvPr id="980" name="Google Shape;980;g286e3f56487_0_343"/>
            <p:cNvSpPr/>
            <p:nvPr/>
          </p:nvSpPr>
          <p:spPr>
            <a:xfrm>
              <a:off x="3579194" y="2458790"/>
              <a:ext cx="8945688" cy="2597731"/>
            </a:xfrm>
            <a:custGeom>
              <a:rect b="b" l="l" r="r" t="t"/>
              <a:pathLst>
                <a:path extrusionOk="0" h="1482300" w="7030010">
                  <a:moveTo>
                    <a:pt x="0" y="0"/>
                  </a:moveTo>
                  <a:lnTo>
                    <a:pt x="7030010" y="0"/>
                  </a:lnTo>
                  <a:lnTo>
                    <a:pt x="7030010" y="1482300"/>
                  </a:lnTo>
                  <a:lnTo>
                    <a:pt x="0" y="1482300"/>
                  </a:lnTo>
                  <a:lnTo>
                    <a:pt x="0" y="0"/>
                  </a:lnTo>
                  <a:close/>
                </a:path>
              </a:pathLst>
            </a:custGeom>
            <a:solidFill>
              <a:srgbClr val="CBCCCF">
                <a:alpha val="89020"/>
              </a:srgbClr>
            </a:solidFill>
            <a:ln>
              <a:noFill/>
            </a:ln>
          </p:spPr>
          <p:txBody>
            <a:bodyPr anchorCtr="0" anchor="t" bIns="182875" lIns="182875" spcFirstLastPara="1" rIns="182875" wrap="square" tIns="365750">
              <a:noAutofit/>
            </a:bodyPr>
            <a:lstStyle/>
            <a:p>
              <a:pPr indent="0" lvl="1" marL="0" rtl="0" algn="ctr">
                <a:lnSpc>
                  <a:spcPct val="75000"/>
                </a:lnSpc>
                <a:spcBef>
                  <a:spcPts val="360"/>
                </a:spcBef>
                <a:spcAft>
                  <a:spcPts val="0"/>
                </a:spcAft>
                <a:buClr>
                  <a:schemeClr val="dk1"/>
                </a:buClr>
                <a:buSzPts val="2400"/>
                <a:buFont typeface="Book Antiqua"/>
                <a:buNone/>
              </a:pPr>
              <a:r>
                <a:rPr lang="en-US" sz="3200">
                  <a:solidFill>
                    <a:schemeClr val="dk1"/>
                  </a:solidFill>
                  <a:latin typeface="Book Antiqua"/>
                  <a:ea typeface="Book Antiqua"/>
                  <a:cs typeface="Book Antiqua"/>
                  <a:sym typeface="Book Antiqua"/>
                </a:rPr>
                <a:t>Monday </a:t>
              </a:r>
              <a:endParaRPr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b="1" lang="en-US" sz="3200">
                  <a:solidFill>
                    <a:schemeClr val="dk1"/>
                  </a:solidFill>
                  <a:latin typeface="Book Antiqua"/>
                  <a:ea typeface="Book Antiqua"/>
                  <a:cs typeface="Book Antiqua"/>
                  <a:sym typeface="Book Antiqua"/>
                </a:rPr>
                <a:t>October 9th</a:t>
              </a:r>
              <a:endParaRPr b="1"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lang="en-US" sz="3200">
                  <a:solidFill>
                    <a:schemeClr val="dk1"/>
                  </a:solidFill>
                  <a:latin typeface="Book Antiqua"/>
                  <a:ea typeface="Book Antiqua"/>
                  <a:cs typeface="Book Antiqua"/>
                  <a:sym typeface="Book Antiqua"/>
                </a:rPr>
                <a:t>6:00pm</a:t>
              </a:r>
              <a:endParaRPr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t/>
              </a:r>
              <a:endParaRPr sz="28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lang="en-US" sz="2800">
                  <a:solidFill>
                    <a:schemeClr val="dk1"/>
                  </a:solidFill>
                  <a:latin typeface="Book Antiqua"/>
                  <a:ea typeface="Book Antiqua"/>
                  <a:cs typeface="Book Antiqua"/>
                  <a:sym typeface="Book Antiqua"/>
                </a:rPr>
                <a:t>in AAG021</a:t>
              </a:r>
              <a:endParaRPr sz="2800">
                <a:solidFill>
                  <a:schemeClr val="dk1"/>
                </a:solidFill>
                <a:latin typeface="Book Antiqua"/>
                <a:ea typeface="Book Antiqua"/>
                <a:cs typeface="Book Antiqua"/>
                <a:sym typeface="Book Antiqua"/>
              </a:endParaRPr>
            </a:p>
            <a:p>
              <a:pPr indent="0" lvl="1" marL="0" marR="0" rtl="0" algn="ctr">
                <a:lnSpc>
                  <a:spcPct val="75000"/>
                </a:lnSpc>
                <a:spcBef>
                  <a:spcPts val="360"/>
                </a:spcBef>
                <a:spcAft>
                  <a:spcPts val="0"/>
                </a:spcAft>
                <a:buClr>
                  <a:schemeClr val="dk1"/>
                </a:buClr>
                <a:buSzPts val="2400"/>
                <a:buFont typeface="Book Antiqua"/>
                <a:buNone/>
              </a:pPr>
              <a:r>
                <a:t/>
              </a:r>
              <a:endParaRPr sz="2400">
                <a:solidFill>
                  <a:schemeClr val="dk1"/>
                </a:solidFill>
                <a:latin typeface="Book Antiqua"/>
                <a:ea typeface="Book Antiqua"/>
                <a:cs typeface="Book Antiqua"/>
                <a:sym typeface="Book Antiqua"/>
              </a:endParaRPr>
            </a:p>
          </p:txBody>
        </p:sp>
      </p:grpSp>
      <p:sp>
        <p:nvSpPr>
          <p:cNvPr id="981" name="Google Shape;981;g286e3f56487_0_343"/>
          <p:cNvSpPr txBox="1"/>
          <p:nvPr/>
        </p:nvSpPr>
        <p:spPr>
          <a:xfrm>
            <a:off x="64225" y="55200"/>
            <a:ext cx="10795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Upcoming Workshops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g286e3f56487_0_173"/>
          <p:cNvSpPr/>
          <p:nvPr/>
        </p:nvSpPr>
        <p:spPr>
          <a:xfrm>
            <a:off x="4601300" y="5070225"/>
            <a:ext cx="3092100" cy="130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88" name="Google Shape;988;g286e3f56487_0_173"/>
          <p:cNvSpPr txBox="1"/>
          <p:nvPr>
            <p:ph type="ctrTitle"/>
          </p:nvPr>
        </p:nvSpPr>
        <p:spPr>
          <a:xfrm>
            <a:off x="50" y="280298"/>
            <a:ext cx="12192000" cy="1161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Book Antiqua"/>
              <a:buNone/>
            </a:pPr>
            <a:r>
              <a:rPr lang="en-US"/>
              <a:t>Questions?</a:t>
            </a:r>
            <a:endParaRPr/>
          </a:p>
        </p:txBody>
      </p:sp>
      <p:grpSp>
        <p:nvGrpSpPr>
          <p:cNvPr id="989" name="Google Shape;989;g286e3f56487_0_173"/>
          <p:cNvGrpSpPr/>
          <p:nvPr/>
        </p:nvGrpSpPr>
        <p:grpSpPr>
          <a:xfrm>
            <a:off x="1094526" y="1717253"/>
            <a:ext cx="5291982" cy="3492651"/>
            <a:chOff x="615141" y="1875098"/>
            <a:chExt cx="3250803" cy="3888500"/>
          </a:xfrm>
        </p:grpSpPr>
        <p:sp>
          <p:nvSpPr>
            <p:cNvPr id="990" name="Google Shape;990;g286e3f56487_0_173"/>
            <p:cNvSpPr/>
            <p:nvPr/>
          </p:nvSpPr>
          <p:spPr>
            <a:xfrm>
              <a:off x="615141" y="1875098"/>
              <a:ext cx="3250803" cy="633600"/>
            </a:xfrm>
            <a:custGeom>
              <a:rect b="b" l="l" r="r" t="t"/>
              <a:pathLst>
                <a:path extrusionOk="0" h="633600" w="3250803">
                  <a:moveTo>
                    <a:pt x="0" y="0"/>
                  </a:moveTo>
                  <a:lnTo>
                    <a:pt x="3250803" y="0"/>
                  </a:lnTo>
                  <a:lnTo>
                    <a:pt x="3250803" y="633600"/>
                  </a:lnTo>
                  <a:lnTo>
                    <a:pt x="0" y="633600"/>
                  </a:lnTo>
                  <a:lnTo>
                    <a:pt x="0" y="0"/>
                  </a:lnTo>
                  <a:close/>
                </a:path>
              </a:pathLst>
            </a:custGeom>
            <a:solidFill>
              <a:srgbClr val="1B3452"/>
            </a:solidFill>
            <a:ln cap="flat" cmpd="sng" w="12700">
              <a:solidFill>
                <a:srgbClr val="1B3452"/>
              </a:solidFill>
              <a:prstDash val="solid"/>
              <a:miter lim="800000"/>
              <a:headEnd len="sm" w="sm" type="none"/>
              <a:tailEnd len="sm" w="sm" type="none"/>
            </a:ln>
          </p:spPr>
          <p:txBody>
            <a:bodyPr anchorCtr="0" anchor="ctr" bIns="89400" lIns="156475" spcFirstLastPara="1" rIns="156475" wrap="square" tIns="89400">
              <a:noAutofit/>
            </a:bodyPr>
            <a:lstStyle/>
            <a:p>
              <a:pPr indent="0" lvl="0" marL="0" marR="0" rtl="0" algn="ctr">
                <a:lnSpc>
                  <a:spcPct val="90000"/>
                </a:lnSpc>
                <a:spcBef>
                  <a:spcPts val="0"/>
                </a:spcBef>
                <a:spcAft>
                  <a:spcPts val="0"/>
                </a:spcAft>
                <a:buClr>
                  <a:schemeClr val="lt1"/>
                </a:buClr>
                <a:buSzPts val="2300"/>
                <a:buFont typeface="Book Antiqua"/>
                <a:buNone/>
              </a:pPr>
              <a:r>
                <a:rPr b="1" lang="en-US" sz="2300">
                  <a:solidFill>
                    <a:schemeClr val="lt1"/>
                  </a:solidFill>
                  <a:latin typeface="Book Antiqua"/>
                  <a:ea typeface="Book Antiqua"/>
                  <a:cs typeface="Book Antiqua"/>
                  <a:sym typeface="Book Antiqua"/>
                </a:rPr>
                <a:t>Stay In Contact</a:t>
              </a:r>
              <a:endParaRPr b="0" i="0" sz="1500" u="none" cap="none" strike="noStrike">
                <a:solidFill>
                  <a:srgbClr val="000000"/>
                </a:solidFill>
                <a:latin typeface="Arial"/>
                <a:ea typeface="Arial"/>
                <a:cs typeface="Arial"/>
                <a:sym typeface="Arial"/>
              </a:endParaRPr>
            </a:p>
          </p:txBody>
        </p:sp>
        <p:sp>
          <p:nvSpPr>
            <p:cNvPr id="991" name="Google Shape;991;g286e3f56487_0_173"/>
            <p:cNvSpPr/>
            <p:nvPr/>
          </p:nvSpPr>
          <p:spPr>
            <a:xfrm>
              <a:off x="615141" y="2508699"/>
              <a:ext cx="3250803" cy="3254899"/>
            </a:xfrm>
            <a:custGeom>
              <a:rect b="b" l="l" r="r" t="t"/>
              <a:pathLst>
                <a:path extrusionOk="0" h="3346940" w="3250803">
                  <a:moveTo>
                    <a:pt x="0" y="0"/>
                  </a:moveTo>
                  <a:lnTo>
                    <a:pt x="3250803" y="0"/>
                  </a:lnTo>
                  <a:lnTo>
                    <a:pt x="3250803" y="3346940"/>
                  </a:lnTo>
                  <a:lnTo>
                    <a:pt x="0" y="3346940"/>
                  </a:lnTo>
                  <a:lnTo>
                    <a:pt x="0" y="0"/>
                  </a:lnTo>
                  <a:close/>
                </a:path>
              </a:pathLst>
            </a:custGeom>
            <a:solidFill>
              <a:srgbClr val="CBCCCF">
                <a:alpha val="89410"/>
              </a:srgbClr>
            </a:solidFill>
            <a:ln cap="flat" cmpd="sng" w="12700">
              <a:solidFill>
                <a:srgbClr val="CBCCCF">
                  <a:alpha val="89410"/>
                </a:srgbClr>
              </a:solidFill>
              <a:prstDash val="solid"/>
              <a:miter lim="800000"/>
              <a:headEnd len="sm" w="sm" type="none"/>
              <a:tailEnd len="sm" w="sm" type="none"/>
            </a:ln>
          </p:spPr>
          <p:txBody>
            <a:bodyPr anchorCtr="0" anchor="t" bIns="176000" lIns="117325" spcFirstLastPara="1" rIns="156475" wrap="square" tIns="117325">
              <a:noAutofit/>
            </a:bodyPr>
            <a:lstStyle/>
            <a:p>
              <a:pPr indent="0" lvl="0" marL="0" marR="0" rtl="0" algn="l">
                <a:lnSpc>
                  <a:spcPct val="90000"/>
                </a:lnSpc>
                <a:spcBef>
                  <a:spcPts val="0"/>
                </a:spcBef>
                <a:spcAft>
                  <a:spcPts val="0"/>
                </a:spcAft>
                <a:buNone/>
              </a:pPr>
              <a:r>
                <a:t/>
              </a:r>
              <a:endParaRPr b="0" i="0" sz="1900" u="none" cap="none" strike="noStrike">
                <a:solidFill>
                  <a:schemeClr val="dk1"/>
                </a:solidFill>
                <a:latin typeface="Book Antiqua"/>
                <a:ea typeface="Book Antiqua"/>
                <a:cs typeface="Book Antiqua"/>
                <a:sym typeface="Book Antiqua"/>
              </a:endParaRPr>
            </a:p>
          </p:txBody>
        </p:sp>
      </p:grpSp>
      <p:sp>
        <p:nvSpPr>
          <p:cNvPr id="992" name="Google Shape;992;g286e3f56487_0_173"/>
          <p:cNvSpPr txBox="1"/>
          <p:nvPr/>
        </p:nvSpPr>
        <p:spPr>
          <a:xfrm>
            <a:off x="1358325" y="2507040"/>
            <a:ext cx="4688400" cy="2416500"/>
          </a:xfrm>
          <a:prstGeom prst="rect">
            <a:avLst/>
          </a:prstGeom>
          <a:noFill/>
          <a:ln>
            <a:noFill/>
          </a:ln>
        </p:spPr>
        <p:txBody>
          <a:bodyPr anchorCtr="0" anchor="t" bIns="45700" lIns="91425" spcFirstLastPara="1" rIns="91425" wrap="square" tIns="45700">
            <a:spAutoFit/>
          </a:bodyPr>
          <a:lstStyle/>
          <a:p>
            <a:pPr indent="0" lvl="1" marL="0" marR="0" rtl="0" algn="ctr">
              <a:lnSpc>
                <a:spcPct val="75000"/>
              </a:lnSpc>
              <a:spcBef>
                <a:spcPts val="300"/>
              </a:spcBef>
              <a:spcAft>
                <a:spcPts val="0"/>
              </a:spcAft>
              <a:buClr>
                <a:srgbClr val="000000"/>
              </a:buClr>
              <a:buSzPts val="2300"/>
              <a:buFont typeface="Arial"/>
              <a:buNone/>
            </a:pPr>
            <a:r>
              <a:rPr lang="en-US" sz="2300">
                <a:solidFill>
                  <a:schemeClr val="dk1"/>
                </a:solidFill>
                <a:latin typeface="Book Antiqua"/>
                <a:ea typeface="Book Antiqua"/>
                <a:cs typeface="Book Antiqua"/>
                <a:sym typeface="Book Antiqua"/>
              </a:rPr>
              <a:t>Email:</a:t>
            </a:r>
            <a:endParaRPr sz="2300">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rPr lang="en-US" sz="2300" u="sng">
                <a:solidFill>
                  <a:schemeClr val="dk1"/>
                </a:solidFill>
                <a:latin typeface="Book Antiqua"/>
                <a:ea typeface="Book Antiqua"/>
                <a:cs typeface="Book Antiqua"/>
                <a:sym typeface="Book Antiqua"/>
              </a:rPr>
              <a:t>consulting@mcgbinghamton.com</a:t>
            </a:r>
            <a:endParaRPr sz="2300" u="sng">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t/>
            </a:r>
            <a:endParaRPr sz="2000">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rPr lang="en-US" sz="2300">
                <a:solidFill>
                  <a:schemeClr val="dk1"/>
                </a:solidFill>
                <a:latin typeface="Book Antiqua"/>
                <a:ea typeface="Book Antiqua"/>
                <a:cs typeface="Book Antiqua"/>
                <a:sym typeface="Book Antiqua"/>
              </a:rPr>
              <a:t>Website:</a:t>
            </a:r>
            <a:endParaRPr sz="2300">
              <a:solidFill>
                <a:schemeClr val="dk1"/>
              </a:solidFill>
              <a:latin typeface="Book Antiqua"/>
              <a:ea typeface="Book Antiqua"/>
              <a:cs typeface="Book Antiqua"/>
              <a:sym typeface="Book Antiqua"/>
            </a:endParaRPr>
          </a:p>
          <a:p>
            <a:pPr indent="0" lvl="1" marL="0" rtl="0" algn="ctr">
              <a:lnSpc>
                <a:spcPct val="75000"/>
              </a:lnSpc>
              <a:spcBef>
                <a:spcPts val="300"/>
              </a:spcBef>
              <a:spcAft>
                <a:spcPts val="0"/>
              </a:spcAft>
              <a:buClr>
                <a:schemeClr val="dk1"/>
              </a:buClr>
              <a:buSzPts val="2300"/>
              <a:buFont typeface="Arial"/>
              <a:buNone/>
            </a:pPr>
            <a:r>
              <a:rPr lang="en-US" sz="2300" u="sng">
                <a:solidFill>
                  <a:schemeClr val="dk1"/>
                </a:solidFill>
                <a:latin typeface="Book Antiqua"/>
                <a:ea typeface="Book Antiqua"/>
                <a:cs typeface="Book Antiqua"/>
                <a:sym typeface="Book Antiqua"/>
              </a:rPr>
              <a:t>mcgbinghamton.com</a:t>
            </a:r>
            <a:endParaRPr sz="2300" u="sng">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t/>
            </a:r>
            <a:endParaRPr sz="2000">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rPr lang="en-US" sz="2300">
                <a:solidFill>
                  <a:schemeClr val="dk1"/>
                </a:solidFill>
                <a:latin typeface="Book Antiqua"/>
                <a:ea typeface="Book Antiqua"/>
                <a:cs typeface="Book Antiqua"/>
                <a:sym typeface="Book Antiqua"/>
              </a:rPr>
              <a:t>Instagram:</a:t>
            </a:r>
            <a:endParaRPr sz="2300">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rPr lang="en-US" sz="2300">
                <a:solidFill>
                  <a:schemeClr val="dk1"/>
                </a:solidFill>
                <a:latin typeface="Book Antiqua"/>
                <a:ea typeface="Book Antiqua"/>
                <a:cs typeface="Book Antiqua"/>
                <a:sym typeface="Book Antiqua"/>
              </a:rPr>
              <a:t>@mcgbinghamton </a:t>
            </a:r>
            <a:endParaRPr b="0" i="0" sz="2300" u="sng" cap="none" strike="noStrike">
              <a:solidFill>
                <a:srgbClr val="0070C0"/>
              </a:solidFill>
              <a:latin typeface="Book Antiqua"/>
              <a:ea typeface="Book Antiqua"/>
              <a:cs typeface="Book Antiqua"/>
              <a:sym typeface="Book Antiqua"/>
            </a:endParaRPr>
          </a:p>
        </p:txBody>
      </p:sp>
      <p:pic>
        <p:nvPicPr>
          <p:cNvPr id="993" name="Google Shape;993;g286e3f56487_0_173"/>
          <p:cNvPicPr preferRelativeResize="0"/>
          <p:nvPr/>
        </p:nvPicPr>
        <p:blipFill>
          <a:blip r:embed="rId3">
            <a:alphaModFix/>
          </a:blip>
          <a:stretch>
            <a:fillRect/>
          </a:stretch>
        </p:blipFill>
        <p:spPr>
          <a:xfrm>
            <a:off x="7442075" y="2389425"/>
            <a:ext cx="2923976" cy="2923976"/>
          </a:xfrm>
          <a:prstGeom prst="rect">
            <a:avLst/>
          </a:prstGeom>
          <a:noFill/>
          <a:ln>
            <a:noFill/>
          </a:ln>
        </p:spPr>
      </p:pic>
      <p:pic>
        <p:nvPicPr>
          <p:cNvPr id="994" name="Google Shape;994;g286e3f56487_0_173"/>
          <p:cNvPicPr preferRelativeResize="0"/>
          <p:nvPr/>
        </p:nvPicPr>
        <p:blipFill rotWithShape="1">
          <a:blip r:embed="rId4">
            <a:alphaModFix/>
          </a:blip>
          <a:srcRect b="28832" l="0" r="0" t="28636"/>
          <a:stretch/>
        </p:blipFill>
        <p:spPr>
          <a:xfrm>
            <a:off x="4730071" y="5436086"/>
            <a:ext cx="2731858" cy="1161902"/>
          </a:xfrm>
          <a:prstGeom prst="rect">
            <a:avLst/>
          </a:prstGeom>
          <a:noFill/>
          <a:ln>
            <a:noFill/>
          </a:ln>
        </p:spPr>
      </p:pic>
      <p:sp>
        <p:nvSpPr>
          <p:cNvPr id="995" name="Google Shape;995;g286e3f56487_0_173"/>
          <p:cNvSpPr/>
          <p:nvPr/>
        </p:nvSpPr>
        <p:spPr>
          <a:xfrm>
            <a:off x="6734150" y="1717254"/>
            <a:ext cx="4339822" cy="568656"/>
          </a:xfrm>
          <a:custGeom>
            <a:rect b="b" l="l" r="r" t="t"/>
            <a:pathLst>
              <a:path extrusionOk="0" h="633600" w="3250803">
                <a:moveTo>
                  <a:pt x="0" y="0"/>
                </a:moveTo>
                <a:lnTo>
                  <a:pt x="3250803" y="0"/>
                </a:lnTo>
                <a:lnTo>
                  <a:pt x="3250803" y="633600"/>
                </a:lnTo>
                <a:lnTo>
                  <a:pt x="0" y="633600"/>
                </a:lnTo>
                <a:lnTo>
                  <a:pt x="0" y="0"/>
                </a:lnTo>
                <a:close/>
              </a:path>
            </a:pathLst>
          </a:custGeom>
          <a:solidFill>
            <a:srgbClr val="1B3452"/>
          </a:solidFill>
          <a:ln cap="flat" cmpd="sng" w="12700">
            <a:solidFill>
              <a:srgbClr val="1B3452"/>
            </a:solidFill>
            <a:prstDash val="solid"/>
            <a:miter lim="800000"/>
            <a:headEnd len="sm" w="sm" type="none"/>
            <a:tailEnd len="sm" w="sm" type="none"/>
          </a:ln>
        </p:spPr>
        <p:txBody>
          <a:bodyPr anchorCtr="0" anchor="ctr" bIns="89400" lIns="156475" spcFirstLastPara="1" rIns="156475" wrap="square" tIns="89400">
            <a:noAutofit/>
          </a:bodyPr>
          <a:lstStyle/>
          <a:p>
            <a:pPr indent="0" lvl="0" marL="0" marR="0" rtl="0" algn="ctr">
              <a:lnSpc>
                <a:spcPct val="90000"/>
              </a:lnSpc>
              <a:spcBef>
                <a:spcPts val="0"/>
              </a:spcBef>
              <a:spcAft>
                <a:spcPts val="0"/>
              </a:spcAft>
              <a:buClr>
                <a:schemeClr val="lt1"/>
              </a:buClr>
              <a:buSzPts val="2300"/>
              <a:buFont typeface="Book Antiqua"/>
              <a:buNone/>
            </a:pPr>
            <a:r>
              <a:rPr b="1" lang="en-US" sz="2300">
                <a:solidFill>
                  <a:schemeClr val="lt1"/>
                </a:solidFill>
                <a:latin typeface="Book Antiqua"/>
                <a:ea typeface="Book Antiqua"/>
                <a:cs typeface="Book Antiqua"/>
                <a:sym typeface="Book Antiqua"/>
              </a:rPr>
              <a:t>Attendance</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82d8e77f91_0_199"/>
          <p:cNvSpPr txBox="1"/>
          <p:nvPr>
            <p:ph idx="4294967295" type="title"/>
          </p:nvPr>
        </p:nvSpPr>
        <p:spPr>
          <a:xfrm>
            <a:off x="0" y="-1903037"/>
            <a:ext cx="111015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sz="3600">
                <a:latin typeface="Book Antiqua"/>
                <a:ea typeface="Book Antiqua"/>
                <a:cs typeface="Book Antiqua"/>
                <a:sym typeface="Book Antiqua"/>
              </a:rPr>
              <a:t>Creating a Timeline - Gantt Chart</a:t>
            </a:r>
            <a:endParaRPr sz="3600"/>
          </a:p>
        </p:txBody>
      </p:sp>
      <p:sp>
        <p:nvSpPr>
          <p:cNvPr id="298" name="Google Shape;298;g282d8e77f91_0_199"/>
          <p:cNvSpPr/>
          <p:nvPr/>
        </p:nvSpPr>
        <p:spPr>
          <a:xfrm>
            <a:off x="4290459" y="965568"/>
            <a:ext cx="36111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Gantt Chart</a:t>
            </a:r>
            <a:endParaRPr b="0" i="0" sz="1400" u="none" cap="none" strike="noStrike">
              <a:solidFill>
                <a:srgbClr val="000000"/>
              </a:solidFill>
              <a:latin typeface="Arial"/>
              <a:ea typeface="Arial"/>
              <a:cs typeface="Arial"/>
              <a:sym typeface="Arial"/>
            </a:endParaRPr>
          </a:p>
        </p:txBody>
      </p:sp>
      <p:sp>
        <p:nvSpPr>
          <p:cNvPr id="299" name="Google Shape;299;g282d8e77f91_0_199"/>
          <p:cNvSpPr/>
          <p:nvPr/>
        </p:nvSpPr>
        <p:spPr>
          <a:xfrm>
            <a:off x="10155132" y="1005715"/>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Pros</a:t>
            </a:r>
            <a:endParaRPr b="0" i="0" sz="1400" u="none" cap="none" strike="noStrike">
              <a:solidFill>
                <a:srgbClr val="000000"/>
              </a:solidFill>
              <a:latin typeface="Arial"/>
              <a:ea typeface="Arial"/>
              <a:cs typeface="Arial"/>
              <a:sym typeface="Arial"/>
            </a:endParaRPr>
          </a:p>
        </p:txBody>
      </p:sp>
      <p:sp>
        <p:nvSpPr>
          <p:cNvPr id="300" name="Google Shape;300;g282d8e77f91_0_199"/>
          <p:cNvSpPr/>
          <p:nvPr/>
        </p:nvSpPr>
        <p:spPr>
          <a:xfrm>
            <a:off x="10155439" y="3719567"/>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Cons</a:t>
            </a:r>
            <a:endParaRPr b="0" i="0" sz="1400" u="none" cap="none" strike="noStrike">
              <a:solidFill>
                <a:srgbClr val="000000"/>
              </a:solidFill>
              <a:latin typeface="Arial"/>
              <a:ea typeface="Arial"/>
              <a:cs typeface="Arial"/>
              <a:sym typeface="Arial"/>
            </a:endParaRPr>
          </a:p>
        </p:txBody>
      </p:sp>
      <p:sp>
        <p:nvSpPr>
          <p:cNvPr id="301" name="Google Shape;301;g282d8e77f91_0_199"/>
          <p:cNvSpPr/>
          <p:nvPr/>
        </p:nvSpPr>
        <p:spPr>
          <a:xfrm>
            <a:off x="10153975" y="1396250"/>
            <a:ext cx="1856400" cy="2043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g282d8e77f91_0_199"/>
          <p:cNvSpPr txBox="1"/>
          <p:nvPr/>
        </p:nvSpPr>
        <p:spPr>
          <a:xfrm>
            <a:off x="10298428" y="1515304"/>
            <a:ext cx="14736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Ability to clearly show duration of each task</a:t>
            </a:r>
            <a:endParaRPr b="0" i="0" sz="1400" u="none" cap="none" strike="noStrike">
              <a:solidFill>
                <a:srgbClr val="000000"/>
              </a:solidFill>
              <a:latin typeface="Arial"/>
              <a:ea typeface="Arial"/>
              <a:cs typeface="Arial"/>
              <a:sym typeface="Arial"/>
            </a:endParaRPr>
          </a:p>
        </p:txBody>
      </p:sp>
      <p:sp>
        <p:nvSpPr>
          <p:cNvPr id="303" name="Google Shape;303;g282d8e77f91_0_199"/>
          <p:cNvSpPr txBox="1"/>
          <p:nvPr/>
        </p:nvSpPr>
        <p:spPr>
          <a:xfrm>
            <a:off x="10332754" y="2698457"/>
            <a:ext cx="1419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Aesthetically pleasing</a:t>
            </a:r>
            <a:endParaRPr b="0" i="0" sz="1400" u="none" cap="none" strike="noStrike">
              <a:solidFill>
                <a:srgbClr val="000000"/>
              </a:solidFill>
              <a:latin typeface="Arial"/>
              <a:ea typeface="Arial"/>
              <a:cs typeface="Arial"/>
              <a:sym typeface="Arial"/>
            </a:endParaRPr>
          </a:p>
        </p:txBody>
      </p:sp>
      <p:sp>
        <p:nvSpPr>
          <p:cNvPr id="304" name="Google Shape;304;g282d8e77f91_0_199"/>
          <p:cNvSpPr/>
          <p:nvPr/>
        </p:nvSpPr>
        <p:spPr>
          <a:xfrm>
            <a:off x="10155114" y="4098230"/>
            <a:ext cx="1856400" cy="2055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g282d8e77f91_0_199"/>
          <p:cNvSpPr txBox="1"/>
          <p:nvPr/>
        </p:nvSpPr>
        <p:spPr>
          <a:xfrm>
            <a:off x="10322944" y="4175765"/>
            <a:ext cx="15552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Can be time-consuming to create if the timeline is detailed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ook Antiqua"/>
              <a:ea typeface="Book Antiqua"/>
              <a:cs typeface="Book Antiqua"/>
              <a:sym typeface="Book Antiqua"/>
            </a:endParaRPr>
          </a:p>
        </p:txBody>
      </p:sp>
      <p:sp>
        <p:nvSpPr>
          <p:cNvPr id="306" name="Google Shape;306;g282d8e77f91_0_199"/>
          <p:cNvSpPr txBox="1"/>
          <p:nvPr/>
        </p:nvSpPr>
        <p:spPr>
          <a:xfrm>
            <a:off x="10187835" y="5412307"/>
            <a:ext cx="18819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(Often times can be a nice appendix slide)</a:t>
            </a:r>
            <a:endParaRPr b="0" i="0" sz="1400" u="none" cap="none" strike="noStrike">
              <a:solidFill>
                <a:srgbClr val="000000"/>
              </a:solidFill>
              <a:latin typeface="Arial"/>
              <a:ea typeface="Arial"/>
              <a:cs typeface="Arial"/>
              <a:sym typeface="Arial"/>
            </a:endParaRPr>
          </a:p>
        </p:txBody>
      </p:sp>
      <p:pic>
        <p:nvPicPr>
          <p:cNvPr id="307" name="Google Shape;307;g282d8e77f91_0_199"/>
          <p:cNvPicPr preferRelativeResize="0"/>
          <p:nvPr/>
        </p:nvPicPr>
        <p:blipFill>
          <a:blip r:embed="rId3">
            <a:alphaModFix/>
          </a:blip>
          <a:stretch>
            <a:fillRect/>
          </a:stretch>
        </p:blipFill>
        <p:spPr>
          <a:xfrm>
            <a:off x="740096" y="2021437"/>
            <a:ext cx="8645052" cy="3380176"/>
          </a:xfrm>
          <a:prstGeom prst="rect">
            <a:avLst/>
          </a:prstGeom>
          <a:noFill/>
          <a:ln>
            <a:noFill/>
          </a:ln>
        </p:spPr>
      </p:pic>
      <p:sp>
        <p:nvSpPr>
          <p:cNvPr id="308" name="Google Shape;308;g282d8e77f91_0_199"/>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KPI | Risks and Mitigations</a:t>
            </a:r>
            <a:endParaRPr sz="2400">
              <a:latin typeface="Book Antiqua"/>
              <a:ea typeface="Book Antiqua"/>
              <a:cs typeface="Book Antiqua"/>
              <a:sym typeface="Book Antiqua"/>
            </a:endParaRPr>
          </a:p>
        </p:txBody>
      </p:sp>
      <p:sp>
        <p:nvSpPr>
          <p:cNvPr id="309" name="Google Shape;309;g282d8e77f91_0_199"/>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10" name="Google Shape;310;g282d8e77f91_0_199"/>
          <p:cNvPicPr preferRelativeResize="0"/>
          <p:nvPr/>
        </p:nvPicPr>
        <p:blipFill>
          <a:blip r:embed="rId4">
            <a:alphaModFix/>
          </a:blip>
          <a:stretch>
            <a:fillRect/>
          </a:stretch>
        </p:blipFill>
        <p:spPr>
          <a:xfrm>
            <a:off x="10860075" y="80662"/>
            <a:ext cx="1183776" cy="591876"/>
          </a:xfrm>
          <a:prstGeom prst="rect">
            <a:avLst/>
          </a:prstGeom>
          <a:noFill/>
          <a:ln>
            <a:noFill/>
          </a:ln>
        </p:spPr>
      </p:pic>
      <p:sp>
        <p:nvSpPr>
          <p:cNvPr id="311" name="Google Shape;311;g282d8e77f91_0_199"/>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Creating a Timeline - Gantt Chart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82d8e77f91_0_215"/>
          <p:cNvSpPr txBox="1"/>
          <p:nvPr>
            <p:ph idx="4294967295" type="title"/>
          </p:nvPr>
        </p:nvSpPr>
        <p:spPr>
          <a:xfrm>
            <a:off x="0" y="-1708137"/>
            <a:ext cx="111015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sz="3600">
                <a:latin typeface="Book Antiqua"/>
                <a:ea typeface="Book Antiqua"/>
                <a:cs typeface="Book Antiqua"/>
                <a:sym typeface="Book Antiqua"/>
              </a:rPr>
              <a:t>Creating a Timeline - Arrow</a:t>
            </a:r>
            <a:endParaRPr sz="3600"/>
          </a:p>
        </p:txBody>
      </p:sp>
      <p:grpSp>
        <p:nvGrpSpPr>
          <p:cNvPr id="318" name="Google Shape;318;g282d8e77f91_0_215"/>
          <p:cNvGrpSpPr/>
          <p:nvPr/>
        </p:nvGrpSpPr>
        <p:grpSpPr>
          <a:xfrm>
            <a:off x="1326241" y="2311550"/>
            <a:ext cx="7060653" cy="2795747"/>
            <a:chOff x="111" y="0"/>
            <a:chExt cx="3666919" cy="1203300"/>
          </a:xfrm>
        </p:grpSpPr>
        <p:sp>
          <p:nvSpPr>
            <p:cNvPr id="319" name="Google Shape;319;g282d8e77f91_0_215"/>
            <p:cNvSpPr/>
            <p:nvPr/>
          </p:nvSpPr>
          <p:spPr>
            <a:xfrm>
              <a:off x="275034" y="0"/>
              <a:ext cx="3117000" cy="1203300"/>
            </a:xfrm>
            <a:prstGeom prst="rightArrow">
              <a:avLst>
                <a:gd fmla="val 50000" name="adj1"/>
                <a:gd fmla="val 50000" name="adj2"/>
              </a:avLst>
            </a:prstGeom>
            <a:solidFill>
              <a:srgbClr val="4B60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282d8e77f91_0_215"/>
            <p:cNvSpPr/>
            <p:nvPr/>
          </p:nvSpPr>
          <p:spPr>
            <a:xfrm>
              <a:off x="111"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82d8e77f91_0_215"/>
            <p:cNvSpPr txBox="1"/>
            <p:nvPr/>
          </p:nvSpPr>
          <p:spPr>
            <a:xfrm>
              <a:off x="23608"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Q1 2019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#1</a:t>
              </a:r>
              <a:endParaRPr b="0" i="0" sz="1400" u="none" cap="none" strike="noStrike">
                <a:solidFill>
                  <a:srgbClr val="000000"/>
                </a:solidFill>
                <a:latin typeface="Arial"/>
                <a:ea typeface="Arial"/>
                <a:cs typeface="Arial"/>
                <a:sym typeface="Arial"/>
              </a:endParaRPr>
            </a:p>
          </p:txBody>
        </p:sp>
        <p:sp>
          <p:nvSpPr>
            <p:cNvPr id="322" name="Google Shape;322;g282d8e77f91_0_215"/>
            <p:cNvSpPr/>
            <p:nvPr/>
          </p:nvSpPr>
          <p:spPr>
            <a:xfrm>
              <a:off x="741191"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282d8e77f91_0_215"/>
            <p:cNvSpPr txBox="1"/>
            <p:nvPr/>
          </p:nvSpPr>
          <p:spPr>
            <a:xfrm>
              <a:off x="764688"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Q2 2019</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#2</a:t>
              </a:r>
              <a:endParaRPr b="0" i="0" sz="1400" u="none" cap="none" strike="noStrike">
                <a:solidFill>
                  <a:srgbClr val="000000"/>
                </a:solidFill>
                <a:latin typeface="Arial"/>
                <a:ea typeface="Arial"/>
                <a:cs typeface="Arial"/>
                <a:sym typeface="Arial"/>
              </a:endParaRPr>
            </a:p>
          </p:txBody>
        </p:sp>
        <p:sp>
          <p:nvSpPr>
            <p:cNvPr id="324" name="Google Shape;324;g282d8e77f91_0_215"/>
            <p:cNvSpPr/>
            <p:nvPr/>
          </p:nvSpPr>
          <p:spPr>
            <a:xfrm>
              <a:off x="1482271"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282d8e77f91_0_215"/>
            <p:cNvSpPr txBox="1"/>
            <p:nvPr/>
          </p:nvSpPr>
          <p:spPr>
            <a:xfrm>
              <a:off x="1505768"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Q4 2019</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#3</a:t>
              </a:r>
              <a:endParaRPr b="0" i="0" sz="1400" u="none" cap="none" strike="noStrike">
                <a:solidFill>
                  <a:srgbClr val="000000"/>
                </a:solidFill>
                <a:latin typeface="Arial"/>
                <a:ea typeface="Arial"/>
                <a:cs typeface="Arial"/>
                <a:sym typeface="Arial"/>
              </a:endParaRPr>
            </a:p>
          </p:txBody>
        </p:sp>
        <p:sp>
          <p:nvSpPr>
            <p:cNvPr id="326" name="Google Shape;326;g282d8e77f91_0_215"/>
            <p:cNvSpPr/>
            <p:nvPr/>
          </p:nvSpPr>
          <p:spPr>
            <a:xfrm>
              <a:off x="2223351"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282d8e77f91_0_215"/>
            <p:cNvSpPr txBox="1"/>
            <p:nvPr/>
          </p:nvSpPr>
          <p:spPr>
            <a:xfrm>
              <a:off x="2246848"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Q1 2020</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#4</a:t>
              </a:r>
              <a:endParaRPr b="0" i="0" sz="1400" u="none" cap="none" strike="noStrike">
                <a:solidFill>
                  <a:srgbClr val="000000"/>
                </a:solidFill>
                <a:latin typeface="Arial"/>
                <a:ea typeface="Arial"/>
                <a:cs typeface="Arial"/>
                <a:sym typeface="Arial"/>
              </a:endParaRPr>
            </a:p>
          </p:txBody>
        </p:sp>
        <p:sp>
          <p:nvSpPr>
            <p:cNvPr id="328" name="Google Shape;328;g282d8e77f91_0_215"/>
            <p:cNvSpPr/>
            <p:nvPr/>
          </p:nvSpPr>
          <p:spPr>
            <a:xfrm>
              <a:off x="2964430"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282d8e77f91_0_215"/>
            <p:cNvSpPr txBox="1"/>
            <p:nvPr/>
          </p:nvSpPr>
          <p:spPr>
            <a:xfrm>
              <a:off x="2987927"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Q2 2020</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#5</a:t>
              </a:r>
              <a:endParaRPr b="0" i="0" sz="1400" u="none" cap="none" strike="noStrike">
                <a:solidFill>
                  <a:srgbClr val="000000"/>
                </a:solidFill>
                <a:latin typeface="Arial"/>
                <a:ea typeface="Arial"/>
                <a:cs typeface="Arial"/>
                <a:sym typeface="Arial"/>
              </a:endParaRPr>
            </a:p>
          </p:txBody>
        </p:sp>
      </p:grpSp>
      <p:sp>
        <p:nvSpPr>
          <p:cNvPr id="330" name="Google Shape;330;g282d8e77f91_0_215"/>
          <p:cNvSpPr txBox="1"/>
          <p:nvPr/>
        </p:nvSpPr>
        <p:spPr>
          <a:xfrm>
            <a:off x="1550904" y="5281669"/>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31" name="Google Shape;331;g282d8e77f91_0_215"/>
          <p:cNvSpPr txBox="1"/>
          <p:nvPr/>
        </p:nvSpPr>
        <p:spPr>
          <a:xfrm>
            <a:off x="2931780" y="5281669"/>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32" name="Google Shape;332;g282d8e77f91_0_215"/>
          <p:cNvSpPr txBox="1"/>
          <p:nvPr/>
        </p:nvSpPr>
        <p:spPr>
          <a:xfrm>
            <a:off x="7335713" y="5281677"/>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33" name="Google Shape;333;g282d8e77f91_0_215"/>
          <p:cNvSpPr txBox="1"/>
          <p:nvPr/>
        </p:nvSpPr>
        <p:spPr>
          <a:xfrm>
            <a:off x="4338549" y="5281667"/>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34" name="Google Shape;334;g282d8e77f91_0_215"/>
          <p:cNvSpPr txBox="1"/>
          <p:nvPr/>
        </p:nvSpPr>
        <p:spPr>
          <a:xfrm>
            <a:off x="5800794" y="5281684"/>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35" name="Google Shape;335;g282d8e77f91_0_215"/>
          <p:cNvSpPr/>
          <p:nvPr/>
        </p:nvSpPr>
        <p:spPr>
          <a:xfrm>
            <a:off x="10155132" y="1005715"/>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Pros</a:t>
            </a:r>
            <a:endParaRPr b="0" i="0" sz="1400" u="none" cap="none" strike="noStrike">
              <a:solidFill>
                <a:srgbClr val="000000"/>
              </a:solidFill>
              <a:latin typeface="Arial"/>
              <a:ea typeface="Arial"/>
              <a:cs typeface="Arial"/>
              <a:sym typeface="Arial"/>
            </a:endParaRPr>
          </a:p>
        </p:txBody>
      </p:sp>
      <p:sp>
        <p:nvSpPr>
          <p:cNvPr id="336" name="Google Shape;336;g282d8e77f91_0_215"/>
          <p:cNvSpPr/>
          <p:nvPr/>
        </p:nvSpPr>
        <p:spPr>
          <a:xfrm>
            <a:off x="10155439" y="3719567"/>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Cons</a:t>
            </a:r>
            <a:endParaRPr b="0" i="0" sz="1400" u="none" cap="none" strike="noStrike">
              <a:solidFill>
                <a:srgbClr val="000000"/>
              </a:solidFill>
              <a:latin typeface="Arial"/>
              <a:ea typeface="Arial"/>
              <a:cs typeface="Arial"/>
              <a:sym typeface="Arial"/>
            </a:endParaRPr>
          </a:p>
        </p:txBody>
      </p:sp>
      <p:sp>
        <p:nvSpPr>
          <p:cNvPr id="337" name="Google Shape;337;g282d8e77f91_0_215"/>
          <p:cNvSpPr/>
          <p:nvPr/>
        </p:nvSpPr>
        <p:spPr>
          <a:xfrm>
            <a:off x="10153975" y="1396250"/>
            <a:ext cx="1856400" cy="2043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g282d8e77f91_0_215"/>
          <p:cNvSpPr txBox="1"/>
          <p:nvPr/>
        </p:nvSpPr>
        <p:spPr>
          <a:xfrm>
            <a:off x="10298428" y="1591504"/>
            <a:ext cx="14736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Visuals clearly go from present to future</a:t>
            </a:r>
            <a:endParaRPr b="0" i="0" sz="1400" u="none" cap="none" strike="noStrike">
              <a:solidFill>
                <a:srgbClr val="000000"/>
              </a:solidFill>
              <a:latin typeface="Arial"/>
              <a:ea typeface="Arial"/>
              <a:cs typeface="Arial"/>
              <a:sym typeface="Arial"/>
            </a:endParaRPr>
          </a:p>
        </p:txBody>
      </p:sp>
      <p:sp>
        <p:nvSpPr>
          <p:cNvPr id="339" name="Google Shape;339;g282d8e77f91_0_215"/>
          <p:cNvSpPr txBox="1"/>
          <p:nvPr/>
        </p:nvSpPr>
        <p:spPr>
          <a:xfrm>
            <a:off x="10332754" y="2698457"/>
            <a:ext cx="1419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Aesthetically pleasing</a:t>
            </a:r>
            <a:endParaRPr b="0" i="0" sz="1400" u="none" cap="none" strike="noStrike">
              <a:solidFill>
                <a:srgbClr val="000000"/>
              </a:solidFill>
              <a:latin typeface="Arial"/>
              <a:ea typeface="Arial"/>
              <a:cs typeface="Arial"/>
              <a:sym typeface="Arial"/>
            </a:endParaRPr>
          </a:p>
        </p:txBody>
      </p:sp>
      <p:sp>
        <p:nvSpPr>
          <p:cNvPr id="340" name="Google Shape;340;g282d8e77f91_0_215"/>
          <p:cNvSpPr/>
          <p:nvPr/>
        </p:nvSpPr>
        <p:spPr>
          <a:xfrm>
            <a:off x="10155114" y="4098230"/>
            <a:ext cx="1856400" cy="2055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g282d8e77f91_0_215"/>
          <p:cNvSpPr txBox="1"/>
          <p:nvPr/>
        </p:nvSpPr>
        <p:spPr>
          <a:xfrm>
            <a:off x="10322944" y="4251965"/>
            <a:ext cx="1555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Cannot visually show task duration</a:t>
            </a:r>
            <a:endParaRPr b="0" i="0" sz="1400" u="none" cap="none" strike="noStrike">
              <a:solidFill>
                <a:schemeClr val="lt1"/>
              </a:solidFill>
              <a:latin typeface="Book Antiqua"/>
              <a:ea typeface="Book Antiqua"/>
              <a:cs typeface="Book Antiqua"/>
              <a:sym typeface="Book Antiqua"/>
            </a:endParaRPr>
          </a:p>
        </p:txBody>
      </p:sp>
      <p:sp>
        <p:nvSpPr>
          <p:cNvPr id="342" name="Google Shape;342;g282d8e77f91_0_215"/>
          <p:cNvSpPr txBox="1"/>
          <p:nvPr/>
        </p:nvSpPr>
        <p:spPr>
          <a:xfrm>
            <a:off x="10187835" y="5336107"/>
            <a:ext cx="18819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May run out of space on slide depending on detail</a:t>
            </a:r>
            <a:endParaRPr b="0" i="0" sz="1400" u="none" cap="none" strike="noStrike">
              <a:solidFill>
                <a:srgbClr val="000000"/>
              </a:solidFill>
              <a:latin typeface="Arial"/>
              <a:ea typeface="Arial"/>
              <a:cs typeface="Arial"/>
              <a:sym typeface="Arial"/>
            </a:endParaRPr>
          </a:p>
        </p:txBody>
      </p:sp>
      <p:sp>
        <p:nvSpPr>
          <p:cNvPr id="343" name="Google Shape;343;g282d8e77f91_0_215"/>
          <p:cNvSpPr/>
          <p:nvPr/>
        </p:nvSpPr>
        <p:spPr>
          <a:xfrm>
            <a:off x="4290459" y="1005718"/>
            <a:ext cx="36111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Book Antiqua"/>
                <a:ea typeface="Book Antiqua"/>
                <a:cs typeface="Book Antiqua"/>
                <a:sym typeface="Book Antiqua"/>
              </a:rPr>
              <a:t>Arrow or Classic Timeline</a:t>
            </a:r>
            <a:endParaRPr b="0" i="0" sz="1400" u="none" cap="none" strike="noStrike">
              <a:solidFill>
                <a:srgbClr val="000000"/>
              </a:solidFill>
              <a:latin typeface="Arial"/>
              <a:ea typeface="Arial"/>
              <a:cs typeface="Arial"/>
              <a:sym typeface="Arial"/>
            </a:endParaRPr>
          </a:p>
        </p:txBody>
      </p:sp>
      <p:sp>
        <p:nvSpPr>
          <p:cNvPr id="344" name="Google Shape;344;g282d8e77f91_0_215"/>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KPI | Risks and Mitigations</a:t>
            </a:r>
            <a:endParaRPr sz="2400">
              <a:latin typeface="Book Antiqua"/>
              <a:ea typeface="Book Antiqua"/>
              <a:cs typeface="Book Antiqua"/>
              <a:sym typeface="Book Antiqua"/>
            </a:endParaRPr>
          </a:p>
        </p:txBody>
      </p:sp>
      <p:sp>
        <p:nvSpPr>
          <p:cNvPr id="345" name="Google Shape;345;g282d8e77f91_0_215"/>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46" name="Google Shape;346;g282d8e77f91_0_215"/>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347" name="Google Shape;347;g282d8e77f91_0_215"/>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Creating a Timeline - Arrow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aphicFrame>
        <p:nvGraphicFramePr>
          <p:cNvPr id="353" name="Google Shape;353;g282d8e77f91_0_247"/>
          <p:cNvGraphicFramePr/>
          <p:nvPr/>
        </p:nvGraphicFramePr>
        <p:xfrm>
          <a:off x="1500019" y="2057934"/>
          <a:ext cx="3000000" cy="3000000"/>
        </p:xfrm>
        <a:graphic>
          <a:graphicData uri="http://schemas.openxmlformats.org/drawingml/2006/table">
            <a:tbl>
              <a:tblPr bandRow="1" firstRow="1">
                <a:noFill/>
                <a:tableStyleId>{8FAC7724-8E9A-4F8E-8C47-375A38A19475}</a:tableStyleId>
              </a:tblPr>
              <a:tblGrid>
                <a:gridCol w="1519700"/>
                <a:gridCol w="1519700"/>
                <a:gridCol w="1519700"/>
                <a:gridCol w="1519700"/>
              </a:tblGrid>
              <a:tr h="625075">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a:t>
                      </a:r>
                      <a:endParaRPr sz="1600" u="none" cap="none" strike="noStrike"/>
                    </a:p>
                  </a:txBody>
                  <a:tcPr marT="45725" marB="45725" marR="91450" marL="91450">
                    <a:solidFill>
                      <a:srgbClr val="182D4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Start</a:t>
                      </a:r>
                      <a:endParaRPr sz="1600" u="none" cap="none" strike="noStrike"/>
                    </a:p>
                  </a:txBody>
                  <a:tcPr marT="45725" marB="45725" marR="91450" marL="91450">
                    <a:solidFill>
                      <a:srgbClr val="182D4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End</a:t>
                      </a:r>
                      <a:endParaRPr sz="1600" u="none" cap="none" strike="noStrike"/>
                    </a:p>
                  </a:txBody>
                  <a:tcPr marT="45725" marB="45725" marR="91450" marL="91450">
                    <a:solidFill>
                      <a:srgbClr val="182D4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Duration</a:t>
                      </a:r>
                      <a:endParaRPr sz="1600" u="none" cap="none" strike="noStrike"/>
                    </a:p>
                  </a:txBody>
                  <a:tcPr marT="45725" marB="45725" marR="91450" marL="91450">
                    <a:solidFill>
                      <a:srgbClr val="182D46"/>
                    </a:solidFill>
                  </a:tcPr>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#1</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Nov-19</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Nov-20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1 year</a:t>
                      </a:r>
                      <a:endParaRPr sz="1600" u="none" cap="none" strike="noStrike"/>
                    </a:p>
                  </a:txBody>
                  <a:tcPr marT="45725" marB="45725" marR="91450" marL="91450"/>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#2</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June-20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6 months</a:t>
                      </a:r>
                      <a:endParaRPr sz="1600" u="none" cap="none" strike="noStrike"/>
                    </a:p>
                  </a:txBody>
                  <a:tcPr marT="45725" marB="45725" marR="91450" marL="91450"/>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#3</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Jan-22</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2 years</a:t>
                      </a:r>
                      <a:endParaRPr sz="1600" u="none" cap="none" strike="noStrike"/>
                    </a:p>
                  </a:txBody>
                  <a:tcPr marT="45725" marB="45725" marR="91450" marL="91450"/>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#4</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Sep-20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Mar-21</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6 months</a:t>
                      </a:r>
                      <a:endParaRPr sz="1600" u="none" cap="none" strike="noStrike"/>
                    </a:p>
                  </a:txBody>
                  <a:tcPr marT="45725" marB="45725" marR="91450" marL="91450"/>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#5</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Jan-21</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Jan-22</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1 year</a:t>
                      </a:r>
                      <a:endParaRPr sz="1600" u="none" cap="none" strike="noStrike"/>
                    </a:p>
                  </a:txBody>
                  <a:tcPr marT="45725" marB="45725" marR="91450" marL="91450"/>
                </a:tc>
              </a:tr>
            </a:tbl>
          </a:graphicData>
        </a:graphic>
      </p:graphicFrame>
      <p:sp>
        <p:nvSpPr>
          <p:cNvPr id="354" name="Google Shape;354;g282d8e77f91_0_247"/>
          <p:cNvSpPr/>
          <p:nvPr/>
        </p:nvSpPr>
        <p:spPr>
          <a:xfrm>
            <a:off x="4290459" y="1005718"/>
            <a:ext cx="36111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Book Antiqua"/>
                <a:ea typeface="Book Antiqua"/>
                <a:cs typeface="Book Antiqua"/>
                <a:sym typeface="Book Antiqua"/>
              </a:rPr>
              <a:t>Table</a:t>
            </a:r>
            <a:endParaRPr b="0" i="0" sz="1400" u="none" cap="none" strike="noStrike">
              <a:solidFill>
                <a:srgbClr val="000000"/>
              </a:solidFill>
              <a:latin typeface="Arial"/>
              <a:ea typeface="Arial"/>
              <a:cs typeface="Arial"/>
              <a:sym typeface="Arial"/>
            </a:endParaRPr>
          </a:p>
        </p:txBody>
      </p:sp>
      <p:sp>
        <p:nvSpPr>
          <p:cNvPr id="355" name="Google Shape;355;g282d8e77f91_0_247"/>
          <p:cNvSpPr/>
          <p:nvPr/>
        </p:nvSpPr>
        <p:spPr>
          <a:xfrm>
            <a:off x="10155132" y="1005715"/>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Pros</a:t>
            </a:r>
            <a:endParaRPr b="0" i="0" sz="1400" u="none" cap="none" strike="noStrike">
              <a:solidFill>
                <a:srgbClr val="000000"/>
              </a:solidFill>
              <a:latin typeface="Arial"/>
              <a:ea typeface="Arial"/>
              <a:cs typeface="Arial"/>
              <a:sym typeface="Arial"/>
            </a:endParaRPr>
          </a:p>
        </p:txBody>
      </p:sp>
      <p:sp>
        <p:nvSpPr>
          <p:cNvPr id="356" name="Google Shape;356;g282d8e77f91_0_247"/>
          <p:cNvSpPr/>
          <p:nvPr/>
        </p:nvSpPr>
        <p:spPr>
          <a:xfrm>
            <a:off x="10155439" y="3719567"/>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Cons</a:t>
            </a:r>
            <a:endParaRPr b="0" i="0" sz="1400" u="none" cap="none" strike="noStrike">
              <a:solidFill>
                <a:srgbClr val="000000"/>
              </a:solidFill>
              <a:latin typeface="Arial"/>
              <a:ea typeface="Arial"/>
              <a:cs typeface="Arial"/>
              <a:sym typeface="Arial"/>
            </a:endParaRPr>
          </a:p>
        </p:txBody>
      </p:sp>
      <p:sp>
        <p:nvSpPr>
          <p:cNvPr id="357" name="Google Shape;357;g282d8e77f91_0_247"/>
          <p:cNvSpPr/>
          <p:nvPr/>
        </p:nvSpPr>
        <p:spPr>
          <a:xfrm>
            <a:off x="10153975" y="1396250"/>
            <a:ext cx="1856400" cy="2043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g282d8e77f91_0_247"/>
          <p:cNvSpPr txBox="1"/>
          <p:nvPr/>
        </p:nvSpPr>
        <p:spPr>
          <a:xfrm>
            <a:off x="10298425" y="1591500"/>
            <a:ext cx="1555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Ability to include a fairly detailed timeline</a:t>
            </a:r>
            <a:endParaRPr b="0" i="0" sz="1400" u="none" cap="none" strike="noStrike">
              <a:solidFill>
                <a:srgbClr val="000000"/>
              </a:solidFill>
              <a:latin typeface="Arial"/>
              <a:ea typeface="Arial"/>
              <a:cs typeface="Arial"/>
              <a:sym typeface="Arial"/>
            </a:endParaRPr>
          </a:p>
        </p:txBody>
      </p:sp>
      <p:sp>
        <p:nvSpPr>
          <p:cNvPr id="359" name="Google Shape;359;g282d8e77f91_0_247"/>
          <p:cNvSpPr txBox="1"/>
          <p:nvPr/>
        </p:nvSpPr>
        <p:spPr>
          <a:xfrm>
            <a:off x="10181325" y="2698450"/>
            <a:ext cx="1743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Concise, minimalistic layout</a:t>
            </a:r>
            <a:endParaRPr b="0" i="0" sz="1400" u="none" cap="none" strike="noStrike">
              <a:solidFill>
                <a:srgbClr val="000000"/>
              </a:solidFill>
              <a:latin typeface="Arial"/>
              <a:ea typeface="Arial"/>
              <a:cs typeface="Arial"/>
              <a:sym typeface="Arial"/>
            </a:endParaRPr>
          </a:p>
        </p:txBody>
      </p:sp>
      <p:sp>
        <p:nvSpPr>
          <p:cNvPr id="360" name="Google Shape;360;g282d8e77f91_0_247"/>
          <p:cNvSpPr/>
          <p:nvPr/>
        </p:nvSpPr>
        <p:spPr>
          <a:xfrm>
            <a:off x="10155114" y="4098230"/>
            <a:ext cx="1856400" cy="2055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g282d8e77f91_0_247"/>
          <p:cNvSpPr txBox="1"/>
          <p:nvPr/>
        </p:nvSpPr>
        <p:spPr>
          <a:xfrm>
            <a:off x="10165475" y="4270775"/>
            <a:ext cx="1835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Can’t show single time events</a:t>
            </a:r>
            <a:endParaRPr>
              <a:solidFill>
                <a:schemeClr val="lt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(e.g. launches)</a:t>
            </a:r>
            <a:endParaRPr b="0" i="0" sz="1400" u="none" cap="none" strike="noStrike">
              <a:solidFill>
                <a:schemeClr val="lt1"/>
              </a:solidFill>
              <a:latin typeface="Book Antiqua"/>
              <a:ea typeface="Book Antiqua"/>
              <a:cs typeface="Book Antiqua"/>
              <a:sym typeface="Book Antiqua"/>
            </a:endParaRPr>
          </a:p>
        </p:txBody>
      </p:sp>
      <p:sp>
        <p:nvSpPr>
          <p:cNvPr id="362" name="Google Shape;362;g282d8e77f91_0_247"/>
          <p:cNvSpPr txBox="1"/>
          <p:nvPr/>
        </p:nvSpPr>
        <p:spPr>
          <a:xfrm>
            <a:off x="10142710" y="5278882"/>
            <a:ext cx="18819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No clear visual representation of task duration</a:t>
            </a:r>
            <a:endParaRPr b="0" i="0" sz="1400" u="none" cap="none" strike="noStrike">
              <a:solidFill>
                <a:srgbClr val="000000"/>
              </a:solidFill>
              <a:latin typeface="Arial"/>
              <a:ea typeface="Arial"/>
              <a:cs typeface="Arial"/>
              <a:sym typeface="Arial"/>
            </a:endParaRPr>
          </a:p>
        </p:txBody>
      </p:sp>
      <p:sp>
        <p:nvSpPr>
          <p:cNvPr id="363" name="Google Shape;363;g282d8e77f91_0_247"/>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KPI | Risks and Mitigations</a:t>
            </a:r>
            <a:endParaRPr sz="2400">
              <a:latin typeface="Book Antiqua"/>
              <a:ea typeface="Book Antiqua"/>
              <a:cs typeface="Book Antiqua"/>
              <a:sym typeface="Book Antiqua"/>
            </a:endParaRPr>
          </a:p>
        </p:txBody>
      </p:sp>
      <p:sp>
        <p:nvSpPr>
          <p:cNvPr id="364" name="Google Shape;364;g282d8e77f91_0_247"/>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65" name="Google Shape;365;g282d8e77f91_0_247"/>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366" name="Google Shape;366;g282d8e77f91_0_247"/>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Creating a Timeline - Table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165e4462b3a_0_466"/>
          <p:cNvSpPr/>
          <p:nvPr/>
        </p:nvSpPr>
        <p:spPr>
          <a:xfrm>
            <a:off x="838199" y="3234532"/>
            <a:ext cx="105156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We recommend following this process:</a:t>
            </a:r>
            <a:endParaRPr b="0" i="0" sz="1400" u="none" cap="none" strike="noStrike">
              <a:solidFill>
                <a:srgbClr val="000000"/>
              </a:solidFill>
              <a:latin typeface="Arial"/>
              <a:ea typeface="Arial"/>
              <a:cs typeface="Arial"/>
              <a:sym typeface="Arial"/>
            </a:endParaRPr>
          </a:p>
        </p:txBody>
      </p:sp>
      <p:sp>
        <p:nvSpPr>
          <p:cNvPr id="373" name="Google Shape;373;g165e4462b3a_0_466"/>
          <p:cNvSpPr/>
          <p:nvPr/>
        </p:nvSpPr>
        <p:spPr>
          <a:xfrm>
            <a:off x="1275346" y="3758729"/>
            <a:ext cx="9641400" cy="6237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Book Antiqua"/>
              <a:ea typeface="Book Antiqua"/>
              <a:cs typeface="Book Antiqua"/>
              <a:sym typeface="Book Antiqua"/>
            </a:endParaRPr>
          </a:p>
        </p:txBody>
      </p:sp>
      <p:sp>
        <p:nvSpPr>
          <p:cNvPr id="374" name="Google Shape;374;g165e4462b3a_0_466"/>
          <p:cNvSpPr/>
          <p:nvPr/>
        </p:nvSpPr>
        <p:spPr>
          <a:xfrm>
            <a:off x="1275346" y="3885907"/>
            <a:ext cx="96414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1.) Be sure to consider the specific steps necessary to make this happen</a:t>
            </a:r>
            <a:endParaRPr b="0" i="0" sz="1800" u="none" cap="none" strike="noStrike">
              <a:solidFill>
                <a:schemeClr val="lt1"/>
              </a:solidFill>
              <a:latin typeface="Calibri"/>
              <a:ea typeface="Calibri"/>
              <a:cs typeface="Calibri"/>
              <a:sym typeface="Calibri"/>
            </a:endParaRPr>
          </a:p>
        </p:txBody>
      </p:sp>
      <p:sp>
        <p:nvSpPr>
          <p:cNvPr id="375" name="Google Shape;375;g165e4462b3a_0_466"/>
          <p:cNvSpPr/>
          <p:nvPr/>
        </p:nvSpPr>
        <p:spPr>
          <a:xfrm>
            <a:off x="1275346" y="4508309"/>
            <a:ext cx="9641400" cy="6237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Book Antiqua"/>
              <a:ea typeface="Book Antiqua"/>
              <a:cs typeface="Book Antiqua"/>
              <a:sym typeface="Book Antiqua"/>
            </a:endParaRPr>
          </a:p>
        </p:txBody>
      </p:sp>
      <p:sp>
        <p:nvSpPr>
          <p:cNvPr id="376" name="Google Shape;376;g165e4462b3a_0_466"/>
          <p:cNvSpPr/>
          <p:nvPr/>
        </p:nvSpPr>
        <p:spPr>
          <a:xfrm>
            <a:off x="1046746" y="4635487"/>
            <a:ext cx="96414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2.) Research how long each step in the implementation would take</a:t>
            </a:r>
            <a:endParaRPr b="0" i="0" sz="1800" u="none" cap="none" strike="noStrike">
              <a:solidFill>
                <a:schemeClr val="lt1"/>
              </a:solidFill>
              <a:latin typeface="Calibri"/>
              <a:ea typeface="Calibri"/>
              <a:cs typeface="Calibri"/>
              <a:sym typeface="Calibri"/>
            </a:endParaRPr>
          </a:p>
        </p:txBody>
      </p:sp>
      <p:sp>
        <p:nvSpPr>
          <p:cNvPr id="377" name="Google Shape;377;g165e4462b3a_0_466"/>
          <p:cNvSpPr/>
          <p:nvPr/>
        </p:nvSpPr>
        <p:spPr>
          <a:xfrm>
            <a:off x="1275346" y="5302324"/>
            <a:ext cx="9641400" cy="6237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Book Antiqua"/>
              <a:ea typeface="Book Antiqua"/>
              <a:cs typeface="Book Antiqua"/>
              <a:sym typeface="Book Antiqua"/>
            </a:endParaRPr>
          </a:p>
        </p:txBody>
      </p:sp>
      <p:sp>
        <p:nvSpPr>
          <p:cNvPr id="378" name="Google Shape;378;g165e4462b3a_0_466"/>
          <p:cNvSpPr/>
          <p:nvPr/>
        </p:nvSpPr>
        <p:spPr>
          <a:xfrm>
            <a:off x="672430" y="5429502"/>
            <a:ext cx="9641400" cy="369300"/>
          </a:xfrm>
          <a:prstGeom prst="rect">
            <a:avLst/>
          </a:prstGeom>
          <a:noFill/>
          <a:ln>
            <a:noFill/>
          </a:ln>
        </p:spPr>
        <p:txBody>
          <a:bodyPr anchorCtr="0" anchor="t" bIns="45700" lIns="91425" spcFirstLastPara="1" rIns="91425" wrap="square" tIns="45700">
            <a:noAutofit/>
          </a:bodyPr>
          <a:lstStyle/>
          <a:p>
            <a:pPr indent="0" lvl="3" marL="137160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3.) Order the steps and create a visual representing your implementation</a:t>
            </a:r>
            <a:endParaRPr b="0" i="0" sz="1800" u="none" cap="none" strike="noStrike">
              <a:solidFill>
                <a:schemeClr val="lt1"/>
              </a:solidFill>
              <a:latin typeface="Calibri"/>
              <a:ea typeface="Calibri"/>
              <a:cs typeface="Calibri"/>
              <a:sym typeface="Calibri"/>
            </a:endParaRPr>
          </a:p>
        </p:txBody>
      </p:sp>
      <p:sp>
        <p:nvSpPr>
          <p:cNvPr id="379" name="Google Shape;379;g165e4462b3a_0_466"/>
          <p:cNvSpPr txBox="1"/>
          <p:nvPr/>
        </p:nvSpPr>
        <p:spPr>
          <a:xfrm>
            <a:off x="838200" y="1253331"/>
            <a:ext cx="10515600" cy="4351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Book Antiqua"/>
                <a:ea typeface="Book Antiqua"/>
                <a:cs typeface="Book Antiqua"/>
                <a:sym typeface="Book Antiqua"/>
              </a:rPr>
              <a:t>Create an implementation plan for this recommendation:</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2400"/>
              <a:buFont typeface="Arial"/>
              <a:buNone/>
            </a:pPr>
            <a:r>
              <a:rPr b="0" i="0" lang="en-US" sz="2400" u="none" cap="none" strike="noStrike">
                <a:solidFill>
                  <a:schemeClr val="dk1"/>
                </a:solidFill>
                <a:latin typeface="Book Antiqua"/>
                <a:ea typeface="Book Antiqua"/>
                <a:cs typeface="Book Antiqua"/>
                <a:sym typeface="Book Antiqua"/>
              </a:rPr>
              <a:t>    </a:t>
            </a:r>
            <a:r>
              <a:rPr b="0" i="0" lang="en-US" sz="1800" u="none" cap="none" strike="noStrike">
                <a:solidFill>
                  <a:schemeClr val="dk1"/>
                </a:solidFill>
                <a:latin typeface="Book Antiqua"/>
                <a:ea typeface="Book Antiqua"/>
                <a:cs typeface="Book Antiqua"/>
                <a:sym typeface="Book Antiqua"/>
              </a:rPr>
              <a:t>A popular deli in a small town is looking to expand to capture growing demand. Since their deli has developed a strong brand, they are thinking of opening a pizza place sister location to diversify their offerings. Your team assessed the idea, and are recommending the expansion. How would you implement this expansion while considering the risks and goals of the client?</a:t>
            </a:r>
            <a:endParaRPr b="0" i="0" sz="2400" u="none" cap="none" strike="noStrike">
              <a:solidFill>
                <a:schemeClr val="dk1"/>
              </a:solidFill>
              <a:latin typeface="Book Antiqua"/>
              <a:ea typeface="Book Antiqua"/>
              <a:cs typeface="Book Antiqua"/>
              <a:sym typeface="Book Antiqua"/>
            </a:endParaRPr>
          </a:p>
        </p:txBody>
      </p:sp>
      <p:sp>
        <p:nvSpPr>
          <p:cNvPr id="380" name="Google Shape;380;g165e4462b3a_0_466"/>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KPI | Risks and Mitigations</a:t>
            </a:r>
            <a:endParaRPr sz="2400">
              <a:latin typeface="Book Antiqua"/>
              <a:ea typeface="Book Antiqua"/>
              <a:cs typeface="Book Antiqua"/>
              <a:sym typeface="Book Antiqua"/>
            </a:endParaRPr>
          </a:p>
        </p:txBody>
      </p:sp>
      <p:sp>
        <p:nvSpPr>
          <p:cNvPr id="381" name="Google Shape;381;g165e4462b3a_0_466"/>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82" name="Google Shape;382;g165e4462b3a_0_466"/>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383" name="Google Shape;383;g165e4462b3a_0_466"/>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Example Problem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165e4462b3a_0_596"/>
          <p:cNvSpPr txBox="1"/>
          <p:nvPr>
            <p:ph idx="4294967295" type="title"/>
          </p:nvPr>
        </p:nvSpPr>
        <p:spPr>
          <a:xfrm>
            <a:off x="0" y="-1236442"/>
            <a:ext cx="105156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sz="3600">
                <a:latin typeface="Book Antiqua"/>
                <a:ea typeface="Book Antiqua"/>
                <a:cs typeface="Book Antiqua"/>
                <a:sym typeface="Book Antiqua"/>
              </a:rPr>
              <a:t>Example Problem (cont.)</a:t>
            </a:r>
            <a:endParaRPr sz="3600"/>
          </a:p>
        </p:txBody>
      </p:sp>
      <p:sp>
        <p:nvSpPr>
          <p:cNvPr id="390" name="Google Shape;390;g165e4462b3a_0_596"/>
          <p:cNvSpPr txBox="1"/>
          <p:nvPr>
            <p:ph idx="4294967295" type="body"/>
          </p:nvPr>
        </p:nvSpPr>
        <p:spPr>
          <a:xfrm>
            <a:off x="838198" y="1054946"/>
            <a:ext cx="10515600" cy="4353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latin typeface="Book Antiqua"/>
                <a:ea typeface="Book Antiqua"/>
                <a:cs typeface="Book Antiqua"/>
                <a:sym typeface="Book Antiqua"/>
              </a:rPr>
              <a:t>Create an implementation plan for this recommendation:</a:t>
            </a:r>
            <a:endParaRPr/>
          </a:p>
          <a:p>
            <a:pPr indent="0" lvl="0" marL="0" rtl="0" algn="ctr">
              <a:lnSpc>
                <a:spcPct val="90000"/>
              </a:lnSpc>
              <a:spcBef>
                <a:spcPts val="1000"/>
              </a:spcBef>
              <a:spcAft>
                <a:spcPts val="0"/>
              </a:spcAft>
              <a:buClr>
                <a:schemeClr val="dk1"/>
              </a:buClr>
              <a:buSzPts val="1800"/>
              <a:buNone/>
            </a:pPr>
            <a:r>
              <a:rPr lang="en-US" sz="1800">
                <a:latin typeface="Book Antiqua"/>
                <a:ea typeface="Book Antiqua"/>
                <a:cs typeface="Book Antiqua"/>
                <a:sym typeface="Book Antiqua"/>
              </a:rPr>
              <a:t>A popular deli in a small town is looking to expand to capture growing demand. Since their deli has developed a strong brand, they are thinking of opening a pizza place sister location to diversify their offerings. Your team assessed the idea, and are recommending the expansion. How would you implement this expansion while considering the risks and goals of the client?</a:t>
            </a:r>
            <a:endParaRPr>
              <a:latin typeface="Book Antiqua"/>
              <a:ea typeface="Book Antiqua"/>
              <a:cs typeface="Book Antiqua"/>
              <a:sym typeface="Book Antiqua"/>
            </a:endParaRPr>
          </a:p>
        </p:txBody>
      </p:sp>
      <p:grpSp>
        <p:nvGrpSpPr>
          <p:cNvPr id="391" name="Google Shape;391;g165e4462b3a_0_596"/>
          <p:cNvGrpSpPr/>
          <p:nvPr/>
        </p:nvGrpSpPr>
        <p:grpSpPr>
          <a:xfrm>
            <a:off x="633661" y="2777384"/>
            <a:ext cx="10515600" cy="3069590"/>
            <a:chOff x="838199" y="3429000"/>
            <a:chExt cx="10515600" cy="3069590"/>
          </a:xfrm>
        </p:grpSpPr>
        <p:sp>
          <p:nvSpPr>
            <p:cNvPr id="392" name="Google Shape;392;g165e4462b3a_0_596"/>
            <p:cNvSpPr/>
            <p:nvPr/>
          </p:nvSpPr>
          <p:spPr>
            <a:xfrm>
              <a:off x="838199" y="3429000"/>
              <a:ext cx="105156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1.) Consider the specific steps necessary to make this happen</a:t>
              </a:r>
              <a:endParaRPr b="0" i="0" sz="1400" u="none" cap="none" strike="noStrike">
                <a:solidFill>
                  <a:srgbClr val="000000"/>
                </a:solidFill>
                <a:latin typeface="Arial"/>
                <a:ea typeface="Arial"/>
                <a:cs typeface="Arial"/>
                <a:sym typeface="Arial"/>
              </a:endParaRPr>
            </a:p>
          </p:txBody>
        </p:sp>
        <p:sp>
          <p:nvSpPr>
            <p:cNvPr id="393" name="Google Shape;393;g165e4462b3a_0_596"/>
            <p:cNvSpPr txBox="1"/>
            <p:nvPr/>
          </p:nvSpPr>
          <p:spPr>
            <a:xfrm>
              <a:off x="1042736" y="3943490"/>
              <a:ext cx="10106400" cy="2555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Securing funds </a:t>
              </a:r>
              <a:r>
                <a:rPr b="0" i="0" lang="en-US" sz="2000" u="none" cap="none" strike="noStrike">
                  <a:solidFill>
                    <a:srgbClr val="2F5597"/>
                  </a:solidFill>
                  <a:latin typeface="Book Antiqua"/>
                  <a:ea typeface="Book Antiqua"/>
                  <a:cs typeface="Book Antiqua"/>
                  <a:sym typeface="Book Antiqua"/>
                </a:rPr>
                <a:t>(How will we raise money? That has its own implementation)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Researching and choosing the property location </a:t>
              </a:r>
              <a:r>
                <a:rPr b="0" i="0" lang="en-US" sz="2000" u="none" cap="none" strike="noStrike">
                  <a:solidFill>
                    <a:srgbClr val="2F5597"/>
                  </a:solidFill>
                  <a:latin typeface="Book Antiqua"/>
                  <a:ea typeface="Book Antiqua"/>
                  <a:cs typeface="Book Antiqua"/>
                  <a:sym typeface="Book Antiqua"/>
                </a:rPr>
                <a:t>(Thinking of demographics)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Purchasing the property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Marketing </a:t>
              </a:r>
              <a:r>
                <a:rPr b="0" i="0" lang="en-US" sz="2000" u="none" cap="none" strike="noStrike">
                  <a:solidFill>
                    <a:srgbClr val="2F5597"/>
                  </a:solidFill>
                  <a:latin typeface="Book Antiqua"/>
                  <a:ea typeface="Book Antiqua"/>
                  <a:cs typeface="Book Antiqua"/>
                  <a:sym typeface="Book Antiqua"/>
                </a:rPr>
                <a:t>(How will you market this new location and for how long?)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Property renovations </a:t>
              </a:r>
              <a:r>
                <a:rPr b="0" i="0" lang="en-US" sz="2000" u="none" cap="none" strike="noStrike">
                  <a:solidFill>
                    <a:srgbClr val="2F5597"/>
                  </a:solidFill>
                  <a:latin typeface="Book Antiqua"/>
                  <a:ea typeface="Book Antiqua"/>
                  <a:cs typeface="Book Antiqua"/>
                  <a:sym typeface="Book Antiqua"/>
                </a:rPr>
                <a:t>(Depending on what you bought, how much needs to be changed?)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Hiring and training new workers  </a:t>
              </a:r>
              <a:r>
                <a:rPr b="0" i="0" lang="en-US" sz="2000" u="none" cap="none" strike="noStrike">
                  <a:solidFill>
                    <a:srgbClr val="2F5597"/>
                  </a:solidFill>
                  <a:latin typeface="Book Antiqua"/>
                  <a:ea typeface="Book Antiqua"/>
                  <a:cs typeface="Book Antiqua"/>
                  <a:sym typeface="Book Antiqua"/>
                </a:rPr>
                <a:t>(How long is the training process?)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Store opening</a:t>
              </a:r>
              <a:endParaRPr b="0" i="0" sz="1400" u="none" cap="none" strike="noStrike">
                <a:solidFill>
                  <a:srgbClr val="000000"/>
                </a:solidFill>
                <a:latin typeface="Arial"/>
                <a:ea typeface="Arial"/>
                <a:cs typeface="Arial"/>
                <a:sym typeface="Arial"/>
              </a:endParaRPr>
            </a:p>
          </p:txBody>
        </p:sp>
      </p:grpSp>
      <p:sp>
        <p:nvSpPr>
          <p:cNvPr id="394" name="Google Shape;394;g165e4462b3a_0_596"/>
          <p:cNvSpPr txBox="1"/>
          <p:nvPr/>
        </p:nvSpPr>
        <p:spPr>
          <a:xfrm>
            <a:off x="1744800" y="6350025"/>
            <a:ext cx="87024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Book Antiqua"/>
                <a:ea typeface="Book Antiqua"/>
                <a:cs typeface="Book Antiqua"/>
                <a:sym typeface="Book Antiqua"/>
              </a:rPr>
              <a:t>Implementation</a:t>
            </a:r>
            <a:r>
              <a:rPr lang="en-US" sz="2400">
                <a:latin typeface="Book Antiqua"/>
                <a:ea typeface="Book Antiqua"/>
                <a:cs typeface="Book Antiqua"/>
                <a:sym typeface="Book Antiqua"/>
              </a:rPr>
              <a:t> | Financials | KPI | Risks and Mitigations</a:t>
            </a:r>
            <a:endParaRPr sz="2400">
              <a:latin typeface="Book Antiqua"/>
              <a:ea typeface="Book Antiqua"/>
              <a:cs typeface="Book Antiqua"/>
              <a:sym typeface="Book Antiqua"/>
            </a:endParaRPr>
          </a:p>
        </p:txBody>
      </p:sp>
      <p:sp>
        <p:nvSpPr>
          <p:cNvPr id="395" name="Google Shape;395;g165e4462b3a_0_596"/>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96" name="Google Shape;396;g165e4462b3a_0_596"/>
          <p:cNvPicPr preferRelativeResize="0"/>
          <p:nvPr/>
        </p:nvPicPr>
        <p:blipFill>
          <a:blip r:embed="rId3">
            <a:alphaModFix/>
          </a:blip>
          <a:stretch>
            <a:fillRect/>
          </a:stretch>
        </p:blipFill>
        <p:spPr>
          <a:xfrm>
            <a:off x="10860075" y="80662"/>
            <a:ext cx="1183776" cy="591876"/>
          </a:xfrm>
          <a:prstGeom prst="rect">
            <a:avLst/>
          </a:prstGeom>
          <a:noFill/>
          <a:ln>
            <a:noFill/>
          </a:ln>
        </p:spPr>
      </p:pic>
      <p:sp>
        <p:nvSpPr>
          <p:cNvPr id="397" name="Google Shape;397;g165e4462b3a_0_596"/>
          <p:cNvSpPr txBox="1"/>
          <p:nvPr/>
        </p:nvSpPr>
        <p:spPr>
          <a:xfrm>
            <a:off x="64225" y="55200"/>
            <a:ext cx="894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Book Antiqua"/>
                <a:ea typeface="Book Antiqua"/>
                <a:cs typeface="Book Antiqua"/>
                <a:sym typeface="Book Antiqua"/>
              </a:rPr>
              <a:t>Example Problem (cont.)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2017-05-13T17:14:41Z</dcterms:created>
  <dc:creator>Zachary Scheer</dc:creator>
</cp:coreProperties>
</file>