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6858000" cx="12192000"/>
  <p:notesSz cx="12192000" cy="6858000"/>
  <p:embeddedFontLst>
    <p:embeddedFont>
      <p:font typeface="Garamond"/>
      <p:regular r:id="rId21"/>
      <p:bold r:id="rId22"/>
      <p:italic r:id="rId23"/>
      <p:boldItalic r:id="rId24"/>
    </p:embeddedFont>
    <p:embeddedFont>
      <p:font typeface="Book Antiqua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29" roundtripDataSignature="AMtx7mgpQsOFAtq+FS7YyC6k2/09izV1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Garamond-bold.fntdata"/><Relationship Id="rId21" Type="http://schemas.openxmlformats.org/officeDocument/2006/relationships/font" Target="fonts/Garamond-regular.fntdata"/><Relationship Id="rId24" Type="http://schemas.openxmlformats.org/officeDocument/2006/relationships/font" Target="fonts/Garamond-boldItalic.fntdata"/><Relationship Id="rId23" Type="http://schemas.openxmlformats.org/officeDocument/2006/relationships/font" Target="fonts/Garamond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BookAntiqua-bold.fntdata"/><Relationship Id="rId25" Type="http://schemas.openxmlformats.org/officeDocument/2006/relationships/font" Target="fonts/BookAntiqua-regular.fntdata"/><Relationship Id="rId28" Type="http://schemas.openxmlformats.org/officeDocument/2006/relationships/font" Target="fonts/BookAntiqua-boldItalic.fntdata"/><Relationship Id="rId27" Type="http://schemas.openxmlformats.org/officeDocument/2006/relationships/font" Target="fonts/BookAntiqua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5283200" cy="34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6905625" y="0"/>
            <a:ext cx="5283200" cy="34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1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p1:notes"/>
          <p:cNvSpPr txBox="1"/>
          <p:nvPr>
            <p:ph idx="12" type="sldNum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8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4" name="Google Shape;314;p28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9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5" name="Google Shape;345;p29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1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9" name="Google Shape;369;p11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2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p12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6" name="Google Shape;386;p12:notes"/>
          <p:cNvSpPr txBox="1"/>
          <p:nvPr>
            <p:ph idx="12" type="sldNum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86e0ea6e76_0_94:notes"/>
          <p:cNvSpPr/>
          <p:nvPr>
            <p:ph idx="2" type="sldImg"/>
          </p:nvPr>
        </p:nvSpPr>
        <p:spPr>
          <a:xfrm>
            <a:off x="1219200" y="857250"/>
            <a:ext cx="97536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5" name="Google Shape;405;g286e0ea6e76_0_94:notes"/>
          <p:cNvSpPr txBox="1"/>
          <p:nvPr>
            <p:ph idx="1" type="body"/>
          </p:nvPr>
        </p:nvSpPr>
        <p:spPr>
          <a:xfrm>
            <a:off x="1219200" y="3300413"/>
            <a:ext cx="9753600" cy="27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Anna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Update dates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We will send this out so this is the last slide to present, tell them they'll have access to it</a:t>
            </a:r>
            <a:endParaRPr/>
          </a:p>
        </p:txBody>
      </p:sp>
      <p:sp>
        <p:nvSpPr>
          <p:cNvPr id="406" name="Google Shape;406;g286e0ea6e76_0_94:notes"/>
          <p:cNvSpPr txBox="1"/>
          <p:nvPr>
            <p:ph idx="12" type="sldNum"/>
          </p:nvPr>
        </p:nvSpPr>
        <p:spPr>
          <a:xfrm>
            <a:off x="6905979" y="6513910"/>
            <a:ext cx="52833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p22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5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Case Analysis: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Read over the case once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Read over again, pull out all relevant numbers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Analyze graphs, charts and other appendix info</a:t>
            </a:r>
            <a:endParaRPr/>
          </a:p>
          <a:p>
            <a:pPr indent="-171450" lvl="1" marL="6286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Often used to put you in the right direction for the problem you’re trying to address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Questions and Company/Industry Analysis most important, often give the most info on what you’re trying to find/what everyone else is doing that works/doesn’t work</a:t>
            </a:r>
            <a:endParaRPr/>
          </a:p>
          <a:p>
            <a:pPr indent="-952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p5:notes"/>
          <p:cNvSpPr txBox="1"/>
          <p:nvPr>
            <p:ph idx="12" type="sldNum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p6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3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p23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4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4" name="Google Shape;234;p24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5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8" name="Google Shape;258;p25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6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8" name="Google Shape;288;p26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7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4" name="Google Shape;304;p27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obj">
  <p:cSld name="OBJECT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/>
          <p:nvPr/>
        </p:nvSpPr>
        <p:spPr>
          <a:xfrm>
            <a:off x="4629144" y="4494276"/>
            <a:ext cx="2975323" cy="10647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6"/>
          <p:cNvSpPr txBox="1"/>
          <p:nvPr>
            <p:ph type="title"/>
          </p:nvPr>
        </p:nvSpPr>
        <p:spPr>
          <a:xfrm>
            <a:off x="926998" y="1656029"/>
            <a:ext cx="10338003" cy="17640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1" sz="66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6"/>
          <p:cNvSpPr txBox="1"/>
          <p:nvPr>
            <p:ph idx="11" type="ftr"/>
          </p:nvPr>
        </p:nvSpPr>
        <p:spPr>
          <a:xfrm>
            <a:off x="891641" y="6531654"/>
            <a:ext cx="2616835" cy="26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1" sz="16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0" type="dt"/>
          </p:nvPr>
        </p:nvSpPr>
        <p:spPr>
          <a:xfrm>
            <a:off x="8636000" y="6533483"/>
            <a:ext cx="2795904" cy="26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86e0ea6e76_0_131"/>
          <p:cNvSpPr txBox="1"/>
          <p:nvPr>
            <p:ph idx="12" type="sldNum"/>
          </p:nvPr>
        </p:nvSpPr>
        <p:spPr>
          <a:xfrm>
            <a:off x="9296400" y="6553200"/>
            <a:ext cx="2804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" name="Google Shape;109;g286e0ea6e76_0_131"/>
          <p:cNvSpPr/>
          <p:nvPr/>
        </p:nvSpPr>
        <p:spPr>
          <a:xfrm>
            <a:off x="10363200" y="76200"/>
            <a:ext cx="1828800" cy="594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0" name="Google Shape;110;g286e0ea6e76_0_131"/>
          <p:cNvCxnSpPr/>
          <p:nvPr/>
        </p:nvCxnSpPr>
        <p:spPr>
          <a:xfrm>
            <a:off x="0" y="762000"/>
            <a:ext cx="12192000" cy="0"/>
          </a:xfrm>
          <a:prstGeom prst="straightConnector1">
            <a:avLst/>
          </a:prstGeom>
          <a:noFill/>
          <a:ln cap="flat" cmpd="sng" w="28575">
            <a:solidFill>
              <a:srgbClr val="192E4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1" name="Google Shape;111;g286e0ea6e76_0_131"/>
          <p:cNvCxnSpPr/>
          <p:nvPr/>
        </p:nvCxnSpPr>
        <p:spPr>
          <a:xfrm>
            <a:off x="0" y="6400800"/>
            <a:ext cx="12192000" cy="0"/>
          </a:xfrm>
          <a:prstGeom prst="straightConnector1">
            <a:avLst/>
          </a:prstGeom>
          <a:noFill/>
          <a:ln cap="flat" cmpd="sng" w="28575">
            <a:solidFill>
              <a:srgbClr val="192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" name="Google Shape;112;g286e0ea6e76_0_131"/>
          <p:cNvSpPr txBox="1"/>
          <p:nvPr/>
        </p:nvSpPr>
        <p:spPr>
          <a:xfrm>
            <a:off x="2286000" y="6488668"/>
            <a:ext cx="76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969AA1"/>
                </a:solidFill>
                <a:latin typeface="Book Antiqua"/>
                <a:ea typeface="Book Antiqua"/>
                <a:cs typeface="Book Antiqua"/>
                <a:sym typeface="Book Antiqua"/>
              </a:rPr>
              <a:t>Introduction</a:t>
            </a:r>
            <a:r>
              <a:rPr b="0" i="0" lang="en-US" sz="1800" u="none" cap="none" strike="noStrike">
                <a:solidFill>
                  <a:srgbClr val="192E48"/>
                </a:solidFill>
                <a:latin typeface="Book Antiqua"/>
                <a:ea typeface="Book Antiqua"/>
                <a:cs typeface="Book Antiqua"/>
                <a:sym typeface="Book Antiqua"/>
              </a:rPr>
              <a:t> | Case Analysis </a:t>
            </a:r>
            <a: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| </a:t>
            </a:r>
            <a:r>
              <a:rPr b="0" i="0" lang="en-US" sz="1800" u="none" cap="none" strike="noStrike">
                <a:solidFill>
                  <a:srgbClr val="A5A5A5"/>
                </a:solidFill>
                <a:latin typeface="Book Antiqua"/>
                <a:ea typeface="Book Antiqua"/>
                <a:cs typeface="Book Antiqua"/>
                <a:sym typeface="Book Antiqua"/>
              </a:rPr>
              <a:t>Problem ID </a:t>
            </a:r>
            <a: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| </a:t>
            </a:r>
            <a:r>
              <a:rPr b="0" i="0" lang="en-US" sz="1800" u="none" cap="none" strike="noStrike">
                <a:solidFill>
                  <a:srgbClr val="A5A5A5"/>
                </a:solidFill>
                <a:latin typeface="Book Antiqua"/>
                <a:ea typeface="Book Antiqua"/>
                <a:cs typeface="Book Antiqua"/>
                <a:sym typeface="Book Antiqua"/>
              </a:rPr>
              <a:t>Recommendations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286e0ea6e76_0_131"/>
          <p:cNvSpPr/>
          <p:nvPr/>
        </p:nvSpPr>
        <p:spPr>
          <a:xfrm>
            <a:off x="152400" y="647700"/>
            <a:ext cx="228600" cy="228600"/>
          </a:xfrm>
          <a:prstGeom prst="diamond">
            <a:avLst/>
          </a:prstGeom>
          <a:solidFill>
            <a:srgbClr val="192E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g286e0ea6e76_0_131"/>
          <p:cNvSpPr/>
          <p:nvPr/>
        </p:nvSpPr>
        <p:spPr>
          <a:xfrm>
            <a:off x="-1066800" y="1905000"/>
            <a:ext cx="618000" cy="582900"/>
          </a:xfrm>
          <a:prstGeom prst="rect">
            <a:avLst/>
          </a:prstGeom>
          <a:solidFill>
            <a:srgbClr val="1A2E4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g286e0ea6e76_0_131"/>
          <p:cNvSpPr/>
          <p:nvPr/>
        </p:nvSpPr>
        <p:spPr>
          <a:xfrm>
            <a:off x="-1066800" y="2951797"/>
            <a:ext cx="618000" cy="582900"/>
          </a:xfrm>
          <a:prstGeom prst="rect">
            <a:avLst/>
          </a:prstGeom>
          <a:solidFill>
            <a:srgbClr val="4B608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286e0ea6e76_0_131"/>
          <p:cNvSpPr/>
          <p:nvPr/>
        </p:nvSpPr>
        <p:spPr>
          <a:xfrm>
            <a:off x="419100" y="647700"/>
            <a:ext cx="228600" cy="228600"/>
          </a:xfrm>
          <a:prstGeom prst="diamond">
            <a:avLst/>
          </a:prstGeom>
          <a:solidFill>
            <a:srgbClr val="4B60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286e0ea6e76_0_131"/>
          <p:cNvSpPr/>
          <p:nvPr/>
        </p:nvSpPr>
        <p:spPr>
          <a:xfrm>
            <a:off x="-1066800" y="3973195"/>
            <a:ext cx="618000" cy="582900"/>
          </a:xfrm>
          <a:prstGeom prst="rect">
            <a:avLst/>
          </a:prstGeom>
          <a:solidFill>
            <a:srgbClr val="969AA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286e0ea6e76_0_131"/>
          <p:cNvSpPr/>
          <p:nvPr/>
        </p:nvSpPr>
        <p:spPr>
          <a:xfrm>
            <a:off x="685800" y="647700"/>
            <a:ext cx="228600" cy="228600"/>
          </a:xfrm>
          <a:prstGeom prst="diamond">
            <a:avLst/>
          </a:prstGeom>
          <a:solidFill>
            <a:srgbClr val="969A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86e0ea6e76_0_143"/>
          <p:cNvSpPr txBox="1"/>
          <p:nvPr>
            <p:ph idx="12" type="sldNum"/>
          </p:nvPr>
        </p:nvSpPr>
        <p:spPr>
          <a:xfrm>
            <a:off x="9296400" y="6553200"/>
            <a:ext cx="2804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Google Shape;121;g286e0ea6e76_0_143"/>
          <p:cNvSpPr/>
          <p:nvPr/>
        </p:nvSpPr>
        <p:spPr>
          <a:xfrm>
            <a:off x="10363200" y="76200"/>
            <a:ext cx="1828800" cy="594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2" name="Google Shape;122;g286e0ea6e76_0_143"/>
          <p:cNvCxnSpPr/>
          <p:nvPr/>
        </p:nvCxnSpPr>
        <p:spPr>
          <a:xfrm>
            <a:off x="0" y="762000"/>
            <a:ext cx="12192000" cy="0"/>
          </a:xfrm>
          <a:prstGeom prst="straightConnector1">
            <a:avLst/>
          </a:prstGeom>
          <a:noFill/>
          <a:ln cap="flat" cmpd="sng" w="28575">
            <a:solidFill>
              <a:srgbClr val="192E4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3" name="Google Shape;123;g286e0ea6e76_0_143"/>
          <p:cNvCxnSpPr/>
          <p:nvPr/>
        </p:nvCxnSpPr>
        <p:spPr>
          <a:xfrm>
            <a:off x="0" y="6400800"/>
            <a:ext cx="12192000" cy="0"/>
          </a:xfrm>
          <a:prstGeom prst="straightConnector1">
            <a:avLst/>
          </a:prstGeom>
          <a:noFill/>
          <a:ln cap="flat" cmpd="sng" w="28575">
            <a:solidFill>
              <a:srgbClr val="192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4" name="Google Shape;124;g286e0ea6e76_0_143"/>
          <p:cNvSpPr txBox="1"/>
          <p:nvPr/>
        </p:nvSpPr>
        <p:spPr>
          <a:xfrm>
            <a:off x="2286000" y="6488668"/>
            <a:ext cx="76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969AA1"/>
                </a:solidFill>
                <a:latin typeface="Book Antiqua"/>
                <a:ea typeface="Book Antiqua"/>
                <a:cs typeface="Book Antiqua"/>
                <a:sym typeface="Book Antiqua"/>
              </a:rPr>
              <a:t>Introduction</a:t>
            </a:r>
            <a:r>
              <a:rPr b="0" i="0" lang="en-US" sz="1800" u="none" cap="none" strike="noStrike">
                <a:solidFill>
                  <a:srgbClr val="192E48"/>
                </a:solidFill>
                <a:latin typeface="Book Antiqua"/>
                <a:ea typeface="Book Antiqua"/>
                <a:cs typeface="Book Antiqua"/>
                <a:sym typeface="Book Antiqua"/>
              </a:rPr>
              <a:t> | </a:t>
            </a:r>
            <a:r>
              <a:rPr b="0" i="0" lang="en-US" sz="1800" u="none" cap="none" strike="noStrike">
                <a:solidFill>
                  <a:srgbClr val="969AA1"/>
                </a:solidFill>
                <a:latin typeface="Book Antiqua"/>
                <a:ea typeface="Book Antiqua"/>
                <a:cs typeface="Book Antiqua"/>
                <a:sym typeface="Book Antiqua"/>
              </a:rPr>
              <a:t>Case Analysis </a:t>
            </a:r>
            <a: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| </a:t>
            </a:r>
            <a:r>
              <a:rPr b="0" i="0" lang="en-US" sz="1800" u="none" cap="none" strike="noStrike">
                <a:solidFill>
                  <a:srgbClr val="192E48"/>
                </a:solidFill>
                <a:latin typeface="Book Antiqua"/>
                <a:ea typeface="Book Antiqua"/>
                <a:cs typeface="Book Antiqua"/>
                <a:sym typeface="Book Antiqua"/>
              </a:rPr>
              <a:t>Problem ID </a:t>
            </a:r>
            <a: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| </a:t>
            </a:r>
            <a:r>
              <a:rPr b="0" i="0" lang="en-US" sz="1800" u="none" cap="none" strike="noStrike">
                <a:solidFill>
                  <a:srgbClr val="A5A5A5"/>
                </a:solidFill>
                <a:latin typeface="Book Antiqua"/>
                <a:ea typeface="Book Antiqua"/>
                <a:cs typeface="Book Antiqua"/>
                <a:sym typeface="Book Antiqua"/>
              </a:rPr>
              <a:t>Recommendations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286e0ea6e76_0_143"/>
          <p:cNvSpPr/>
          <p:nvPr/>
        </p:nvSpPr>
        <p:spPr>
          <a:xfrm>
            <a:off x="152400" y="647700"/>
            <a:ext cx="228600" cy="228600"/>
          </a:xfrm>
          <a:prstGeom prst="diamond">
            <a:avLst/>
          </a:prstGeom>
          <a:solidFill>
            <a:srgbClr val="192E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286e0ea6e76_0_143"/>
          <p:cNvSpPr/>
          <p:nvPr/>
        </p:nvSpPr>
        <p:spPr>
          <a:xfrm>
            <a:off x="-1066800" y="1905000"/>
            <a:ext cx="618000" cy="582900"/>
          </a:xfrm>
          <a:prstGeom prst="rect">
            <a:avLst/>
          </a:prstGeom>
          <a:solidFill>
            <a:srgbClr val="1A2E4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286e0ea6e76_0_143"/>
          <p:cNvSpPr/>
          <p:nvPr/>
        </p:nvSpPr>
        <p:spPr>
          <a:xfrm>
            <a:off x="-1066800" y="2951797"/>
            <a:ext cx="618000" cy="582900"/>
          </a:xfrm>
          <a:prstGeom prst="rect">
            <a:avLst/>
          </a:prstGeom>
          <a:solidFill>
            <a:srgbClr val="4B608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286e0ea6e76_0_143"/>
          <p:cNvSpPr/>
          <p:nvPr/>
        </p:nvSpPr>
        <p:spPr>
          <a:xfrm>
            <a:off x="419100" y="647700"/>
            <a:ext cx="228600" cy="228600"/>
          </a:xfrm>
          <a:prstGeom prst="diamond">
            <a:avLst/>
          </a:prstGeom>
          <a:solidFill>
            <a:srgbClr val="4B60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286e0ea6e76_0_143"/>
          <p:cNvSpPr/>
          <p:nvPr/>
        </p:nvSpPr>
        <p:spPr>
          <a:xfrm>
            <a:off x="-1066800" y="3973195"/>
            <a:ext cx="618000" cy="582900"/>
          </a:xfrm>
          <a:prstGeom prst="rect">
            <a:avLst/>
          </a:prstGeom>
          <a:solidFill>
            <a:srgbClr val="969AA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286e0ea6e76_0_143"/>
          <p:cNvSpPr/>
          <p:nvPr/>
        </p:nvSpPr>
        <p:spPr>
          <a:xfrm>
            <a:off x="685800" y="647700"/>
            <a:ext cx="228600" cy="228600"/>
          </a:xfrm>
          <a:prstGeom prst="diamond">
            <a:avLst/>
          </a:prstGeom>
          <a:solidFill>
            <a:srgbClr val="969A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Slide">
  <p:cSld name="6_Title Slide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86e0ea6e76_0_155"/>
          <p:cNvSpPr txBox="1"/>
          <p:nvPr>
            <p:ph idx="12" type="sldNum"/>
          </p:nvPr>
        </p:nvSpPr>
        <p:spPr>
          <a:xfrm>
            <a:off x="9296400" y="6553200"/>
            <a:ext cx="2804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3" name="Google Shape;133;g286e0ea6e76_0_155"/>
          <p:cNvSpPr/>
          <p:nvPr/>
        </p:nvSpPr>
        <p:spPr>
          <a:xfrm>
            <a:off x="10363200" y="76200"/>
            <a:ext cx="1828800" cy="594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4" name="Google Shape;134;g286e0ea6e76_0_155"/>
          <p:cNvCxnSpPr/>
          <p:nvPr/>
        </p:nvCxnSpPr>
        <p:spPr>
          <a:xfrm>
            <a:off x="0" y="762000"/>
            <a:ext cx="12192000" cy="0"/>
          </a:xfrm>
          <a:prstGeom prst="straightConnector1">
            <a:avLst/>
          </a:prstGeom>
          <a:noFill/>
          <a:ln cap="flat" cmpd="sng" w="28575">
            <a:solidFill>
              <a:srgbClr val="192E4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5" name="Google Shape;135;g286e0ea6e76_0_155"/>
          <p:cNvCxnSpPr/>
          <p:nvPr/>
        </p:nvCxnSpPr>
        <p:spPr>
          <a:xfrm>
            <a:off x="0" y="6400800"/>
            <a:ext cx="12192000" cy="0"/>
          </a:xfrm>
          <a:prstGeom prst="straightConnector1">
            <a:avLst/>
          </a:prstGeom>
          <a:noFill/>
          <a:ln cap="flat" cmpd="sng" w="28575">
            <a:solidFill>
              <a:srgbClr val="192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6" name="Google Shape;136;g286e0ea6e76_0_155"/>
          <p:cNvSpPr txBox="1"/>
          <p:nvPr/>
        </p:nvSpPr>
        <p:spPr>
          <a:xfrm>
            <a:off x="2286000" y="6488668"/>
            <a:ext cx="76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969AA1"/>
                </a:solidFill>
                <a:latin typeface="Book Antiqua"/>
                <a:ea typeface="Book Antiqua"/>
                <a:cs typeface="Book Antiqua"/>
                <a:sym typeface="Book Antiqua"/>
              </a:rPr>
              <a:t>Introduction</a:t>
            </a:r>
            <a:r>
              <a:rPr b="0" i="0" lang="en-US" sz="1800" u="none" cap="none" strike="noStrike">
                <a:solidFill>
                  <a:srgbClr val="192E48"/>
                </a:solidFill>
                <a:latin typeface="Book Antiqua"/>
                <a:ea typeface="Book Antiqua"/>
                <a:cs typeface="Book Antiqua"/>
                <a:sym typeface="Book Antiqua"/>
              </a:rPr>
              <a:t> | </a:t>
            </a:r>
            <a:r>
              <a:rPr b="0" i="0" lang="en-US" sz="1800" u="none" cap="none" strike="noStrike">
                <a:solidFill>
                  <a:srgbClr val="969AA1"/>
                </a:solidFill>
                <a:latin typeface="Book Antiqua"/>
                <a:ea typeface="Book Antiqua"/>
                <a:cs typeface="Book Antiqua"/>
                <a:sym typeface="Book Antiqua"/>
              </a:rPr>
              <a:t>Case Analysis </a:t>
            </a:r>
            <a: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| </a:t>
            </a:r>
            <a:r>
              <a:rPr b="0" i="0" lang="en-US" sz="1800" u="none" cap="none" strike="noStrike">
                <a:solidFill>
                  <a:srgbClr val="A5A5A5"/>
                </a:solidFill>
                <a:latin typeface="Book Antiqua"/>
                <a:ea typeface="Book Antiqua"/>
                <a:cs typeface="Book Antiqua"/>
                <a:sym typeface="Book Antiqua"/>
              </a:rPr>
              <a:t>Problem ID </a:t>
            </a:r>
            <a: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| </a:t>
            </a:r>
            <a:r>
              <a:rPr b="0" i="0" lang="en-US" sz="1800" u="none" cap="none" strike="noStrike">
                <a:solidFill>
                  <a:srgbClr val="192E48"/>
                </a:solidFill>
                <a:latin typeface="Book Antiqua"/>
                <a:ea typeface="Book Antiqua"/>
                <a:cs typeface="Book Antiqua"/>
                <a:sym typeface="Book Antiqua"/>
              </a:rPr>
              <a:t>Recommendations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286e0ea6e76_0_155"/>
          <p:cNvSpPr/>
          <p:nvPr/>
        </p:nvSpPr>
        <p:spPr>
          <a:xfrm>
            <a:off x="152400" y="647700"/>
            <a:ext cx="228600" cy="228600"/>
          </a:xfrm>
          <a:prstGeom prst="diamond">
            <a:avLst/>
          </a:prstGeom>
          <a:solidFill>
            <a:srgbClr val="192E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286e0ea6e76_0_155"/>
          <p:cNvSpPr/>
          <p:nvPr/>
        </p:nvSpPr>
        <p:spPr>
          <a:xfrm>
            <a:off x="-1066800" y="1905000"/>
            <a:ext cx="618000" cy="582900"/>
          </a:xfrm>
          <a:prstGeom prst="rect">
            <a:avLst/>
          </a:prstGeom>
          <a:solidFill>
            <a:srgbClr val="1A2E4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286e0ea6e76_0_155"/>
          <p:cNvSpPr/>
          <p:nvPr/>
        </p:nvSpPr>
        <p:spPr>
          <a:xfrm>
            <a:off x="-1066800" y="2951797"/>
            <a:ext cx="618000" cy="582900"/>
          </a:xfrm>
          <a:prstGeom prst="rect">
            <a:avLst/>
          </a:prstGeom>
          <a:solidFill>
            <a:srgbClr val="4B608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286e0ea6e76_0_155"/>
          <p:cNvSpPr/>
          <p:nvPr/>
        </p:nvSpPr>
        <p:spPr>
          <a:xfrm>
            <a:off x="419100" y="647700"/>
            <a:ext cx="228600" cy="228600"/>
          </a:xfrm>
          <a:prstGeom prst="diamond">
            <a:avLst/>
          </a:prstGeom>
          <a:solidFill>
            <a:srgbClr val="4B60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286e0ea6e76_0_155"/>
          <p:cNvSpPr/>
          <p:nvPr/>
        </p:nvSpPr>
        <p:spPr>
          <a:xfrm>
            <a:off x="-1066800" y="3973195"/>
            <a:ext cx="618000" cy="582900"/>
          </a:xfrm>
          <a:prstGeom prst="rect">
            <a:avLst/>
          </a:prstGeom>
          <a:solidFill>
            <a:srgbClr val="969AA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286e0ea6e76_0_155"/>
          <p:cNvSpPr/>
          <p:nvPr/>
        </p:nvSpPr>
        <p:spPr>
          <a:xfrm>
            <a:off x="685800" y="647700"/>
            <a:ext cx="228600" cy="228600"/>
          </a:xfrm>
          <a:prstGeom prst="diamond">
            <a:avLst/>
          </a:prstGeom>
          <a:solidFill>
            <a:srgbClr val="969A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Layout" showMasterSp="0" type="title">
  <p:cSld name="TITLE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86e0ea6e76_0_167"/>
          <p:cNvSpPr txBox="1"/>
          <p:nvPr>
            <p:ph type="ctrTitle"/>
          </p:nvPr>
        </p:nvSpPr>
        <p:spPr>
          <a:xfrm>
            <a:off x="0" y="1122363"/>
            <a:ext cx="12192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ook Antiqua"/>
              <a:buNone/>
              <a:defRPr sz="6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g286e0ea6e76_0_167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46" name="Google Shape;146;g286e0ea6e76_0_1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4350" y="5191008"/>
            <a:ext cx="3043299" cy="1089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86e0ea6e76_0_171"/>
          <p:cNvSpPr txBox="1"/>
          <p:nvPr>
            <p:ph type="title"/>
          </p:nvPr>
        </p:nvSpPr>
        <p:spPr>
          <a:xfrm>
            <a:off x="926998" y="1656029"/>
            <a:ext cx="10338000" cy="17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1" sz="66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g286e0ea6e76_0_171"/>
          <p:cNvSpPr txBox="1"/>
          <p:nvPr>
            <p:ph idx="1" type="body"/>
          </p:nvPr>
        </p:nvSpPr>
        <p:spPr>
          <a:xfrm>
            <a:off x="2325751" y="2558034"/>
            <a:ext cx="7540500" cy="26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g286e0ea6e76_0_171"/>
          <p:cNvSpPr txBox="1"/>
          <p:nvPr>
            <p:ph idx="11" type="ftr"/>
          </p:nvPr>
        </p:nvSpPr>
        <p:spPr>
          <a:xfrm>
            <a:off x="891641" y="6531654"/>
            <a:ext cx="26169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1" sz="16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g286e0ea6e76_0_171"/>
          <p:cNvSpPr txBox="1"/>
          <p:nvPr>
            <p:ph idx="10" type="dt"/>
          </p:nvPr>
        </p:nvSpPr>
        <p:spPr>
          <a:xfrm>
            <a:off x="8636000" y="6533483"/>
            <a:ext cx="2796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g286e0ea6e76_0_171"/>
          <p:cNvSpPr txBox="1"/>
          <p:nvPr>
            <p:ph idx="12" type="sldNum"/>
          </p:nvPr>
        </p:nvSpPr>
        <p:spPr>
          <a:xfrm>
            <a:off x="8778240" y="6377940"/>
            <a:ext cx="2804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/>
          <p:nvPr>
            <p:ph idx="12" type="sldNum"/>
          </p:nvPr>
        </p:nvSpPr>
        <p:spPr>
          <a:xfrm>
            <a:off x="9296400" y="655320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17"/>
          <p:cNvSpPr/>
          <p:nvPr/>
        </p:nvSpPr>
        <p:spPr>
          <a:xfrm>
            <a:off x="10363200" y="76200"/>
            <a:ext cx="1828800" cy="59436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" name="Google Shape;24;p17"/>
          <p:cNvCxnSpPr/>
          <p:nvPr/>
        </p:nvCxnSpPr>
        <p:spPr>
          <a:xfrm>
            <a:off x="0" y="762000"/>
            <a:ext cx="12192000" cy="0"/>
          </a:xfrm>
          <a:prstGeom prst="straightConnector1">
            <a:avLst/>
          </a:prstGeom>
          <a:noFill/>
          <a:ln cap="flat" cmpd="sng" w="28575">
            <a:solidFill>
              <a:srgbClr val="192E4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" name="Google Shape;25;p17"/>
          <p:cNvCxnSpPr/>
          <p:nvPr/>
        </p:nvCxnSpPr>
        <p:spPr>
          <a:xfrm>
            <a:off x="0" y="6400800"/>
            <a:ext cx="12192000" cy="0"/>
          </a:xfrm>
          <a:prstGeom prst="straightConnector1">
            <a:avLst/>
          </a:prstGeom>
          <a:noFill/>
          <a:ln cap="flat" cmpd="sng" w="28575">
            <a:solidFill>
              <a:srgbClr val="192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" name="Google Shape;26;p17"/>
          <p:cNvSpPr txBox="1"/>
          <p:nvPr/>
        </p:nvSpPr>
        <p:spPr>
          <a:xfrm>
            <a:off x="1655956" y="6448416"/>
            <a:ext cx="8880088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92E48"/>
                </a:solidFill>
                <a:latin typeface="Book Antiqua"/>
                <a:ea typeface="Book Antiqua"/>
                <a:cs typeface="Book Antiqua"/>
                <a:sym typeface="Book Antiqua"/>
              </a:rPr>
              <a:t>Introduction | </a:t>
            </a:r>
            <a:r>
              <a:rPr b="0" i="0" lang="en-US" sz="1800" u="none" cap="none" strike="noStrike">
                <a:solidFill>
                  <a:srgbClr val="969AA1"/>
                </a:solidFill>
                <a:latin typeface="Book Antiqua"/>
                <a:ea typeface="Book Antiqua"/>
                <a:cs typeface="Book Antiqua"/>
                <a:sym typeface="Book Antiqua"/>
              </a:rPr>
              <a:t>Golden Circle </a:t>
            </a:r>
            <a: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| </a:t>
            </a:r>
            <a:r>
              <a:rPr b="0" i="0" lang="en-US" sz="1800" u="none" cap="none" strike="noStrike">
                <a:solidFill>
                  <a:srgbClr val="A5A5A5"/>
                </a:solidFill>
                <a:latin typeface="Book Antiqua"/>
                <a:ea typeface="Book Antiqua"/>
                <a:cs typeface="Book Antiqua"/>
                <a:sym typeface="Book Antiqua"/>
              </a:rPr>
              <a:t>Questions to Ask Yourself </a:t>
            </a:r>
            <a: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| </a:t>
            </a:r>
            <a:r>
              <a:rPr b="0" i="0" lang="en-US" sz="1800" u="none" cap="none" strike="noStrike">
                <a:solidFill>
                  <a:srgbClr val="A5A5A5"/>
                </a:solidFill>
                <a:latin typeface="Book Antiqua"/>
                <a:ea typeface="Book Antiqua"/>
                <a:cs typeface="Book Antiqua"/>
                <a:sym typeface="Book Antiqua"/>
              </a:rPr>
              <a:t>Different Approaches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7"/>
          <p:cNvSpPr/>
          <p:nvPr/>
        </p:nvSpPr>
        <p:spPr>
          <a:xfrm>
            <a:off x="152400" y="647700"/>
            <a:ext cx="228600" cy="228600"/>
          </a:xfrm>
          <a:prstGeom prst="diamond">
            <a:avLst/>
          </a:prstGeom>
          <a:solidFill>
            <a:srgbClr val="192E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7"/>
          <p:cNvSpPr/>
          <p:nvPr/>
        </p:nvSpPr>
        <p:spPr>
          <a:xfrm>
            <a:off x="-1066800" y="1905000"/>
            <a:ext cx="617983" cy="582930"/>
          </a:xfrm>
          <a:prstGeom prst="rect">
            <a:avLst/>
          </a:prstGeom>
          <a:solidFill>
            <a:srgbClr val="1A2E4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7"/>
          <p:cNvSpPr/>
          <p:nvPr/>
        </p:nvSpPr>
        <p:spPr>
          <a:xfrm>
            <a:off x="-1066800" y="2951797"/>
            <a:ext cx="617983" cy="582931"/>
          </a:xfrm>
          <a:prstGeom prst="rect">
            <a:avLst/>
          </a:prstGeom>
          <a:solidFill>
            <a:srgbClr val="4B608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7"/>
          <p:cNvSpPr/>
          <p:nvPr/>
        </p:nvSpPr>
        <p:spPr>
          <a:xfrm>
            <a:off x="419100" y="647700"/>
            <a:ext cx="228600" cy="228600"/>
          </a:xfrm>
          <a:prstGeom prst="diamond">
            <a:avLst/>
          </a:prstGeom>
          <a:solidFill>
            <a:srgbClr val="4B60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7"/>
          <p:cNvSpPr/>
          <p:nvPr/>
        </p:nvSpPr>
        <p:spPr>
          <a:xfrm>
            <a:off x="-1066800" y="3973195"/>
            <a:ext cx="617983" cy="582931"/>
          </a:xfrm>
          <a:prstGeom prst="rect">
            <a:avLst/>
          </a:prstGeom>
          <a:solidFill>
            <a:srgbClr val="969AA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7"/>
          <p:cNvSpPr/>
          <p:nvPr/>
        </p:nvSpPr>
        <p:spPr>
          <a:xfrm>
            <a:off x="685800" y="647700"/>
            <a:ext cx="228600" cy="228600"/>
          </a:xfrm>
          <a:prstGeom prst="diamond">
            <a:avLst/>
          </a:prstGeom>
          <a:solidFill>
            <a:srgbClr val="969A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/>
          <p:nvPr>
            <p:ph idx="11" type="ftr"/>
          </p:nvPr>
        </p:nvSpPr>
        <p:spPr>
          <a:xfrm>
            <a:off x="891641" y="6531654"/>
            <a:ext cx="2616835" cy="26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0"/>
          <p:cNvSpPr/>
          <p:nvPr/>
        </p:nvSpPr>
        <p:spPr>
          <a:xfrm>
            <a:off x="10363200" y="76200"/>
            <a:ext cx="1828800" cy="59436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" name="Google Shape;36;p30"/>
          <p:cNvCxnSpPr/>
          <p:nvPr/>
        </p:nvCxnSpPr>
        <p:spPr>
          <a:xfrm>
            <a:off x="0" y="762000"/>
            <a:ext cx="12192000" cy="0"/>
          </a:xfrm>
          <a:prstGeom prst="straightConnector1">
            <a:avLst/>
          </a:prstGeom>
          <a:noFill/>
          <a:ln cap="flat" cmpd="sng" w="28575">
            <a:solidFill>
              <a:srgbClr val="192E4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" name="Google Shape;37;p30"/>
          <p:cNvCxnSpPr/>
          <p:nvPr/>
        </p:nvCxnSpPr>
        <p:spPr>
          <a:xfrm>
            <a:off x="0" y="6400800"/>
            <a:ext cx="12192000" cy="0"/>
          </a:xfrm>
          <a:prstGeom prst="straightConnector1">
            <a:avLst/>
          </a:prstGeom>
          <a:noFill/>
          <a:ln cap="flat" cmpd="sng" w="28575">
            <a:solidFill>
              <a:srgbClr val="192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30"/>
          <p:cNvSpPr/>
          <p:nvPr/>
        </p:nvSpPr>
        <p:spPr>
          <a:xfrm>
            <a:off x="152400" y="647700"/>
            <a:ext cx="228600" cy="228600"/>
          </a:xfrm>
          <a:prstGeom prst="diamond">
            <a:avLst/>
          </a:prstGeom>
          <a:solidFill>
            <a:srgbClr val="192E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30"/>
          <p:cNvSpPr/>
          <p:nvPr/>
        </p:nvSpPr>
        <p:spPr>
          <a:xfrm>
            <a:off x="419100" y="647700"/>
            <a:ext cx="228600" cy="228600"/>
          </a:xfrm>
          <a:prstGeom prst="diamond">
            <a:avLst/>
          </a:prstGeom>
          <a:solidFill>
            <a:srgbClr val="4B60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30"/>
          <p:cNvSpPr/>
          <p:nvPr/>
        </p:nvSpPr>
        <p:spPr>
          <a:xfrm>
            <a:off x="685800" y="647700"/>
            <a:ext cx="228600" cy="228600"/>
          </a:xfrm>
          <a:prstGeom prst="diamond">
            <a:avLst/>
          </a:prstGeom>
          <a:solidFill>
            <a:srgbClr val="969A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/>
          <p:nvPr>
            <p:ph idx="12" type="sldNum"/>
          </p:nvPr>
        </p:nvSpPr>
        <p:spPr>
          <a:xfrm>
            <a:off x="9296400" y="655320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" name="Google Shape;43;p18"/>
          <p:cNvSpPr/>
          <p:nvPr/>
        </p:nvSpPr>
        <p:spPr>
          <a:xfrm>
            <a:off x="10363200" y="76200"/>
            <a:ext cx="1828800" cy="59436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" name="Google Shape;44;p18"/>
          <p:cNvCxnSpPr/>
          <p:nvPr/>
        </p:nvCxnSpPr>
        <p:spPr>
          <a:xfrm>
            <a:off x="0" y="762000"/>
            <a:ext cx="12192000" cy="0"/>
          </a:xfrm>
          <a:prstGeom prst="straightConnector1">
            <a:avLst/>
          </a:prstGeom>
          <a:noFill/>
          <a:ln cap="flat" cmpd="sng" w="28575">
            <a:solidFill>
              <a:srgbClr val="192E4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" name="Google Shape;45;p18"/>
          <p:cNvCxnSpPr/>
          <p:nvPr/>
        </p:nvCxnSpPr>
        <p:spPr>
          <a:xfrm>
            <a:off x="0" y="6400800"/>
            <a:ext cx="12192000" cy="0"/>
          </a:xfrm>
          <a:prstGeom prst="straightConnector1">
            <a:avLst/>
          </a:prstGeom>
          <a:noFill/>
          <a:ln cap="flat" cmpd="sng" w="28575">
            <a:solidFill>
              <a:srgbClr val="192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18"/>
          <p:cNvSpPr/>
          <p:nvPr/>
        </p:nvSpPr>
        <p:spPr>
          <a:xfrm>
            <a:off x="152400" y="647700"/>
            <a:ext cx="228600" cy="228600"/>
          </a:xfrm>
          <a:prstGeom prst="diamond">
            <a:avLst/>
          </a:prstGeom>
          <a:solidFill>
            <a:srgbClr val="192E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18"/>
          <p:cNvSpPr/>
          <p:nvPr/>
        </p:nvSpPr>
        <p:spPr>
          <a:xfrm>
            <a:off x="-1066800" y="1905000"/>
            <a:ext cx="617983" cy="582930"/>
          </a:xfrm>
          <a:prstGeom prst="rect">
            <a:avLst/>
          </a:prstGeom>
          <a:solidFill>
            <a:srgbClr val="1A2E4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8"/>
          <p:cNvSpPr/>
          <p:nvPr/>
        </p:nvSpPr>
        <p:spPr>
          <a:xfrm>
            <a:off x="-1066800" y="2951797"/>
            <a:ext cx="617983" cy="582931"/>
          </a:xfrm>
          <a:prstGeom prst="rect">
            <a:avLst/>
          </a:prstGeom>
          <a:solidFill>
            <a:srgbClr val="4B608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8"/>
          <p:cNvSpPr/>
          <p:nvPr/>
        </p:nvSpPr>
        <p:spPr>
          <a:xfrm>
            <a:off x="419100" y="647700"/>
            <a:ext cx="228600" cy="228600"/>
          </a:xfrm>
          <a:prstGeom prst="diamond">
            <a:avLst/>
          </a:prstGeom>
          <a:solidFill>
            <a:srgbClr val="4B60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18"/>
          <p:cNvSpPr/>
          <p:nvPr/>
        </p:nvSpPr>
        <p:spPr>
          <a:xfrm>
            <a:off x="-1066800" y="3973195"/>
            <a:ext cx="617983" cy="582931"/>
          </a:xfrm>
          <a:prstGeom prst="rect">
            <a:avLst/>
          </a:prstGeom>
          <a:solidFill>
            <a:srgbClr val="969AA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8"/>
          <p:cNvSpPr/>
          <p:nvPr/>
        </p:nvSpPr>
        <p:spPr>
          <a:xfrm>
            <a:off x="685800" y="647700"/>
            <a:ext cx="228600" cy="228600"/>
          </a:xfrm>
          <a:prstGeom prst="diamond">
            <a:avLst/>
          </a:prstGeom>
          <a:solidFill>
            <a:srgbClr val="969A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8"/>
          <p:cNvSpPr txBox="1"/>
          <p:nvPr/>
        </p:nvSpPr>
        <p:spPr>
          <a:xfrm>
            <a:off x="1655956" y="6448416"/>
            <a:ext cx="8880088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969AA1"/>
                </a:solidFill>
                <a:latin typeface="Book Antiqua"/>
                <a:ea typeface="Book Antiqua"/>
                <a:cs typeface="Book Antiqua"/>
                <a:sym typeface="Book Antiqua"/>
              </a:rPr>
              <a:t>Introduction</a:t>
            </a:r>
            <a:r>
              <a:rPr b="0" i="0" lang="en-US" sz="1800" u="none" cap="none" strike="noStrike">
                <a:solidFill>
                  <a:srgbClr val="192E48"/>
                </a:solidFill>
                <a:latin typeface="Book Antiqua"/>
                <a:ea typeface="Book Antiqua"/>
                <a:cs typeface="Book Antiqua"/>
                <a:sym typeface="Book Antiqua"/>
              </a:rPr>
              <a:t> | </a:t>
            </a:r>
            <a:r>
              <a:rPr b="0" i="0" lang="en-US" sz="1800" u="none" cap="none" strike="noStrike">
                <a:solidFill>
                  <a:srgbClr val="1A2E48"/>
                </a:solidFill>
                <a:latin typeface="Book Antiqua"/>
                <a:ea typeface="Book Antiqua"/>
                <a:cs typeface="Book Antiqua"/>
                <a:sym typeface="Book Antiqua"/>
              </a:rPr>
              <a:t>Golden Circle</a:t>
            </a:r>
            <a:r>
              <a:rPr b="0" i="0" lang="en-US" sz="1800" u="none" cap="none" strike="noStrike">
                <a:solidFill>
                  <a:srgbClr val="969AA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| </a:t>
            </a:r>
            <a:r>
              <a:rPr b="0" i="0" lang="en-US" sz="1800" u="none" cap="none" strike="noStrike">
                <a:solidFill>
                  <a:srgbClr val="A5A5A5"/>
                </a:solidFill>
                <a:latin typeface="Book Antiqua"/>
                <a:ea typeface="Book Antiqua"/>
                <a:cs typeface="Book Antiqua"/>
                <a:sym typeface="Book Antiqua"/>
              </a:rPr>
              <a:t>Questions to Ask Yourself </a:t>
            </a:r>
            <a: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| </a:t>
            </a:r>
            <a:r>
              <a:rPr b="0" i="0" lang="en-US" sz="1800" u="none" cap="none" strike="noStrike">
                <a:solidFill>
                  <a:srgbClr val="A5A5A5"/>
                </a:solidFill>
                <a:latin typeface="Book Antiqua"/>
                <a:ea typeface="Book Antiqua"/>
                <a:cs typeface="Book Antiqua"/>
                <a:sym typeface="Book Antiqua"/>
              </a:rPr>
              <a:t>Different Approaches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/>
          <p:nvPr>
            <p:ph idx="12" type="sldNum"/>
          </p:nvPr>
        </p:nvSpPr>
        <p:spPr>
          <a:xfrm>
            <a:off x="9296400" y="655320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19"/>
          <p:cNvSpPr/>
          <p:nvPr/>
        </p:nvSpPr>
        <p:spPr>
          <a:xfrm>
            <a:off x="10363200" y="76200"/>
            <a:ext cx="1828800" cy="59436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6" name="Google Shape;56;p19"/>
          <p:cNvCxnSpPr/>
          <p:nvPr/>
        </p:nvCxnSpPr>
        <p:spPr>
          <a:xfrm>
            <a:off x="0" y="762000"/>
            <a:ext cx="12192000" cy="0"/>
          </a:xfrm>
          <a:prstGeom prst="straightConnector1">
            <a:avLst/>
          </a:prstGeom>
          <a:noFill/>
          <a:ln cap="flat" cmpd="sng" w="28575">
            <a:solidFill>
              <a:srgbClr val="192E4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9"/>
          <p:cNvCxnSpPr/>
          <p:nvPr/>
        </p:nvCxnSpPr>
        <p:spPr>
          <a:xfrm>
            <a:off x="0" y="6400800"/>
            <a:ext cx="12192000" cy="0"/>
          </a:xfrm>
          <a:prstGeom prst="straightConnector1">
            <a:avLst/>
          </a:prstGeom>
          <a:noFill/>
          <a:ln cap="flat" cmpd="sng" w="28575">
            <a:solidFill>
              <a:srgbClr val="192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9"/>
          <p:cNvSpPr/>
          <p:nvPr/>
        </p:nvSpPr>
        <p:spPr>
          <a:xfrm>
            <a:off x="152400" y="647700"/>
            <a:ext cx="228600" cy="228600"/>
          </a:xfrm>
          <a:prstGeom prst="diamond">
            <a:avLst/>
          </a:prstGeom>
          <a:solidFill>
            <a:srgbClr val="192E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9"/>
          <p:cNvSpPr/>
          <p:nvPr/>
        </p:nvSpPr>
        <p:spPr>
          <a:xfrm>
            <a:off x="-1066800" y="1905000"/>
            <a:ext cx="617983" cy="582930"/>
          </a:xfrm>
          <a:prstGeom prst="rect">
            <a:avLst/>
          </a:prstGeom>
          <a:solidFill>
            <a:srgbClr val="1A2E4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9"/>
          <p:cNvSpPr/>
          <p:nvPr/>
        </p:nvSpPr>
        <p:spPr>
          <a:xfrm>
            <a:off x="-1066800" y="2951797"/>
            <a:ext cx="617983" cy="582931"/>
          </a:xfrm>
          <a:prstGeom prst="rect">
            <a:avLst/>
          </a:prstGeom>
          <a:solidFill>
            <a:srgbClr val="4B608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9"/>
          <p:cNvSpPr/>
          <p:nvPr/>
        </p:nvSpPr>
        <p:spPr>
          <a:xfrm>
            <a:off x="419100" y="647700"/>
            <a:ext cx="228600" cy="228600"/>
          </a:xfrm>
          <a:prstGeom prst="diamond">
            <a:avLst/>
          </a:prstGeom>
          <a:solidFill>
            <a:srgbClr val="4B60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9"/>
          <p:cNvSpPr/>
          <p:nvPr/>
        </p:nvSpPr>
        <p:spPr>
          <a:xfrm>
            <a:off x="-1066800" y="3973195"/>
            <a:ext cx="617983" cy="582931"/>
          </a:xfrm>
          <a:prstGeom prst="rect">
            <a:avLst/>
          </a:prstGeom>
          <a:solidFill>
            <a:srgbClr val="969AA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9"/>
          <p:cNvSpPr/>
          <p:nvPr/>
        </p:nvSpPr>
        <p:spPr>
          <a:xfrm>
            <a:off x="685800" y="647700"/>
            <a:ext cx="228600" cy="228600"/>
          </a:xfrm>
          <a:prstGeom prst="diamond">
            <a:avLst/>
          </a:prstGeom>
          <a:solidFill>
            <a:srgbClr val="969A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9"/>
          <p:cNvSpPr txBox="1"/>
          <p:nvPr/>
        </p:nvSpPr>
        <p:spPr>
          <a:xfrm>
            <a:off x="1655956" y="6448416"/>
            <a:ext cx="8880088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969AA1"/>
                </a:solidFill>
                <a:latin typeface="Book Antiqua"/>
                <a:ea typeface="Book Antiqua"/>
                <a:cs typeface="Book Antiqua"/>
                <a:sym typeface="Book Antiqua"/>
              </a:rPr>
              <a:t>Introduction</a:t>
            </a:r>
            <a:r>
              <a:rPr b="0" i="0" lang="en-US" sz="1800" u="none" cap="none" strike="noStrike">
                <a:solidFill>
                  <a:srgbClr val="192E48"/>
                </a:solidFill>
                <a:latin typeface="Book Antiqua"/>
                <a:ea typeface="Book Antiqua"/>
                <a:cs typeface="Book Antiqua"/>
                <a:sym typeface="Book Antiqua"/>
              </a:rPr>
              <a:t> | </a:t>
            </a:r>
            <a:r>
              <a:rPr b="0" i="0" lang="en-US" sz="1800" u="none" cap="none" strike="noStrike">
                <a:solidFill>
                  <a:srgbClr val="969AA1"/>
                </a:solidFill>
                <a:latin typeface="Book Antiqua"/>
                <a:ea typeface="Book Antiqua"/>
                <a:cs typeface="Book Antiqua"/>
                <a:sym typeface="Book Antiqua"/>
              </a:rPr>
              <a:t>Golden Circle </a:t>
            </a:r>
            <a: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| </a:t>
            </a:r>
            <a:r>
              <a:rPr b="0" i="0" lang="en-US" sz="1800" u="none" cap="none" strike="noStrike">
                <a:solidFill>
                  <a:srgbClr val="1A2E48"/>
                </a:solidFill>
                <a:latin typeface="Book Antiqua"/>
                <a:ea typeface="Book Antiqua"/>
                <a:cs typeface="Book Antiqua"/>
                <a:sym typeface="Book Antiqua"/>
              </a:rPr>
              <a:t>Questions to Ask Yourself </a:t>
            </a:r>
            <a: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| </a:t>
            </a:r>
            <a:r>
              <a:rPr b="0" i="0" lang="en-US" sz="1800" u="none" cap="none" strike="noStrike">
                <a:solidFill>
                  <a:srgbClr val="A5A5A5"/>
                </a:solidFill>
                <a:latin typeface="Book Antiqua"/>
                <a:ea typeface="Book Antiqua"/>
                <a:cs typeface="Book Antiqua"/>
                <a:sym typeface="Book Antiqua"/>
              </a:rPr>
              <a:t>Different Approaches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Slide">
  <p:cSld name="6_Title Slid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idx="12" type="sldNum"/>
          </p:nvPr>
        </p:nvSpPr>
        <p:spPr>
          <a:xfrm>
            <a:off x="9296400" y="655320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20"/>
          <p:cNvSpPr/>
          <p:nvPr/>
        </p:nvSpPr>
        <p:spPr>
          <a:xfrm>
            <a:off x="10363200" y="76200"/>
            <a:ext cx="1828800" cy="59436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8" name="Google Shape;68;p20"/>
          <p:cNvCxnSpPr/>
          <p:nvPr/>
        </p:nvCxnSpPr>
        <p:spPr>
          <a:xfrm>
            <a:off x="0" y="762000"/>
            <a:ext cx="12192000" cy="0"/>
          </a:xfrm>
          <a:prstGeom prst="straightConnector1">
            <a:avLst/>
          </a:prstGeom>
          <a:noFill/>
          <a:ln cap="flat" cmpd="sng" w="28575">
            <a:solidFill>
              <a:srgbClr val="192E4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" name="Google Shape;69;p20"/>
          <p:cNvCxnSpPr/>
          <p:nvPr/>
        </p:nvCxnSpPr>
        <p:spPr>
          <a:xfrm>
            <a:off x="0" y="6400800"/>
            <a:ext cx="12192000" cy="0"/>
          </a:xfrm>
          <a:prstGeom prst="straightConnector1">
            <a:avLst/>
          </a:prstGeom>
          <a:noFill/>
          <a:ln cap="flat" cmpd="sng" w="28575">
            <a:solidFill>
              <a:srgbClr val="192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" name="Google Shape;70;p20"/>
          <p:cNvSpPr/>
          <p:nvPr/>
        </p:nvSpPr>
        <p:spPr>
          <a:xfrm>
            <a:off x="152400" y="647700"/>
            <a:ext cx="228600" cy="228600"/>
          </a:xfrm>
          <a:prstGeom prst="diamond">
            <a:avLst/>
          </a:prstGeom>
          <a:solidFill>
            <a:srgbClr val="192E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0"/>
          <p:cNvSpPr/>
          <p:nvPr/>
        </p:nvSpPr>
        <p:spPr>
          <a:xfrm>
            <a:off x="-1066800" y="1905000"/>
            <a:ext cx="617983" cy="582930"/>
          </a:xfrm>
          <a:prstGeom prst="rect">
            <a:avLst/>
          </a:prstGeom>
          <a:solidFill>
            <a:srgbClr val="1A2E4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0"/>
          <p:cNvSpPr/>
          <p:nvPr/>
        </p:nvSpPr>
        <p:spPr>
          <a:xfrm>
            <a:off x="-1066800" y="2951797"/>
            <a:ext cx="617983" cy="582931"/>
          </a:xfrm>
          <a:prstGeom prst="rect">
            <a:avLst/>
          </a:prstGeom>
          <a:solidFill>
            <a:srgbClr val="4B608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0"/>
          <p:cNvSpPr/>
          <p:nvPr/>
        </p:nvSpPr>
        <p:spPr>
          <a:xfrm>
            <a:off x="419100" y="647700"/>
            <a:ext cx="228600" cy="228600"/>
          </a:xfrm>
          <a:prstGeom prst="diamond">
            <a:avLst/>
          </a:prstGeom>
          <a:solidFill>
            <a:srgbClr val="4B60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0"/>
          <p:cNvSpPr/>
          <p:nvPr/>
        </p:nvSpPr>
        <p:spPr>
          <a:xfrm>
            <a:off x="-1066800" y="3973195"/>
            <a:ext cx="617983" cy="582931"/>
          </a:xfrm>
          <a:prstGeom prst="rect">
            <a:avLst/>
          </a:prstGeom>
          <a:solidFill>
            <a:srgbClr val="969AA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20"/>
          <p:cNvSpPr/>
          <p:nvPr/>
        </p:nvSpPr>
        <p:spPr>
          <a:xfrm>
            <a:off x="685800" y="647700"/>
            <a:ext cx="228600" cy="228600"/>
          </a:xfrm>
          <a:prstGeom prst="diamond">
            <a:avLst/>
          </a:prstGeom>
          <a:solidFill>
            <a:srgbClr val="969A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0"/>
          <p:cNvSpPr txBox="1"/>
          <p:nvPr/>
        </p:nvSpPr>
        <p:spPr>
          <a:xfrm>
            <a:off x="1655956" y="6448416"/>
            <a:ext cx="8880088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969AA1"/>
                </a:solidFill>
                <a:latin typeface="Book Antiqua"/>
                <a:ea typeface="Book Antiqua"/>
                <a:cs typeface="Book Antiqua"/>
                <a:sym typeface="Book Antiqua"/>
              </a:rPr>
              <a:t>Introduction </a:t>
            </a:r>
            <a:r>
              <a:rPr b="0" i="0" lang="en-US" sz="1800" u="none" cap="none" strike="noStrike">
                <a:solidFill>
                  <a:srgbClr val="192E48"/>
                </a:solidFill>
                <a:latin typeface="Book Antiqua"/>
                <a:ea typeface="Book Antiqua"/>
                <a:cs typeface="Book Antiqua"/>
                <a:sym typeface="Book Antiqua"/>
              </a:rPr>
              <a:t>| </a:t>
            </a:r>
            <a:r>
              <a:rPr b="0" i="0" lang="en-US" sz="1800" u="none" cap="none" strike="noStrike">
                <a:solidFill>
                  <a:srgbClr val="969AA1"/>
                </a:solidFill>
                <a:latin typeface="Book Antiqua"/>
                <a:ea typeface="Book Antiqua"/>
                <a:cs typeface="Book Antiqua"/>
                <a:sym typeface="Book Antiqua"/>
              </a:rPr>
              <a:t>Golden Circle </a:t>
            </a:r>
            <a: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| </a:t>
            </a:r>
            <a:r>
              <a:rPr b="0" i="0" lang="en-US" sz="1800" u="none" cap="none" strike="noStrike">
                <a:solidFill>
                  <a:srgbClr val="A5A5A5"/>
                </a:solidFill>
                <a:latin typeface="Book Antiqua"/>
                <a:ea typeface="Book Antiqua"/>
                <a:cs typeface="Book Antiqua"/>
                <a:sym typeface="Book Antiqua"/>
              </a:rPr>
              <a:t>Questions to Ask Yourself </a:t>
            </a:r>
            <a: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| </a:t>
            </a:r>
            <a:r>
              <a:rPr b="0" i="0" lang="en-US" sz="1800" u="none" cap="none" strike="noStrike">
                <a:solidFill>
                  <a:srgbClr val="1A2E48"/>
                </a:solidFill>
                <a:latin typeface="Book Antiqua"/>
                <a:ea typeface="Book Antiqua"/>
                <a:cs typeface="Book Antiqua"/>
                <a:sym typeface="Book Antiqua"/>
              </a:rPr>
              <a:t>Different Approaches</a:t>
            </a:r>
            <a:endParaRPr b="0" i="0" sz="1400" u="none" cap="none" strike="noStrike">
              <a:solidFill>
                <a:srgbClr val="1A2E4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 txBox="1"/>
          <p:nvPr>
            <p:ph type="title"/>
          </p:nvPr>
        </p:nvSpPr>
        <p:spPr>
          <a:xfrm>
            <a:off x="926998" y="1656029"/>
            <a:ext cx="10338003" cy="17640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1" sz="66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" type="body"/>
          </p:nvPr>
        </p:nvSpPr>
        <p:spPr>
          <a:xfrm>
            <a:off x="2325751" y="2558034"/>
            <a:ext cx="7540497" cy="2618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1" type="ftr"/>
          </p:nvPr>
        </p:nvSpPr>
        <p:spPr>
          <a:xfrm>
            <a:off x="891641" y="6531654"/>
            <a:ext cx="2616835" cy="26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1" sz="16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0" type="dt"/>
          </p:nvPr>
        </p:nvSpPr>
        <p:spPr>
          <a:xfrm>
            <a:off x="8636000" y="6533483"/>
            <a:ext cx="2795904" cy="26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obj">
  <p:cSld name="OBJECT"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86e0ea6e76_0_113"/>
          <p:cNvSpPr/>
          <p:nvPr/>
        </p:nvSpPr>
        <p:spPr>
          <a:xfrm>
            <a:off x="4629144" y="4494276"/>
            <a:ext cx="2975400" cy="10647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g286e0ea6e76_0_113"/>
          <p:cNvSpPr txBox="1"/>
          <p:nvPr>
            <p:ph type="title"/>
          </p:nvPr>
        </p:nvSpPr>
        <p:spPr>
          <a:xfrm>
            <a:off x="926998" y="1656029"/>
            <a:ext cx="10338000" cy="17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1" sz="66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g286e0ea6e76_0_113"/>
          <p:cNvSpPr txBox="1"/>
          <p:nvPr>
            <p:ph idx="11" type="ftr"/>
          </p:nvPr>
        </p:nvSpPr>
        <p:spPr>
          <a:xfrm>
            <a:off x="891641" y="6531654"/>
            <a:ext cx="26169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1" sz="16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g286e0ea6e76_0_113"/>
          <p:cNvSpPr txBox="1"/>
          <p:nvPr>
            <p:ph idx="10" type="dt"/>
          </p:nvPr>
        </p:nvSpPr>
        <p:spPr>
          <a:xfrm>
            <a:off x="8636000" y="6533483"/>
            <a:ext cx="2796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g286e0ea6e76_0_113"/>
          <p:cNvSpPr txBox="1"/>
          <p:nvPr>
            <p:ph idx="12" type="sldNum"/>
          </p:nvPr>
        </p:nvSpPr>
        <p:spPr>
          <a:xfrm>
            <a:off x="8778240" y="6377940"/>
            <a:ext cx="2804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86e0ea6e76_0_119"/>
          <p:cNvSpPr txBox="1"/>
          <p:nvPr>
            <p:ph idx="12" type="sldNum"/>
          </p:nvPr>
        </p:nvSpPr>
        <p:spPr>
          <a:xfrm>
            <a:off x="9296400" y="6553200"/>
            <a:ext cx="2804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" name="Google Shape;97;g286e0ea6e76_0_119"/>
          <p:cNvSpPr/>
          <p:nvPr/>
        </p:nvSpPr>
        <p:spPr>
          <a:xfrm>
            <a:off x="10363200" y="76200"/>
            <a:ext cx="1828800" cy="594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8" name="Google Shape;98;g286e0ea6e76_0_119"/>
          <p:cNvCxnSpPr/>
          <p:nvPr/>
        </p:nvCxnSpPr>
        <p:spPr>
          <a:xfrm>
            <a:off x="0" y="762000"/>
            <a:ext cx="12192000" cy="0"/>
          </a:xfrm>
          <a:prstGeom prst="straightConnector1">
            <a:avLst/>
          </a:prstGeom>
          <a:noFill/>
          <a:ln cap="flat" cmpd="sng" w="28575">
            <a:solidFill>
              <a:srgbClr val="192E4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9" name="Google Shape;99;g286e0ea6e76_0_119"/>
          <p:cNvCxnSpPr/>
          <p:nvPr/>
        </p:nvCxnSpPr>
        <p:spPr>
          <a:xfrm>
            <a:off x="0" y="6400800"/>
            <a:ext cx="12192000" cy="0"/>
          </a:xfrm>
          <a:prstGeom prst="straightConnector1">
            <a:avLst/>
          </a:prstGeom>
          <a:noFill/>
          <a:ln cap="flat" cmpd="sng" w="28575">
            <a:solidFill>
              <a:srgbClr val="192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0" name="Google Shape;100;g286e0ea6e76_0_119"/>
          <p:cNvSpPr txBox="1"/>
          <p:nvPr/>
        </p:nvSpPr>
        <p:spPr>
          <a:xfrm>
            <a:off x="2286000" y="6488668"/>
            <a:ext cx="76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92E48"/>
                </a:solidFill>
                <a:latin typeface="Book Antiqua"/>
                <a:ea typeface="Book Antiqua"/>
                <a:cs typeface="Book Antiqua"/>
                <a:sym typeface="Book Antiqua"/>
              </a:rPr>
              <a:t>Introduction | </a:t>
            </a:r>
            <a:r>
              <a:rPr b="0" i="0" lang="en-US" sz="1800" u="none" cap="none" strike="noStrike">
                <a:solidFill>
                  <a:srgbClr val="969AA1"/>
                </a:solidFill>
                <a:latin typeface="Book Antiqua"/>
                <a:ea typeface="Book Antiqua"/>
                <a:cs typeface="Book Antiqua"/>
                <a:sym typeface="Book Antiqua"/>
              </a:rPr>
              <a:t>Case Analysis </a:t>
            </a:r>
            <a: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| </a:t>
            </a:r>
            <a:r>
              <a:rPr b="0" i="0" lang="en-US" sz="1800" u="none" cap="none" strike="noStrike">
                <a:solidFill>
                  <a:srgbClr val="A5A5A5"/>
                </a:solidFill>
                <a:latin typeface="Book Antiqua"/>
                <a:ea typeface="Book Antiqua"/>
                <a:cs typeface="Book Antiqua"/>
                <a:sym typeface="Book Antiqua"/>
              </a:rPr>
              <a:t>Problem ID </a:t>
            </a:r>
            <a: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| </a:t>
            </a:r>
            <a:r>
              <a:rPr b="0" i="0" lang="en-US" sz="1800" u="none" cap="none" strike="noStrike">
                <a:solidFill>
                  <a:srgbClr val="A5A5A5"/>
                </a:solidFill>
                <a:latin typeface="Book Antiqua"/>
                <a:ea typeface="Book Antiqua"/>
                <a:cs typeface="Book Antiqua"/>
                <a:sym typeface="Book Antiqua"/>
              </a:rPr>
              <a:t>Recommendations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286e0ea6e76_0_119"/>
          <p:cNvSpPr/>
          <p:nvPr/>
        </p:nvSpPr>
        <p:spPr>
          <a:xfrm>
            <a:off x="152400" y="647700"/>
            <a:ext cx="228600" cy="228600"/>
          </a:xfrm>
          <a:prstGeom prst="diamond">
            <a:avLst/>
          </a:prstGeom>
          <a:solidFill>
            <a:srgbClr val="192E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g286e0ea6e76_0_119"/>
          <p:cNvSpPr/>
          <p:nvPr/>
        </p:nvSpPr>
        <p:spPr>
          <a:xfrm>
            <a:off x="-1066800" y="1905000"/>
            <a:ext cx="618000" cy="582900"/>
          </a:xfrm>
          <a:prstGeom prst="rect">
            <a:avLst/>
          </a:prstGeom>
          <a:solidFill>
            <a:srgbClr val="1A2E4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g286e0ea6e76_0_119"/>
          <p:cNvSpPr/>
          <p:nvPr/>
        </p:nvSpPr>
        <p:spPr>
          <a:xfrm>
            <a:off x="-1066800" y="2951797"/>
            <a:ext cx="618000" cy="582900"/>
          </a:xfrm>
          <a:prstGeom prst="rect">
            <a:avLst/>
          </a:prstGeom>
          <a:solidFill>
            <a:srgbClr val="4B608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g286e0ea6e76_0_119"/>
          <p:cNvSpPr/>
          <p:nvPr/>
        </p:nvSpPr>
        <p:spPr>
          <a:xfrm>
            <a:off x="419100" y="647700"/>
            <a:ext cx="228600" cy="228600"/>
          </a:xfrm>
          <a:prstGeom prst="diamond">
            <a:avLst/>
          </a:prstGeom>
          <a:solidFill>
            <a:srgbClr val="4B60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g286e0ea6e76_0_119"/>
          <p:cNvSpPr/>
          <p:nvPr/>
        </p:nvSpPr>
        <p:spPr>
          <a:xfrm>
            <a:off x="-1066800" y="3973195"/>
            <a:ext cx="618000" cy="582900"/>
          </a:xfrm>
          <a:prstGeom prst="rect">
            <a:avLst/>
          </a:prstGeom>
          <a:solidFill>
            <a:srgbClr val="969AA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g286e0ea6e76_0_119"/>
          <p:cNvSpPr/>
          <p:nvPr/>
        </p:nvSpPr>
        <p:spPr>
          <a:xfrm>
            <a:off x="685800" y="647700"/>
            <a:ext cx="228600" cy="228600"/>
          </a:xfrm>
          <a:prstGeom prst="diamond">
            <a:avLst/>
          </a:prstGeom>
          <a:solidFill>
            <a:srgbClr val="969A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926998" y="1656029"/>
            <a:ext cx="10338003" cy="17640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6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2325751" y="2558034"/>
            <a:ext cx="7540497" cy="2618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1" type="ftr"/>
          </p:nvPr>
        </p:nvSpPr>
        <p:spPr>
          <a:xfrm>
            <a:off x="891641" y="6531654"/>
            <a:ext cx="2616835" cy="26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1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0" type="dt"/>
          </p:nvPr>
        </p:nvSpPr>
        <p:spPr>
          <a:xfrm>
            <a:off x="8636000" y="6533483"/>
            <a:ext cx="2795904" cy="26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86e0ea6e76_0_107"/>
          <p:cNvSpPr txBox="1"/>
          <p:nvPr>
            <p:ph type="title"/>
          </p:nvPr>
        </p:nvSpPr>
        <p:spPr>
          <a:xfrm>
            <a:off x="926998" y="1656029"/>
            <a:ext cx="10338000" cy="17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6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g286e0ea6e76_0_107"/>
          <p:cNvSpPr txBox="1"/>
          <p:nvPr>
            <p:ph idx="1" type="body"/>
          </p:nvPr>
        </p:nvSpPr>
        <p:spPr>
          <a:xfrm>
            <a:off x="2325751" y="2558034"/>
            <a:ext cx="7540500" cy="26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g286e0ea6e76_0_107"/>
          <p:cNvSpPr txBox="1"/>
          <p:nvPr>
            <p:ph idx="11" type="ftr"/>
          </p:nvPr>
        </p:nvSpPr>
        <p:spPr>
          <a:xfrm>
            <a:off x="891641" y="6531654"/>
            <a:ext cx="26169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1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g286e0ea6e76_0_107"/>
          <p:cNvSpPr txBox="1"/>
          <p:nvPr>
            <p:ph idx="10" type="dt"/>
          </p:nvPr>
        </p:nvSpPr>
        <p:spPr>
          <a:xfrm>
            <a:off x="8636000" y="6533483"/>
            <a:ext cx="2796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g286e0ea6e76_0_107"/>
          <p:cNvSpPr txBox="1"/>
          <p:nvPr>
            <p:ph idx="12" type="sldNum"/>
          </p:nvPr>
        </p:nvSpPr>
        <p:spPr>
          <a:xfrm>
            <a:off x="8778240" y="6377940"/>
            <a:ext cx="2804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7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Relationship Id="rId4" Type="http://schemas.openxmlformats.org/officeDocument/2006/relationships/image" Target="../media/image20.png"/><Relationship Id="rId5" Type="http://schemas.openxmlformats.org/officeDocument/2006/relationships/image" Target="../media/image19.png"/><Relationship Id="rId6" Type="http://schemas.openxmlformats.org/officeDocument/2006/relationships/image" Target="../media/image24.png"/><Relationship Id="rId7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6.png"/><Relationship Id="rId6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jpg"/><Relationship Id="rId4" Type="http://schemas.openxmlformats.org/officeDocument/2006/relationships/image" Target="../media/image11.png"/><Relationship Id="rId5" Type="http://schemas.openxmlformats.org/officeDocument/2006/relationships/image" Target="../media/image21.png"/><Relationship Id="rId6" Type="http://schemas.openxmlformats.org/officeDocument/2006/relationships/image" Target="../media/image17.png"/><Relationship Id="rId7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"/>
          <p:cNvSpPr/>
          <p:nvPr/>
        </p:nvSpPr>
        <p:spPr>
          <a:xfrm>
            <a:off x="3" y="228600"/>
            <a:ext cx="4267200" cy="9182700"/>
          </a:xfrm>
          <a:prstGeom prst="rtTriangle">
            <a:avLst/>
          </a:prstGeom>
          <a:solidFill>
            <a:srgbClr val="FFFFFF">
              <a:alpha val="741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"/>
          <p:cNvSpPr/>
          <p:nvPr/>
        </p:nvSpPr>
        <p:spPr>
          <a:xfrm>
            <a:off x="-623450" y="439698"/>
            <a:ext cx="4267200" cy="94995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"/>
          <p:cNvSpPr/>
          <p:nvPr/>
        </p:nvSpPr>
        <p:spPr>
          <a:xfrm>
            <a:off x="-11550" y="5486400"/>
            <a:ext cx="12215100" cy="137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"/>
          <p:cNvSpPr txBox="1"/>
          <p:nvPr/>
        </p:nvSpPr>
        <p:spPr>
          <a:xfrm>
            <a:off x="2197823" y="5631738"/>
            <a:ext cx="54720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6887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700">
                <a:latin typeface="Book Antiqua"/>
                <a:ea typeface="Book Antiqua"/>
                <a:cs typeface="Book Antiqua"/>
                <a:sym typeface="Book Antiqua"/>
              </a:rPr>
              <a:t>Storytelling</a:t>
            </a:r>
            <a:r>
              <a:rPr b="1" lang="en-US" sz="37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 Workshop</a:t>
            </a:r>
            <a:endParaRPr b="1" sz="3700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800">
                <a:latin typeface="Book Antiqua"/>
                <a:ea typeface="Book Antiqua"/>
                <a:cs typeface="Book Antiqua"/>
                <a:sym typeface="Book Antiqua"/>
              </a:rPr>
              <a:t>Wednesday</a:t>
            </a:r>
            <a:r>
              <a:rPr lang="en-US" sz="18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, October </a:t>
            </a:r>
            <a:r>
              <a:rPr lang="en-US" sz="1800">
                <a:latin typeface="Book Antiqua"/>
                <a:ea typeface="Book Antiqua"/>
                <a:cs typeface="Book Antiqua"/>
                <a:sym typeface="Book Antiqua"/>
              </a:rPr>
              <a:t>11th</a:t>
            </a:r>
            <a:r>
              <a:rPr lang="en-US" sz="18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 2023</a:t>
            </a:r>
            <a:endParaRPr sz="1800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63" name="Google Shape;163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297" y="5742301"/>
            <a:ext cx="1695028" cy="8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03125" y="3335100"/>
            <a:ext cx="3358650" cy="335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8"/>
          <p:cNvSpPr/>
          <p:nvPr/>
        </p:nvSpPr>
        <p:spPr>
          <a:xfrm>
            <a:off x="993060" y="1081602"/>
            <a:ext cx="10319143" cy="507972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7" name="Google Shape;317;p28"/>
          <p:cNvCxnSpPr/>
          <p:nvPr/>
        </p:nvCxnSpPr>
        <p:spPr>
          <a:xfrm flipH="1" rot="10800000">
            <a:off x="993060" y="2657421"/>
            <a:ext cx="10319143" cy="59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8" name="Google Shape;318;p28"/>
          <p:cNvSpPr txBox="1"/>
          <p:nvPr/>
        </p:nvSpPr>
        <p:spPr>
          <a:xfrm>
            <a:off x="2258647" y="1450824"/>
            <a:ext cx="2144712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Buys Gucci to give sense of fame to his social media posts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he White House wants influential young TikTok stars to spread its message  about Ukraine - Tubefilter" id="319" name="Google Shape;319;p28"/>
          <p:cNvPicPr preferRelativeResize="0"/>
          <p:nvPr/>
        </p:nvPicPr>
        <p:blipFill rotWithShape="1">
          <a:blip r:embed="rId3">
            <a:alphaModFix/>
          </a:blip>
          <a:srcRect b="5650" l="22370" r="40867" t="0"/>
          <a:stretch/>
        </p:blipFill>
        <p:spPr>
          <a:xfrm>
            <a:off x="1272107" y="1160701"/>
            <a:ext cx="715594" cy="10822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Google Shape;320;p28"/>
          <p:cNvCxnSpPr/>
          <p:nvPr/>
        </p:nvCxnSpPr>
        <p:spPr>
          <a:xfrm flipH="1" rot="10800000">
            <a:off x="2229246" y="1095828"/>
            <a:ext cx="10264" cy="50654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Sad face outline with solid fill" id="321" name="Google Shape;32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5418" y="5084105"/>
            <a:ext cx="654892" cy="7193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miling face outline with solid fill" id="322" name="Google Shape;322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78897" y="2969122"/>
            <a:ext cx="654893" cy="6682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3" name="Google Shape;323;p28"/>
          <p:cNvCxnSpPr/>
          <p:nvPr/>
        </p:nvCxnSpPr>
        <p:spPr>
          <a:xfrm flipH="1" rot="10800000">
            <a:off x="4442687" y="1081600"/>
            <a:ext cx="16793" cy="507972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4" name="Google Shape;324;p28"/>
          <p:cNvCxnSpPr/>
          <p:nvPr/>
        </p:nvCxnSpPr>
        <p:spPr>
          <a:xfrm rot="10800000">
            <a:off x="6751325" y="1081600"/>
            <a:ext cx="0" cy="5079727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Neutral face outline with solid fill" id="325" name="Google Shape;325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78897" y="4046021"/>
            <a:ext cx="651214" cy="7153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6" name="Google Shape;326;p28"/>
          <p:cNvCxnSpPr/>
          <p:nvPr/>
        </p:nvCxnSpPr>
        <p:spPr>
          <a:xfrm>
            <a:off x="2229247" y="3553051"/>
            <a:ext cx="2230233" cy="0"/>
          </a:xfrm>
          <a:prstGeom prst="straightConnector1">
            <a:avLst/>
          </a:prstGeom>
          <a:noFill/>
          <a:ln cap="flat" cmpd="sng" w="38100">
            <a:solidFill>
              <a:srgbClr val="17365D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cxnSp>
        <p:nvCxnSpPr>
          <p:cNvPr id="327" name="Google Shape;327;p28"/>
          <p:cNvCxnSpPr/>
          <p:nvPr/>
        </p:nvCxnSpPr>
        <p:spPr>
          <a:xfrm>
            <a:off x="4424098" y="3557457"/>
            <a:ext cx="2327227" cy="1748280"/>
          </a:xfrm>
          <a:prstGeom prst="straightConnector1">
            <a:avLst/>
          </a:prstGeom>
          <a:noFill/>
          <a:ln cap="flat" cmpd="sng" w="38100">
            <a:solidFill>
              <a:srgbClr val="17365D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cxnSp>
        <p:nvCxnSpPr>
          <p:cNvPr id="328" name="Google Shape;328;p28"/>
          <p:cNvCxnSpPr/>
          <p:nvPr/>
        </p:nvCxnSpPr>
        <p:spPr>
          <a:xfrm rot="10800000">
            <a:off x="9015337" y="1081600"/>
            <a:ext cx="18878" cy="507972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9" name="Google Shape;329;p28"/>
          <p:cNvSpPr txBox="1"/>
          <p:nvPr/>
        </p:nvSpPr>
        <p:spPr>
          <a:xfrm>
            <a:off x="743968" y="2288089"/>
            <a:ext cx="177187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Travis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0" name="Google Shape;330;p28"/>
          <p:cNvCxnSpPr/>
          <p:nvPr/>
        </p:nvCxnSpPr>
        <p:spPr>
          <a:xfrm flipH="1" rot="10800000">
            <a:off x="6751325" y="4344705"/>
            <a:ext cx="2282890" cy="961032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cxnSp>
        <p:nvCxnSpPr>
          <p:cNvPr id="331" name="Google Shape;331;p28"/>
          <p:cNvCxnSpPr/>
          <p:nvPr/>
        </p:nvCxnSpPr>
        <p:spPr>
          <a:xfrm flipH="1" rot="10800000">
            <a:off x="9015337" y="2978954"/>
            <a:ext cx="2281929" cy="1375583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cxnSp>
        <p:nvCxnSpPr>
          <p:cNvPr id="332" name="Google Shape;332;p28"/>
          <p:cNvCxnSpPr/>
          <p:nvPr/>
        </p:nvCxnSpPr>
        <p:spPr>
          <a:xfrm>
            <a:off x="2239510" y="3745908"/>
            <a:ext cx="9072693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33" name="Google Shape;333;p28"/>
          <p:cNvCxnSpPr/>
          <p:nvPr/>
        </p:nvCxnSpPr>
        <p:spPr>
          <a:xfrm>
            <a:off x="2239510" y="5015539"/>
            <a:ext cx="9072693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334" name="Google Shape;334;p28"/>
          <p:cNvSpPr/>
          <p:nvPr/>
        </p:nvSpPr>
        <p:spPr>
          <a:xfrm>
            <a:off x="9415500" y="866779"/>
            <a:ext cx="2661706" cy="646291"/>
          </a:xfrm>
          <a:prstGeom prst="rect">
            <a:avLst/>
          </a:prstGeom>
          <a:solidFill>
            <a:srgbClr val="969AA1"/>
          </a:solidFill>
          <a:ln cap="flat" cmpd="sng" w="25400">
            <a:solidFill>
              <a:srgbClr val="1A2E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Instead of lifetime, this shows persona’s experience based on one interaction</a:t>
            </a:r>
            <a:endParaRPr b="0" i="0" sz="14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35" name="Google Shape;335;p28"/>
          <p:cNvSpPr/>
          <p:nvPr/>
        </p:nvSpPr>
        <p:spPr>
          <a:xfrm>
            <a:off x="7361069" y="5238334"/>
            <a:ext cx="2661706" cy="646291"/>
          </a:xfrm>
          <a:prstGeom prst="rect">
            <a:avLst/>
          </a:prstGeom>
          <a:solidFill>
            <a:srgbClr val="969AA1"/>
          </a:solidFill>
          <a:ln cap="flat" cmpd="sng" w="25400">
            <a:solidFill>
              <a:srgbClr val="1A2E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Trend line shows happiness with example company, Gucci, over time </a:t>
            </a:r>
            <a:endParaRPr b="0" i="0" sz="14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36" name="Google Shape;336;p28"/>
          <p:cNvSpPr txBox="1"/>
          <p:nvPr/>
        </p:nvSpPr>
        <p:spPr>
          <a:xfrm>
            <a:off x="64222" y="55188"/>
            <a:ext cx="9079778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Example Journey Map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28"/>
          <p:cNvSpPr txBox="1"/>
          <p:nvPr/>
        </p:nvSpPr>
        <p:spPr>
          <a:xfrm>
            <a:off x="4544651" y="1455743"/>
            <a:ext cx="2144712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Sees little increase in digital popularity through his investment</a:t>
            </a:r>
            <a:endParaRPr b="0" i="0" sz="14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38" name="Google Shape;338;p28"/>
          <p:cNvSpPr txBox="1"/>
          <p:nvPr/>
        </p:nvSpPr>
        <p:spPr>
          <a:xfrm>
            <a:off x="6820822" y="1460658"/>
            <a:ext cx="2144712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Featured in </a:t>
            </a:r>
            <a:r>
              <a:rPr b="0" i="0" lang="en-US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new social media campaign, </a:t>
            </a:r>
            <a:r>
              <a:rPr b="1" i="0" lang="en-US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@generationgucci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28"/>
          <p:cNvSpPr txBox="1"/>
          <p:nvPr/>
        </p:nvSpPr>
        <p:spPr>
          <a:xfrm>
            <a:off x="9117218" y="1465575"/>
            <a:ext cx="2144712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Interactions on posts increase as consumers look to join in trends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8"/>
          <p:cNvSpPr/>
          <p:nvPr/>
        </p:nvSpPr>
        <p:spPr>
          <a:xfrm>
            <a:off x="6578254" y="2365611"/>
            <a:ext cx="2661706" cy="646291"/>
          </a:xfrm>
          <a:prstGeom prst="rect">
            <a:avLst/>
          </a:prstGeom>
          <a:solidFill>
            <a:srgbClr val="969AA1"/>
          </a:solidFill>
          <a:ln cap="flat" cmpd="sng" w="25400">
            <a:solidFill>
              <a:srgbClr val="1A2E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Integrates recommendation to refine consumer experience</a:t>
            </a:r>
            <a:endParaRPr b="0" i="0" sz="14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41" name="Google Shape;341;p28"/>
          <p:cNvSpPr/>
          <p:nvPr/>
        </p:nvSpPr>
        <p:spPr>
          <a:xfrm>
            <a:off x="10339725" y="0"/>
            <a:ext cx="1852500" cy="68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2" name="Google Shape;342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860075" y="80662"/>
            <a:ext cx="1183776" cy="59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9"/>
          <p:cNvSpPr txBox="1"/>
          <p:nvPr/>
        </p:nvSpPr>
        <p:spPr>
          <a:xfrm>
            <a:off x="64222" y="55188"/>
            <a:ext cx="79367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5 Whys Method: A Practical Example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8" name="Google Shape;348;p29"/>
          <p:cNvGrpSpPr/>
          <p:nvPr/>
        </p:nvGrpSpPr>
        <p:grpSpPr>
          <a:xfrm>
            <a:off x="3848100" y="1219200"/>
            <a:ext cx="4495800" cy="4746070"/>
            <a:chOff x="228600" y="1143000"/>
            <a:chExt cx="4495800" cy="4746070"/>
          </a:xfrm>
        </p:grpSpPr>
        <p:sp>
          <p:nvSpPr>
            <p:cNvPr id="349" name="Google Shape;349;p29"/>
            <p:cNvSpPr/>
            <p:nvPr/>
          </p:nvSpPr>
          <p:spPr>
            <a:xfrm>
              <a:off x="228600" y="1143000"/>
              <a:ext cx="4495800" cy="685800"/>
            </a:xfrm>
            <a:prstGeom prst="rect">
              <a:avLst/>
            </a:prstGeom>
            <a:solidFill>
              <a:srgbClr val="192E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Matt got a speeding ticket on his way to school from his apartment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9"/>
            <p:cNvSpPr/>
            <p:nvPr/>
          </p:nvSpPr>
          <p:spPr>
            <a:xfrm>
              <a:off x="228600" y="1955054"/>
              <a:ext cx="4495800" cy="685800"/>
            </a:xfrm>
            <a:prstGeom prst="rect">
              <a:avLst/>
            </a:prstGeom>
            <a:solidFill>
              <a:srgbClr val="192E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He was running behind and had to speed to make up the time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9"/>
            <p:cNvSpPr/>
            <p:nvPr/>
          </p:nvSpPr>
          <p:spPr>
            <a:xfrm>
              <a:off x="228600" y="2767108"/>
              <a:ext cx="4495800" cy="685800"/>
            </a:xfrm>
            <a:prstGeom prst="rect">
              <a:avLst/>
            </a:prstGeom>
            <a:solidFill>
              <a:srgbClr val="192E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He woke up late because he didn’t hear his alarm ring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9"/>
            <p:cNvSpPr/>
            <p:nvPr/>
          </p:nvSpPr>
          <p:spPr>
            <a:xfrm>
              <a:off x="228600" y="4391216"/>
              <a:ext cx="4495800" cy="685800"/>
            </a:xfrm>
            <a:prstGeom prst="rect">
              <a:avLst/>
            </a:prstGeom>
            <a:solidFill>
              <a:srgbClr val="192E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The batteries in his alarm were dead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9"/>
            <p:cNvSpPr/>
            <p:nvPr/>
          </p:nvSpPr>
          <p:spPr>
            <a:xfrm>
              <a:off x="228600" y="3579162"/>
              <a:ext cx="4495800" cy="685800"/>
            </a:xfrm>
            <a:prstGeom prst="rect">
              <a:avLst/>
            </a:prstGeom>
            <a:solidFill>
              <a:srgbClr val="192E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His alarm did not go off at all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9"/>
            <p:cNvSpPr/>
            <p:nvPr/>
          </p:nvSpPr>
          <p:spPr>
            <a:xfrm>
              <a:off x="228600" y="5203270"/>
              <a:ext cx="4495800" cy="685800"/>
            </a:xfrm>
            <a:prstGeom prst="rect">
              <a:avLst/>
            </a:prstGeom>
            <a:solidFill>
              <a:srgbClr val="192E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He forgot to replace the batteries in his alarm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5" name="Google Shape;355;p29"/>
          <p:cNvSpPr/>
          <p:nvPr/>
        </p:nvSpPr>
        <p:spPr>
          <a:xfrm>
            <a:off x="8601941" y="1459754"/>
            <a:ext cx="1143000" cy="11430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969A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29"/>
          <p:cNvSpPr/>
          <p:nvPr/>
        </p:nvSpPr>
        <p:spPr>
          <a:xfrm>
            <a:off x="2447059" y="2288238"/>
            <a:ext cx="1143000" cy="11430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969A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9"/>
          <p:cNvSpPr/>
          <p:nvPr/>
        </p:nvSpPr>
        <p:spPr>
          <a:xfrm>
            <a:off x="2447059" y="3998262"/>
            <a:ext cx="1143000" cy="11430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969A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9"/>
          <p:cNvSpPr/>
          <p:nvPr/>
        </p:nvSpPr>
        <p:spPr>
          <a:xfrm>
            <a:off x="8601941" y="3083862"/>
            <a:ext cx="1143000" cy="11430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969A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9"/>
          <p:cNvSpPr txBox="1"/>
          <p:nvPr/>
        </p:nvSpPr>
        <p:spPr>
          <a:xfrm>
            <a:off x="10016837" y="1641907"/>
            <a:ext cx="1828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Why?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29"/>
          <p:cNvSpPr txBox="1"/>
          <p:nvPr/>
        </p:nvSpPr>
        <p:spPr>
          <a:xfrm>
            <a:off x="10016837" y="3332196"/>
            <a:ext cx="1828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Why?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29"/>
          <p:cNvSpPr txBox="1"/>
          <p:nvPr/>
        </p:nvSpPr>
        <p:spPr>
          <a:xfrm>
            <a:off x="10016837" y="4830050"/>
            <a:ext cx="1828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Why?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29"/>
          <p:cNvSpPr txBox="1"/>
          <p:nvPr/>
        </p:nvSpPr>
        <p:spPr>
          <a:xfrm>
            <a:off x="982807" y="2437531"/>
            <a:ext cx="1828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Why?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29"/>
          <p:cNvSpPr txBox="1"/>
          <p:nvPr/>
        </p:nvSpPr>
        <p:spPr>
          <a:xfrm>
            <a:off x="982807" y="4144250"/>
            <a:ext cx="1828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Why?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29"/>
          <p:cNvSpPr/>
          <p:nvPr/>
        </p:nvSpPr>
        <p:spPr>
          <a:xfrm>
            <a:off x="8601940" y="4699301"/>
            <a:ext cx="1143000" cy="11430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969A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9"/>
          <p:cNvSpPr/>
          <p:nvPr/>
        </p:nvSpPr>
        <p:spPr>
          <a:xfrm>
            <a:off x="10339725" y="0"/>
            <a:ext cx="1852500" cy="68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6" name="Google Shape;36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60075" y="80662"/>
            <a:ext cx="1183776" cy="59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1"/>
          <p:cNvSpPr txBox="1"/>
          <p:nvPr/>
        </p:nvSpPr>
        <p:spPr>
          <a:xfrm>
            <a:off x="64222" y="55188"/>
            <a:ext cx="79367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Solving Key Issues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1"/>
          <p:cNvSpPr/>
          <p:nvPr/>
        </p:nvSpPr>
        <p:spPr>
          <a:xfrm>
            <a:off x="304800" y="990600"/>
            <a:ext cx="4724400" cy="1143000"/>
          </a:xfrm>
          <a:prstGeom prst="rect">
            <a:avLst/>
          </a:prstGeom>
          <a:solidFill>
            <a:srgbClr val="192E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The final issue from the previous slide… “He forgot to replace the batteries in his alarm”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11"/>
          <p:cNvSpPr/>
          <p:nvPr/>
        </p:nvSpPr>
        <p:spPr>
          <a:xfrm>
            <a:off x="5295900" y="1181100"/>
            <a:ext cx="1600200" cy="762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9AA1"/>
          </a:solidFill>
          <a:ln cap="flat" cmpd="sng" w="25400">
            <a:solidFill>
              <a:srgbClr val="969A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1"/>
          <p:cNvSpPr/>
          <p:nvPr/>
        </p:nvSpPr>
        <p:spPr>
          <a:xfrm>
            <a:off x="7169727" y="990600"/>
            <a:ext cx="4724400" cy="1143000"/>
          </a:xfrm>
          <a:prstGeom prst="rect">
            <a:avLst/>
          </a:prstGeom>
          <a:solidFill>
            <a:srgbClr val="192E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How can he solve this? </a:t>
            </a:r>
            <a:r>
              <a:rPr b="1" i="0" lang="en-US" sz="1800" u="none" cap="none" strike="noStrike">
                <a:solidFill>
                  <a:srgbClr val="FFFF00"/>
                </a:solidFill>
                <a:latin typeface="Book Antiqua"/>
                <a:ea typeface="Book Antiqua"/>
                <a:cs typeface="Book Antiqua"/>
                <a:sym typeface="Book Antiqua"/>
              </a:rPr>
              <a:t>Invest in an alarm that plugs into the wall, or set a schedule to change the batteries every 6 months</a:t>
            </a:r>
            <a:endParaRPr b="1" i="0" sz="1800" u="none" cap="none" strike="noStrike">
              <a:solidFill>
                <a:srgbClr val="FFFF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75" name="Google Shape;375;p11"/>
          <p:cNvSpPr/>
          <p:nvPr/>
        </p:nvSpPr>
        <p:spPr>
          <a:xfrm>
            <a:off x="457200" y="2422681"/>
            <a:ext cx="11277600" cy="762000"/>
          </a:xfrm>
          <a:prstGeom prst="rect">
            <a:avLst/>
          </a:prstGeom>
          <a:solidFill>
            <a:srgbClr val="4B60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If this </a:t>
            </a:r>
            <a:r>
              <a:rPr b="1" i="1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root cause </a:t>
            </a:r>
            <a:r>
              <a:rPr b="0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can be eliminated (by a solution such as the one above), then all of the issues that stem from it will also be eliminated. This is known as the </a:t>
            </a:r>
            <a:r>
              <a:rPr b="1" i="1" lang="en-US" sz="1800" u="sng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root-cause analysis.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11"/>
          <p:cNvSpPr/>
          <p:nvPr/>
        </p:nvSpPr>
        <p:spPr>
          <a:xfrm>
            <a:off x="797575" y="3473762"/>
            <a:ext cx="3200400" cy="2393638"/>
          </a:xfrm>
          <a:prstGeom prst="rect">
            <a:avLst/>
          </a:prstGeom>
          <a:solidFill>
            <a:srgbClr val="969A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Using a combination of these methods and a vast foundation of information, you will be able to identify what is wrong with the company and what causes it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11"/>
          <p:cNvSpPr/>
          <p:nvPr/>
        </p:nvSpPr>
        <p:spPr>
          <a:xfrm>
            <a:off x="4495800" y="3473762"/>
            <a:ext cx="3200400" cy="2393638"/>
          </a:xfrm>
          <a:prstGeom prst="rect">
            <a:avLst/>
          </a:prstGeom>
          <a:solidFill>
            <a:srgbClr val="969A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In order to start repairing the issues you have identified, you must again go to research to begin building a recommendation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1"/>
          <p:cNvSpPr/>
          <p:nvPr/>
        </p:nvSpPr>
        <p:spPr>
          <a:xfrm>
            <a:off x="8194025" y="3473762"/>
            <a:ext cx="3200400" cy="2393638"/>
          </a:xfrm>
          <a:prstGeom prst="rect">
            <a:avLst/>
          </a:prstGeom>
          <a:solidFill>
            <a:srgbClr val="969A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The recommendations you are providing must be backed in logic in each facet (operational, financial, technological) in order to be a successful solution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1"/>
          <p:cNvSpPr/>
          <p:nvPr/>
        </p:nvSpPr>
        <p:spPr>
          <a:xfrm rot="5400000">
            <a:off x="4043001" y="4518181"/>
            <a:ext cx="463189" cy="304800"/>
          </a:xfrm>
          <a:prstGeom prst="triangle">
            <a:avLst>
              <a:gd fmla="val 50000" name="adj"/>
            </a:avLst>
          </a:prstGeom>
          <a:solidFill>
            <a:srgbClr val="192E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1"/>
          <p:cNvSpPr/>
          <p:nvPr/>
        </p:nvSpPr>
        <p:spPr>
          <a:xfrm rot="5400000">
            <a:off x="7713517" y="4518182"/>
            <a:ext cx="463189" cy="304800"/>
          </a:xfrm>
          <a:prstGeom prst="triangle">
            <a:avLst>
              <a:gd fmla="val 50000" name="adj"/>
            </a:avLst>
          </a:prstGeom>
          <a:solidFill>
            <a:srgbClr val="192E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1"/>
          <p:cNvSpPr/>
          <p:nvPr/>
        </p:nvSpPr>
        <p:spPr>
          <a:xfrm>
            <a:off x="10339725" y="0"/>
            <a:ext cx="1852500" cy="68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2" name="Google Shape;38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60075" y="80662"/>
            <a:ext cx="1183776" cy="59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2"/>
          <p:cNvSpPr txBox="1"/>
          <p:nvPr/>
        </p:nvSpPr>
        <p:spPr>
          <a:xfrm>
            <a:off x="64222" y="55188"/>
            <a:ext cx="79367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Building Your Recommendations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2"/>
          <p:cNvSpPr/>
          <p:nvPr/>
        </p:nvSpPr>
        <p:spPr>
          <a:xfrm>
            <a:off x="457200" y="1066800"/>
            <a:ext cx="11277600" cy="762000"/>
          </a:xfrm>
          <a:prstGeom prst="rect">
            <a:avLst/>
          </a:prstGeom>
          <a:solidFill>
            <a:srgbClr val="192E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Ideally, there should be </a:t>
            </a:r>
            <a:r>
              <a:rPr b="1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three</a:t>
            </a:r>
            <a:r>
              <a:rPr b="0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recommendations that aim to cover the issues previously outlined. These solutions can each tackle a different issue, or be allotted to the same issue depending on the circumstances.</a:t>
            </a:r>
            <a:endParaRPr b="1" i="1" sz="1800" u="sng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390" name="Google Shape;390;p12"/>
          <p:cNvCxnSpPr/>
          <p:nvPr/>
        </p:nvCxnSpPr>
        <p:spPr>
          <a:xfrm>
            <a:off x="6096000" y="2057400"/>
            <a:ext cx="0" cy="4191000"/>
          </a:xfrm>
          <a:prstGeom prst="straightConnector1">
            <a:avLst/>
          </a:prstGeom>
          <a:noFill/>
          <a:ln cap="flat" cmpd="sng" w="28575">
            <a:solidFill>
              <a:srgbClr val="192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1" name="Google Shape;391;p12"/>
          <p:cNvSpPr/>
          <p:nvPr/>
        </p:nvSpPr>
        <p:spPr>
          <a:xfrm>
            <a:off x="609602" y="2057400"/>
            <a:ext cx="4952998" cy="685800"/>
          </a:xfrm>
          <a:prstGeom prst="rect">
            <a:avLst/>
          </a:prstGeom>
          <a:solidFill>
            <a:srgbClr val="4B60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Recommendation Do’s: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2"/>
          <p:cNvSpPr/>
          <p:nvPr/>
        </p:nvSpPr>
        <p:spPr>
          <a:xfrm>
            <a:off x="6629401" y="2057400"/>
            <a:ext cx="4952995" cy="685800"/>
          </a:xfrm>
          <a:prstGeom prst="rect">
            <a:avLst/>
          </a:prstGeom>
          <a:solidFill>
            <a:srgbClr val="4B60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Recommendation Don’ts: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2"/>
          <p:cNvSpPr/>
          <p:nvPr/>
        </p:nvSpPr>
        <p:spPr>
          <a:xfrm>
            <a:off x="838201" y="2890408"/>
            <a:ext cx="4571999" cy="685800"/>
          </a:xfrm>
          <a:prstGeom prst="rect">
            <a:avLst/>
          </a:prstGeom>
          <a:solidFill>
            <a:srgbClr val="969A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Make sure that your recommendations address </a:t>
            </a:r>
            <a:r>
              <a:rPr b="1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both </a:t>
            </a:r>
            <a:r>
              <a:rPr b="0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short and long term issues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2"/>
          <p:cNvSpPr/>
          <p:nvPr/>
        </p:nvSpPr>
        <p:spPr>
          <a:xfrm>
            <a:off x="6819898" y="2890408"/>
            <a:ext cx="4571999" cy="685800"/>
          </a:xfrm>
          <a:prstGeom prst="rect">
            <a:avLst/>
          </a:prstGeom>
          <a:solidFill>
            <a:srgbClr val="969A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Make decisions based on information outside of the case date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12"/>
          <p:cNvSpPr/>
          <p:nvPr/>
        </p:nvSpPr>
        <p:spPr>
          <a:xfrm>
            <a:off x="838201" y="3768443"/>
            <a:ext cx="4571999" cy="685800"/>
          </a:xfrm>
          <a:prstGeom prst="rect">
            <a:avLst/>
          </a:prstGeom>
          <a:solidFill>
            <a:srgbClr val="969A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Align the recommendations with the company’s </a:t>
            </a:r>
            <a:r>
              <a:rPr b="1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core values </a:t>
            </a:r>
            <a:r>
              <a:rPr b="0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and </a:t>
            </a:r>
            <a:r>
              <a:rPr b="1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mission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2"/>
          <p:cNvSpPr/>
          <p:nvPr/>
        </p:nvSpPr>
        <p:spPr>
          <a:xfrm>
            <a:off x="838201" y="4646478"/>
            <a:ext cx="4571999" cy="685800"/>
          </a:xfrm>
          <a:prstGeom prst="rect">
            <a:avLst/>
          </a:prstGeom>
          <a:solidFill>
            <a:srgbClr val="969A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Understand </a:t>
            </a:r>
            <a:r>
              <a:rPr b="1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every facet </a:t>
            </a:r>
            <a:r>
              <a:rPr b="0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of what you are recommending – not just buzzwords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2"/>
          <p:cNvSpPr/>
          <p:nvPr/>
        </p:nvSpPr>
        <p:spPr>
          <a:xfrm>
            <a:off x="6819898" y="3768443"/>
            <a:ext cx="4571999" cy="685800"/>
          </a:xfrm>
          <a:prstGeom prst="rect">
            <a:avLst/>
          </a:prstGeom>
          <a:solidFill>
            <a:srgbClr val="969A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Contradict one recommendation with a different recommendation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2"/>
          <p:cNvSpPr/>
          <p:nvPr/>
        </p:nvSpPr>
        <p:spPr>
          <a:xfrm>
            <a:off x="6819898" y="4646478"/>
            <a:ext cx="4571999" cy="685800"/>
          </a:xfrm>
          <a:prstGeom prst="rect">
            <a:avLst/>
          </a:prstGeom>
          <a:solidFill>
            <a:srgbClr val="969A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Tailor your problems to your recommendations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2"/>
          <p:cNvSpPr/>
          <p:nvPr/>
        </p:nvSpPr>
        <p:spPr>
          <a:xfrm>
            <a:off x="838201" y="5524513"/>
            <a:ext cx="4571999" cy="685800"/>
          </a:xfrm>
          <a:prstGeom prst="rect">
            <a:avLst/>
          </a:prstGeom>
          <a:solidFill>
            <a:srgbClr val="969A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Back up your recommendations with </a:t>
            </a:r>
            <a:r>
              <a:rPr b="1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logical </a:t>
            </a:r>
            <a:r>
              <a:rPr b="0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financial estimates and projections</a:t>
            </a:r>
            <a:endParaRPr b="1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00" name="Google Shape;400;p12"/>
          <p:cNvSpPr/>
          <p:nvPr/>
        </p:nvSpPr>
        <p:spPr>
          <a:xfrm>
            <a:off x="6819898" y="5524513"/>
            <a:ext cx="4571999" cy="685800"/>
          </a:xfrm>
          <a:prstGeom prst="rect">
            <a:avLst/>
          </a:prstGeom>
          <a:solidFill>
            <a:srgbClr val="969A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Go against the CEO’s vision for the company’s future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2"/>
          <p:cNvSpPr/>
          <p:nvPr/>
        </p:nvSpPr>
        <p:spPr>
          <a:xfrm>
            <a:off x="10339725" y="0"/>
            <a:ext cx="1852500" cy="68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2" name="Google Shape;40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60075" y="80662"/>
            <a:ext cx="1183776" cy="59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86e0ea6e76_0_94"/>
          <p:cNvSpPr/>
          <p:nvPr/>
        </p:nvSpPr>
        <p:spPr>
          <a:xfrm>
            <a:off x="4601300" y="5070225"/>
            <a:ext cx="3092100" cy="130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g286e0ea6e76_0_94"/>
          <p:cNvSpPr txBox="1"/>
          <p:nvPr>
            <p:ph type="ctrTitle"/>
          </p:nvPr>
        </p:nvSpPr>
        <p:spPr>
          <a:xfrm>
            <a:off x="50" y="280298"/>
            <a:ext cx="121920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ook Antiqua"/>
              <a:buNone/>
            </a:pPr>
            <a:r>
              <a:rPr lang="en-US"/>
              <a:t>Questions?</a:t>
            </a:r>
            <a:endParaRPr/>
          </a:p>
        </p:txBody>
      </p:sp>
      <p:grpSp>
        <p:nvGrpSpPr>
          <p:cNvPr id="410" name="Google Shape;410;g286e0ea6e76_0_94"/>
          <p:cNvGrpSpPr/>
          <p:nvPr/>
        </p:nvGrpSpPr>
        <p:grpSpPr>
          <a:xfrm>
            <a:off x="1094526" y="1717253"/>
            <a:ext cx="5291982" cy="3492651"/>
            <a:chOff x="615141" y="1875098"/>
            <a:chExt cx="3250803" cy="3888500"/>
          </a:xfrm>
        </p:grpSpPr>
        <p:sp>
          <p:nvSpPr>
            <p:cNvPr id="411" name="Google Shape;411;g286e0ea6e76_0_94"/>
            <p:cNvSpPr/>
            <p:nvPr/>
          </p:nvSpPr>
          <p:spPr>
            <a:xfrm>
              <a:off x="615141" y="1875098"/>
              <a:ext cx="3250803" cy="633600"/>
            </a:xfrm>
            <a:custGeom>
              <a:rect b="b" l="l" r="r" t="t"/>
              <a:pathLst>
                <a:path extrusionOk="0" h="633600" w="3250803">
                  <a:moveTo>
                    <a:pt x="0" y="0"/>
                  </a:moveTo>
                  <a:lnTo>
                    <a:pt x="3250803" y="0"/>
                  </a:lnTo>
                  <a:lnTo>
                    <a:pt x="3250803" y="633600"/>
                  </a:lnTo>
                  <a:lnTo>
                    <a:pt x="0" y="63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452"/>
            </a:solidFill>
            <a:ln cap="flat" cmpd="sng" w="12700">
              <a:solidFill>
                <a:srgbClr val="1B34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89400" lIns="156475" spcFirstLastPara="1" rIns="156475" wrap="square" tIns="89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Book Antiqua"/>
                <a:buNone/>
              </a:pPr>
              <a:r>
                <a:rPr b="1" lang="en-US" sz="23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Stay In Contact</a:t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g286e0ea6e76_0_94"/>
            <p:cNvSpPr/>
            <p:nvPr/>
          </p:nvSpPr>
          <p:spPr>
            <a:xfrm>
              <a:off x="615141" y="2508699"/>
              <a:ext cx="3250803" cy="3254899"/>
            </a:xfrm>
            <a:custGeom>
              <a:rect b="b" l="l" r="r" t="t"/>
              <a:pathLst>
                <a:path extrusionOk="0" h="3346940" w="3250803">
                  <a:moveTo>
                    <a:pt x="0" y="0"/>
                  </a:moveTo>
                  <a:lnTo>
                    <a:pt x="3250803" y="0"/>
                  </a:lnTo>
                  <a:lnTo>
                    <a:pt x="3250803" y="3346940"/>
                  </a:lnTo>
                  <a:lnTo>
                    <a:pt x="0" y="33469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CCCF">
                <a:alpha val="89410"/>
              </a:srgbClr>
            </a:solidFill>
            <a:ln cap="flat" cmpd="sng" w="12700">
              <a:solidFill>
                <a:srgbClr val="CBCCCF">
                  <a:alpha val="8941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76000" lIns="117325" spcFirstLastPara="1" rIns="156475" wrap="square" tIns="117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sp>
        <p:nvSpPr>
          <p:cNvPr id="413" name="Google Shape;413;g286e0ea6e76_0_94"/>
          <p:cNvSpPr txBox="1"/>
          <p:nvPr/>
        </p:nvSpPr>
        <p:spPr>
          <a:xfrm>
            <a:off x="1358325" y="2507040"/>
            <a:ext cx="4688400" cy="24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ctr">
              <a:lnSpc>
                <a:spcPct val="7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Email:</a:t>
            </a:r>
            <a:endParaRPr sz="23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1" marL="0" marR="0" rtl="0" algn="ctr">
              <a:lnSpc>
                <a:spcPct val="7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u="sng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consulting@mcgbinghamton.com</a:t>
            </a:r>
            <a:endParaRPr sz="2300" u="sng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1" marL="0" marR="0" rtl="0" algn="ctr">
              <a:lnSpc>
                <a:spcPct val="7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1" marL="0" marR="0" rtl="0" algn="ctr">
              <a:lnSpc>
                <a:spcPct val="7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Website:</a:t>
            </a:r>
            <a:endParaRPr sz="23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1" marL="0" rtl="0" algn="ctr">
              <a:lnSpc>
                <a:spcPct val="7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sz="2300" u="sng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mcgbinghamton.com</a:t>
            </a:r>
            <a:endParaRPr sz="2300" u="sng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1" marL="0" marR="0" rtl="0" algn="ctr">
              <a:lnSpc>
                <a:spcPct val="7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1" marL="0" marR="0" rtl="0" algn="ctr">
              <a:lnSpc>
                <a:spcPct val="7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Instagram:</a:t>
            </a:r>
            <a:endParaRPr sz="23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1" marL="0" marR="0" rtl="0" algn="ctr">
              <a:lnSpc>
                <a:spcPct val="7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@mcgbinghamton </a:t>
            </a:r>
            <a:endParaRPr b="0" i="0" sz="2300" u="sng" cap="none" strike="noStrike">
              <a:solidFill>
                <a:srgbClr val="0070C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414" name="Google Shape;414;g286e0ea6e76_0_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2075" y="2389425"/>
            <a:ext cx="2923976" cy="2923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g286e0ea6e76_0_94"/>
          <p:cNvPicPr preferRelativeResize="0"/>
          <p:nvPr/>
        </p:nvPicPr>
        <p:blipFill rotWithShape="1">
          <a:blip r:embed="rId4">
            <a:alphaModFix/>
          </a:blip>
          <a:srcRect b="28832" l="0" r="0" t="28636"/>
          <a:stretch/>
        </p:blipFill>
        <p:spPr>
          <a:xfrm>
            <a:off x="4730071" y="5436086"/>
            <a:ext cx="2731858" cy="1161902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g286e0ea6e76_0_94"/>
          <p:cNvSpPr/>
          <p:nvPr/>
        </p:nvSpPr>
        <p:spPr>
          <a:xfrm>
            <a:off x="6734150" y="1717254"/>
            <a:ext cx="4339822" cy="568656"/>
          </a:xfrm>
          <a:custGeom>
            <a:rect b="b" l="l" r="r" t="t"/>
            <a:pathLst>
              <a:path extrusionOk="0" h="633600" w="3250803">
                <a:moveTo>
                  <a:pt x="0" y="0"/>
                </a:moveTo>
                <a:lnTo>
                  <a:pt x="3250803" y="0"/>
                </a:lnTo>
                <a:lnTo>
                  <a:pt x="3250803" y="633600"/>
                </a:lnTo>
                <a:lnTo>
                  <a:pt x="0" y="633600"/>
                </a:lnTo>
                <a:lnTo>
                  <a:pt x="0" y="0"/>
                </a:lnTo>
                <a:close/>
              </a:path>
            </a:pathLst>
          </a:custGeom>
          <a:solidFill>
            <a:srgbClr val="1B3452"/>
          </a:solidFill>
          <a:ln cap="flat" cmpd="sng" w="12700">
            <a:solidFill>
              <a:srgbClr val="1B34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89400" lIns="156475" spcFirstLastPara="1" rIns="156475" wrap="square" tIns="894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Book Antiqua"/>
              <a:buNone/>
            </a:pPr>
            <a:r>
              <a:rPr b="1" lang="en-US" sz="23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Attendance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/>
          <p:nvPr/>
        </p:nvSpPr>
        <p:spPr>
          <a:xfrm>
            <a:off x="64223" y="55188"/>
            <a:ext cx="547210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Agenda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" name="Google Shape;170;p22"/>
          <p:cNvGrpSpPr/>
          <p:nvPr/>
        </p:nvGrpSpPr>
        <p:grpSpPr>
          <a:xfrm>
            <a:off x="2200593" y="1828800"/>
            <a:ext cx="7790815" cy="3182239"/>
            <a:chOff x="2200592" y="1828800"/>
            <a:chExt cx="7790815" cy="3182239"/>
          </a:xfrm>
        </p:grpSpPr>
        <p:sp>
          <p:nvSpPr>
            <p:cNvPr id="171" name="Google Shape;171;p22"/>
            <p:cNvSpPr/>
            <p:nvPr/>
          </p:nvSpPr>
          <p:spPr>
            <a:xfrm>
              <a:off x="2200592" y="1828800"/>
              <a:ext cx="7790815" cy="955675"/>
            </a:xfrm>
            <a:prstGeom prst="rect">
              <a:avLst/>
            </a:prstGeom>
            <a:solidFill>
              <a:srgbClr val="1A2E4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72" name="Google Shape;172;p22"/>
            <p:cNvSpPr/>
            <p:nvPr/>
          </p:nvSpPr>
          <p:spPr>
            <a:xfrm>
              <a:off x="2200592" y="2955035"/>
              <a:ext cx="7790815" cy="954405"/>
            </a:xfrm>
            <a:prstGeom prst="rect">
              <a:avLst/>
            </a:prstGeom>
            <a:solidFill>
              <a:srgbClr val="4B608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2"/>
            <p:cNvSpPr/>
            <p:nvPr/>
          </p:nvSpPr>
          <p:spPr>
            <a:xfrm>
              <a:off x="2200592" y="4055364"/>
              <a:ext cx="7790815" cy="955675"/>
            </a:xfrm>
            <a:prstGeom prst="rect">
              <a:avLst/>
            </a:prstGeom>
            <a:solidFill>
              <a:srgbClr val="969AA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" name="Google Shape;174;p22"/>
          <p:cNvSpPr txBox="1"/>
          <p:nvPr/>
        </p:nvSpPr>
        <p:spPr>
          <a:xfrm>
            <a:off x="2200592" y="1981200"/>
            <a:ext cx="7629208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Golden Circle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2"/>
          <p:cNvSpPr txBox="1"/>
          <p:nvPr/>
        </p:nvSpPr>
        <p:spPr>
          <a:xfrm>
            <a:off x="2228301" y="3105953"/>
            <a:ext cx="7629208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Questions to Ask Yourself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2"/>
          <p:cNvSpPr txBox="1"/>
          <p:nvPr/>
        </p:nvSpPr>
        <p:spPr>
          <a:xfrm>
            <a:off x="2281396" y="4230470"/>
            <a:ext cx="762920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Different Approaches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search" id="177" name="Google Shape;17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43109" y="295503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ircles with arrows with solid fill" id="178" name="Google Shape;17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15400" y="184714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ttings with solid fill" id="179" name="Google Shape;179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43109" y="4096639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2"/>
          <p:cNvSpPr txBox="1"/>
          <p:nvPr/>
        </p:nvSpPr>
        <p:spPr>
          <a:xfrm>
            <a:off x="11806896" y="6490889"/>
            <a:ext cx="250396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2"/>
          <p:cNvSpPr/>
          <p:nvPr/>
        </p:nvSpPr>
        <p:spPr>
          <a:xfrm>
            <a:off x="10339725" y="0"/>
            <a:ext cx="1852500" cy="68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60075" y="80662"/>
            <a:ext cx="1183776" cy="59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"/>
          <p:cNvSpPr txBox="1"/>
          <p:nvPr/>
        </p:nvSpPr>
        <p:spPr>
          <a:xfrm>
            <a:off x="64222" y="55188"/>
            <a:ext cx="725097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Golden Circle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5" title="How great leaders inspire action | Simon Sinek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0418" y="1607968"/>
            <a:ext cx="6474779" cy="3642063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5"/>
          <p:cNvSpPr/>
          <p:nvPr/>
        </p:nvSpPr>
        <p:spPr>
          <a:xfrm>
            <a:off x="7785719" y="1438182"/>
            <a:ext cx="3565863" cy="1180730"/>
          </a:xfrm>
          <a:prstGeom prst="rect">
            <a:avLst/>
          </a:prstGeom>
          <a:solidFill>
            <a:srgbClr val="1A2E48"/>
          </a:solidFill>
          <a:ln cap="flat" cmpd="sng" w="25400">
            <a:solidFill>
              <a:srgbClr val="1A2E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9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What?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9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Every organization knows </a:t>
            </a:r>
            <a:r>
              <a:rPr b="1" i="0" lang="en-US" sz="19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what</a:t>
            </a:r>
            <a:r>
              <a:rPr b="0" i="0" lang="en-US" sz="19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they do, these are their products or services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5"/>
          <p:cNvSpPr/>
          <p:nvPr/>
        </p:nvSpPr>
        <p:spPr>
          <a:xfrm>
            <a:off x="7785719" y="2838635"/>
            <a:ext cx="3565863" cy="1180730"/>
          </a:xfrm>
          <a:prstGeom prst="rect">
            <a:avLst/>
          </a:prstGeom>
          <a:solidFill>
            <a:srgbClr val="4B6082"/>
          </a:solidFill>
          <a:ln cap="flat" cmpd="sng" w="25400">
            <a:solidFill>
              <a:srgbClr val="4B60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9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How?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9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Some know </a:t>
            </a:r>
            <a:r>
              <a:rPr b="1" i="0" lang="en-US" sz="19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how</a:t>
            </a:r>
            <a:r>
              <a:rPr b="0" i="0" lang="en-US" sz="19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they are special or what sets them apart from competition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5"/>
          <p:cNvSpPr/>
          <p:nvPr/>
        </p:nvSpPr>
        <p:spPr>
          <a:xfrm>
            <a:off x="7785719" y="4239088"/>
            <a:ext cx="3565863" cy="1180730"/>
          </a:xfrm>
          <a:prstGeom prst="rect">
            <a:avLst/>
          </a:prstGeom>
          <a:solidFill>
            <a:srgbClr val="969AA1"/>
          </a:solidFill>
          <a:ln cap="flat" cmpd="sng" w="25400">
            <a:solidFill>
              <a:srgbClr val="969A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9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Why?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9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Very few know </a:t>
            </a:r>
            <a:r>
              <a:rPr b="1" i="0" lang="en-US" sz="19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why</a:t>
            </a:r>
            <a:r>
              <a:rPr b="0" i="0" lang="en-US" sz="19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they are doing something, their purpose, cause, or belief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5"/>
          <p:cNvSpPr/>
          <p:nvPr/>
        </p:nvSpPr>
        <p:spPr>
          <a:xfrm>
            <a:off x="10339725" y="0"/>
            <a:ext cx="1852500" cy="68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60075" y="80662"/>
            <a:ext cx="1183776" cy="59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"/>
          <p:cNvSpPr txBox="1"/>
          <p:nvPr/>
        </p:nvSpPr>
        <p:spPr>
          <a:xfrm>
            <a:off x="64222" y="55188"/>
            <a:ext cx="8189129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Golden Circle Application Example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6"/>
          <p:cNvSpPr/>
          <p:nvPr/>
        </p:nvSpPr>
        <p:spPr>
          <a:xfrm>
            <a:off x="7785719" y="1776384"/>
            <a:ext cx="3565863" cy="1180730"/>
          </a:xfrm>
          <a:prstGeom prst="rect">
            <a:avLst/>
          </a:prstGeom>
          <a:solidFill>
            <a:srgbClr val="1A2E48"/>
          </a:solidFill>
          <a:ln cap="flat" cmpd="sng" w="25400">
            <a:solidFill>
              <a:srgbClr val="1A2E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What?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Patagonia offers gear and apparel suited towards those with outdoor-oriented lifestyles and hobbies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6"/>
          <p:cNvSpPr/>
          <p:nvPr/>
        </p:nvSpPr>
        <p:spPr>
          <a:xfrm>
            <a:off x="7785719" y="3176837"/>
            <a:ext cx="3565863" cy="1180730"/>
          </a:xfrm>
          <a:prstGeom prst="rect">
            <a:avLst/>
          </a:prstGeom>
          <a:solidFill>
            <a:srgbClr val="4B6082"/>
          </a:solidFill>
          <a:ln cap="flat" cmpd="sng" w="25400">
            <a:solidFill>
              <a:srgbClr val="4B60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How?</a:t>
            </a:r>
            <a:br>
              <a:rPr b="1" i="0" lang="en-US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b="0" i="0" lang="en-US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Patagonia operates through e-commerce and physical storefronts, and are known for the high quality, durability, and sustainability of their products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6"/>
          <p:cNvSpPr/>
          <p:nvPr/>
        </p:nvSpPr>
        <p:spPr>
          <a:xfrm>
            <a:off x="7785719" y="4577290"/>
            <a:ext cx="3565863" cy="1180730"/>
          </a:xfrm>
          <a:prstGeom prst="rect">
            <a:avLst/>
          </a:prstGeom>
          <a:solidFill>
            <a:srgbClr val="969AA1"/>
          </a:solidFill>
          <a:ln cap="flat" cmpd="sng" w="25400">
            <a:solidFill>
              <a:srgbClr val="969A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Why?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Patagonia provides these sustainable products to help the environment and those who support it, made clear by the recent actions of its CEO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6"/>
          <p:cNvSpPr/>
          <p:nvPr/>
        </p:nvSpPr>
        <p:spPr>
          <a:xfrm>
            <a:off x="1524000" y="1546755"/>
            <a:ext cx="4572000" cy="4572000"/>
          </a:xfrm>
          <a:prstGeom prst="ellipse">
            <a:avLst/>
          </a:prstGeom>
          <a:solidFill>
            <a:srgbClr val="1A2E48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6"/>
          <p:cNvSpPr/>
          <p:nvPr/>
        </p:nvSpPr>
        <p:spPr>
          <a:xfrm>
            <a:off x="2209800" y="2232555"/>
            <a:ext cx="3200400" cy="3200400"/>
          </a:xfrm>
          <a:prstGeom prst="ellipse">
            <a:avLst/>
          </a:prstGeom>
          <a:solidFill>
            <a:srgbClr val="4B60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6"/>
          <p:cNvSpPr/>
          <p:nvPr/>
        </p:nvSpPr>
        <p:spPr>
          <a:xfrm>
            <a:off x="3032760" y="3055515"/>
            <a:ext cx="1554480" cy="1554480"/>
          </a:xfrm>
          <a:prstGeom prst="ellipse">
            <a:avLst/>
          </a:prstGeom>
          <a:solidFill>
            <a:srgbClr val="969AA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6"/>
          <p:cNvSpPr txBox="1"/>
          <p:nvPr/>
        </p:nvSpPr>
        <p:spPr>
          <a:xfrm>
            <a:off x="2209800" y="1017987"/>
            <a:ext cx="8189129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Example Company: Patagonia 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6"/>
          <p:cNvSpPr txBox="1"/>
          <p:nvPr/>
        </p:nvSpPr>
        <p:spPr>
          <a:xfrm>
            <a:off x="2531570" y="3650074"/>
            <a:ext cx="2556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WHY</a:t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6"/>
          <p:cNvSpPr txBox="1"/>
          <p:nvPr/>
        </p:nvSpPr>
        <p:spPr>
          <a:xfrm>
            <a:off x="2531570" y="2527970"/>
            <a:ext cx="2556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HOW</a:t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6"/>
          <p:cNvSpPr txBox="1"/>
          <p:nvPr/>
        </p:nvSpPr>
        <p:spPr>
          <a:xfrm>
            <a:off x="3032700" y="1693850"/>
            <a:ext cx="1554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WHAT</a:t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6"/>
          <p:cNvSpPr/>
          <p:nvPr/>
        </p:nvSpPr>
        <p:spPr>
          <a:xfrm>
            <a:off x="10339725" y="0"/>
            <a:ext cx="1852500" cy="68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60075" y="80662"/>
            <a:ext cx="1183776" cy="59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3"/>
          <p:cNvSpPr txBox="1"/>
          <p:nvPr/>
        </p:nvSpPr>
        <p:spPr>
          <a:xfrm>
            <a:off x="64222" y="55188"/>
            <a:ext cx="8189129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Questions to Ask Yourself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3"/>
          <p:cNvSpPr/>
          <p:nvPr/>
        </p:nvSpPr>
        <p:spPr>
          <a:xfrm>
            <a:off x="762000" y="990600"/>
            <a:ext cx="10668000" cy="838200"/>
          </a:xfrm>
          <a:prstGeom prst="rect">
            <a:avLst/>
          </a:prstGeom>
          <a:solidFill>
            <a:srgbClr val="192E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3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Using the Golden Circle can help to understand your audience and their wants</a:t>
            </a:r>
            <a:endParaRPr b="1" i="1" sz="2300" u="sng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18" name="Google Shape;218;p23"/>
          <p:cNvSpPr/>
          <p:nvPr/>
        </p:nvSpPr>
        <p:spPr>
          <a:xfrm>
            <a:off x="762000" y="1981200"/>
            <a:ext cx="3124200" cy="4191000"/>
          </a:xfrm>
          <a:prstGeom prst="rect">
            <a:avLst/>
          </a:prstGeom>
          <a:solidFill>
            <a:srgbClr val="969AA1"/>
          </a:solidFill>
          <a:ln cap="flat" cmpd="sng" w="9525">
            <a:solidFill>
              <a:srgbClr val="1A2E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3"/>
          <p:cNvSpPr/>
          <p:nvPr/>
        </p:nvSpPr>
        <p:spPr>
          <a:xfrm>
            <a:off x="4533900" y="1967345"/>
            <a:ext cx="3124200" cy="4191000"/>
          </a:xfrm>
          <a:prstGeom prst="rect">
            <a:avLst/>
          </a:prstGeom>
          <a:solidFill>
            <a:srgbClr val="969AA1"/>
          </a:solidFill>
          <a:ln cap="flat" cmpd="sng" w="9525">
            <a:solidFill>
              <a:srgbClr val="1A2E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3"/>
          <p:cNvSpPr/>
          <p:nvPr/>
        </p:nvSpPr>
        <p:spPr>
          <a:xfrm>
            <a:off x="8305800" y="1967345"/>
            <a:ext cx="3124200" cy="4191000"/>
          </a:xfrm>
          <a:prstGeom prst="rect">
            <a:avLst/>
          </a:prstGeom>
          <a:solidFill>
            <a:srgbClr val="969AA1"/>
          </a:solidFill>
          <a:ln cap="flat" cmpd="sng" w="9525">
            <a:solidFill>
              <a:srgbClr val="1A2E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3"/>
          <p:cNvSpPr/>
          <p:nvPr/>
        </p:nvSpPr>
        <p:spPr>
          <a:xfrm>
            <a:off x="1638300" y="2124808"/>
            <a:ext cx="1371600" cy="1371600"/>
          </a:xfrm>
          <a:prstGeom prst="diamond">
            <a:avLst/>
          </a:prstGeom>
          <a:solidFill>
            <a:srgbClr val="192E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3"/>
          <p:cNvSpPr/>
          <p:nvPr/>
        </p:nvSpPr>
        <p:spPr>
          <a:xfrm>
            <a:off x="5410200" y="2173299"/>
            <a:ext cx="1371600" cy="1371600"/>
          </a:xfrm>
          <a:prstGeom prst="diamond">
            <a:avLst/>
          </a:prstGeom>
          <a:solidFill>
            <a:srgbClr val="192E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3"/>
          <p:cNvSpPr/>
          <p:nvPr/>
        </p:nvSpPr>
        <p:spPr>
          <a:xfrm>
            <a:off x="9182100" y="2173299"/>
            <a:ext cx="1371600" cy="1371600"/>
          </a:xfrm>
          <a:prstGeom prst="diamond">
            <a:avLst/>
          </a:prstGeom>
          <a:solidFill>
            <a:srgbClr val="192E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tars with solid fill" id="224" name="Google Shape;22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8800" y="240189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arch Inventory with solid fill" id="225" name="Google Shape;22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90650" y="2337648"/>
            <a:ext cx="864425" cy="866324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3"/>
          <p:cNvSpPr txBox="1"/>
          <p:nvPr/>
        </p:nvSpPr>
        <p:spPr>
          <a:xfrm>
            <a:off x="8420100" y="3940946"/>
            <a:ext cx="2895600" cy="1938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What are the </a:t>
            </a:r>
            <a:r>
              <a:rPr b="1" i="0" lang="en-US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key values</a:t>
            </a:r>
            <a:r>
              <a:rPr b="0" i="0" lang="en-US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of your target demographics? Where do these values </a:t>
            </a:r>
            <a:r>
              <a:rPr b="1" i="0" lang="en-US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overlap</a:t>
            </a:r>
            <a:r>
              <a:rPr b="0" i="0" lang="en-US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with those of the company?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adge Heart with solid fill" id="227" name="Google Shape;227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10700" y="2353408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3"/>
          <p:cNvSpPr txBox="1"/>
          <p:nvPr/>
        </p:nvSpPr>
        <p:spPr>
          <a:xfrm>
            <a:off x="4648200" y="3935335"/>
            <a:ext cx="2895600" cy="1938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When considering recommendations, make sure not to abandon what </a:t>
            </a:r>
            <a:r>
              <a:rPr b="1" i="0" lang="en-US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differentiates</a:t>
            </a:r>
            <a:r>
              <a:rPr b="0" i="0" lang="en-US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the company in its market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3"/>
          <p:cNvSpPr txBox="1"/>
          <p:nvPr/>
        </p:nvSpPr>
        <p:spPr>
          <a:xfrm>
            <a:off x="875062" y="3935335"/>
            <a:ext cx="2895600" cy="1938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What </a:t>
            </a:r>
            <a:r>
              <a:rPr b="1" i="0" lang="en-US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products and services</a:t>
            </a:r>
            <a:r>
              <a:rPr b="0" i="0" lang="en-US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does the company offer? Do these </a:t>
            </a:r>
            <a:r>
              <a:rPr b="1" i="0" lang="en-US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appeal</a:t>
            </a:r>
            <a:r>
              <a:rPr b="0" i="0" lang="en-US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to the target audience? What needs improvement?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3"/>
          <p:cNvSpPr/>
          <p:nvPr/>
        </p:nvSpPr>
        <p:spPr>
          <a:xfrm>
            <a:off x="10339725" y="0"/>
            <a:ext cx="1852500" cy="68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60075" y="80662"/>
            <a:ext cx="1183776" cy="59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4"/>
          <p:cNvSpPr txBox="1"/>
          <p:nvPr/>
        </p:nvSpPr>
        <p:spPr>
          <a:xfrm>
            <a:off x="64222" y="55188"/>
            <a:ext cx="7936778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Questions to Ask Yourself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7" name="Google Shape;237;p24"/>
          <p:cNvGrpSpPr/>
          <p:nvPr/>
        </p:nvGrpSpPr>
        <p:grpSpPr>
          <a:xfrm>
            <a:off x="1066800" y="1078443"/>
            <a:ext cx="10515599" cy="4371246"/>
            <a:chOff x="304800" y="1461380"/>
            <a:chExt cx="10515599" cy="4371246"/>
          </a:xfrm>
        </p:grpSpPr>
        <p:grpSp>
          <p:nvGrpSpPr>
            <p:cNvPr id="238" name="Google Shape;238;p24"/>
            <p:cNvGrpSpPr/>
            <p:nvPr/>
          </p:nvGrpSpPr>
          <p:grpSpPr>
            <a:xfrm>
              <a:off x="304800" y="1461380"/>
              <a:ext cx="2514600" cy="1066800"/>
              <a:chOff x="304800" y="1447800"/>
              <a:chExt cx="2514600" cy="1066800"/>
            </a:xfrm>
          </p:grpSpPr>
          <p:sp>
            <p:nvSpPr>
              <p:cNvPr id="239" name="Google Shape;239;p24"/>
              <p:cNvSpPr/>
              <p:nvPr/>
            </p:nvSpPr>
            <p:spPr>
              <a:xfrm rot="10800000">
                <a:off x="2667000" y="1447800"/>
                <a:ext cx="152400" cy="1066800"/>
              </a:xfrm>
              <a:prstGeom prst="rightBrace">
                <a:avLst>
                  <a:gd fmla="val 8333" name="adj1"/>
                  <a:gd fmla="val 50000" name="adj2"/>
                </a:avLst>
              </a:prstGeom>
              <a:noFill/>
              <a:ln cap="flat" cmpd="sng" w="28575">
                <a:solidFill>
                  <a:srgbClr val="192E4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24"/>
              <p:cNvSpPr/>
              <p:nvPr/>
            </p:nvSpPr>
            <p:spPr>
              <a:xfrm>
                <a:off x="304800" y="1447800"/>
                <a:ext cx="2133600" cy="106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24"/>
              <p:cNvSpPr txBox="1"/>
              <p:nvPr/>
            </p:nvSpPr>
            <p:spPr>
              <a:xfrm>
                <a:off x="304800" y="1565701"/>
                <a:ext cx="2133600" cy="8309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1" i="0" lang="en-US" sz="2400" u="none" cap="none" strike="noStrike">
                    <a:solidFill>
                      <a:schemeClr val="dk1"/>
                    </a:solidFill>
                    <a:latin typeface="Book Antiqua"/>
                    <a:ea typeface="Book Antiqua"/>
                    <a:cs typeface="Book Antiqua"/>
                    <a:sym typeface="Book Antiqua"/>
                  </a:rPr>
                  <a:t>The Key Consumer</a:t>
                </a:r>
                <a:endParaRPr b="1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2" name="Google Shape;242;p24"/>
            <p:cNvGrpSpPr/>
            <p:nvPr/>
          </p:nvGrpSpPr>
          <p:grpSpPr>
            <a:xfrm>
              <a:off x="304800" y="3106676"/>
              <a:ext cx="2514600" cy="1066800"/>
              <a:chOff x="304800" y="2895600"/>
              <a:chExt cx="2514600" cy="1066800"/>
            </a:xfrm>
          </p:grpSpPr>
          <p:sp>
            <p:nvSpPr>
              <p:cNvPr id="243" name="Google Shape;243;p24"/>
              <p:cNvSpPr/>
              <p:nvPr/>
            </p:nvSpPr>
            <p:spPr>
              <a:xfrm>
                <a:off x="304800" y="2895600"/>
                <a:ext cx="2133600" cy="106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24"/>
              <p:cNvSpPr txBox="1"/>
              <p:nvPr/>
            </p:nvSpPr>
            <p:spPr>
              <a:xfrm>
                <a:off x="304800" y="3013501"/>
                <a:ext cx="2133600" cy="8309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1" i="0" lang="en-US" sz="2400" u="none" cap="none" strike="noStrike">
                    <a:solidFill>
                      <a:schemeClr val="dk1"/>
                    </a:solidFill>
                    <a:latin typeface="Book Antiqua"/>
                    <a:ea typeface="Book Antiqua"/>
                    <a:cs typeface="Book Antiqua"/>
                    <a:sym typeface="Book Antiqua"/>
                  </a:rPr>
                  <a:t>Follow Their Experiences</a:t>
                </a:r>
                <a:endParaRPr b="1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4"/>
              <p:cNvSpPr/>
              <p:nvPr/>
            </p:nvSpPr>
            <p:spPr>
              <a:xfrm rot="10800000">
                <a:off x="2667000" y="2895600"/>
                <a:ext cx="152400" cy="1066800"/>
              </a:xfrm>
              <a:prstGeom prst="rightBrace">
                <a:avLst>
                  <a:gd fmla="val 8333" name="adj1"/>
                  <a:gd fmla="val 50000" name="adj2"/>
                </a:avLst>
              </a:prstGeom>
              <a:noFill/>
              <a:ln cap="flat" cmpd="sng" w="28575">
                <a:solidFill>
                  <a:srgbClr val="192E4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6" name="Google Shape;246;p24"/>
            <p:cNvGrpSpPr/>
            <p:nvPr/>
          </p:nvGrpSpPr>
          <p:grpSpPr>
            <a:xfrm>
              <a:off x="304800" y="4751972"/>
              <a:ext cx="2514600" cy="1080654"/>
              <a:chOff x="304800" y="4343400"/>
              <a:chExt cx="2514600" cy="1080654"/>
            </a:xfrm>
          </p:grpSpPr>
          <p:sp>
            <p:nvSpPr>
              <p:cNvPr id="247" name="Google Shape;247;p24"/>
              <p:cNvSpPr/>
              <p:nvPr/>
            </p:nvSpPr>
            <p:spPr>
              <a:xfrm>
                <a:off x="304800" y="4343400"/>
                <a:ext cx="2133600" cy="106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24"/>
              <p:cNvSpPr txBox="1"/>
              <p:nvPr/>
            </p:nvSpPr>
            <p:spPr>
              <a:xfrm>
                <a:off x="304800" y="4461301"/>
                <a:ext cx="2133600" cy="8001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1" i="0" lang="en-US" sz="2300" u="none" cap="none" strike="noStrike">
                    <a:solidFill>
                      <a:schemeClr val="dk1"/>
                    </a:solidFill>
                    <a:latin typeface="Book Antiqua"/>
                    <a:ea typeface="Book Antiqua"/>
                    <a:cs typeface="Book Antiqua"/>
                    <a:sym typeface="Book Antiqua"/>
                  </a:rPr>
                  <a:t>Highlight Good and Bad</a:t>
                </a:r>
                <a:endParaRPr b="1" i="0" sz="2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4"/>
              <p:cNvSpPr/>
              <p:nvPr/>
            </p:nvSpPr>
            <p:spPr>
              <a:xfrm rot="10800000">
                <a:off x="2667000" y="4357254"/>
                <a:ext cx="152400" cy="1066800"/>
              </a:xfrm>
              <a:prstGeom prst="rightBrace">
                <a:avLst>
                  <a:gd fmla="val 8333" name="adj1"/>
                  <a:gd fmla="val 50000" name="adj2"/>
                </a:avLst>
              </a:prstGeom>
              <a:noFill/>
              <a:ln cap="flat" cmpd="sng" w="28575">
                <a:solidFill>
                  <a:srgbClr val="192E4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0" name="Google Shape;250;p24"/>
            <p:cNvSpPr txBox="1"/>
            <p:nvPr/>
          </p:nvSpPr>
          <p:spPr>
            <a:xfrm>
              <a:off x="2819399" y="1529383"/>
              <a:ext cx="7076769" cy="9232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Who is the company looking to target?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What is the company’s biggest demographic?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What consumer market should the company target for the future?</a:t>
              </a:r>
              <a:endParaRPr b="0" i="0" sz="1800" u="none" cap="none" strike="noStrik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251" name="Google Shape;251;p24"/>
            <p:cNvSpPr txBox="1"/>
            <p:nvPr/>
          </p:nvSpPr>
          <p:spPr>
            <a:xfrm>
              <a:off x="2819399" y="3178410"/>
              <a:ext cx="7315200" cy="9232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When does your customer begin to interact with this company?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What steps do they take and how do they feel?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How does this company create a positive experience?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4"/>
            <p:cNvSpPr txBox="1"/>
            <p:nvPr/>
          </p:nvSpPr>
          <p:spPr>
            <a:xfrm>
              <a:off x="2819399" y="4823706"/>
              <a:ext cx="8001000" cy="9232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What are the positive aspects of the company currently?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What are the key pain points of the consumer?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What could be altered/removed/refined to improve consumer experience?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3" name="Google Shape;253;p24"/>
          <p:cNvSpPr/>
          <p:nvPr/>
        </p:nvSpPr>
        <p:spPr>
          <a:xfrm>
            <a:off x="1181100" y="5562141"/>
            <a:ext cx="9944100" cy="686259"/>
          </a:xfrm>
          <a:prstGeom prst="rect">
            <a:avLst/>
          </a:prstGeom>
          <a:solidFill>
            <a:srgbClr val="192E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This information can come from the </a:t>
            </a:r>
            <a:r>
              <a:rPr b="1" i="0" lang="en-US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case itself </a:t>
            </a:r>
            <a:r>
              <a:rPr b="0" i="0" lang="en-US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or </a:t>
            </a:r>
            <a:r>
              <a:rPr b="1" i="0" lang="en-US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external research</a:t>
            </a:r>
            <a:r>
              <a:rPr b="0" i="0" lang="en-US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 Think through it like the company’s </a:t>
            </a:r>
            <a:r>
              <a:rPr b="1" i="0" lang="en-US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C-Suite</a:t>
            </a:r>
            <a:r>
              <a:rPr b="0" i="0" lang="en-US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, but also as a </a:t>
            </a:r>
            <a:r>
              <a:rPr b="1" i="0" lang="en-US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consumer</a:t>
            </a:r>
            <a:r>
              <a:rPr b="0" i="0" lang="en-US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4"/>
          <p:cNvSpPr/>
          <p:nvPr/>
        </p:nvSpPr>
        <p:spPr>
          <a:xfrm>
            <a:off x="10339725" y="0"/>
            <a:ext cx="1852500" cy="68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60075" y="80662"/>
            <a:ext cx="1183776" cy="59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5"/>
          <p:cNvSpPr txBox="1"/>
          <p:nvPr/>
        </p:nvSpPr>
        <p:spPr>
          <a:xfrm>
            <a:off x="64222" y="55188"/>
            <a:ext cx="9079778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Different Approaches: Personas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5"/>
          <p:cNvSpPr/>
          <p:nvPr/>
        </p:nvSpPr>
        <p:spPr>
          <a:xfrm>
            <a:off x="818140" y="916250"/>
            <a:ext cx="2798615" cy="533400"/>
          </a:xfrm>
          <a:prstGeom prst="rect">
            <a:avLst/>
          </a:prstGeom>
          <a:solidFill>
            <a:srgbClr val="192E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Persona Example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5"/>
          <p:cNvSpPr/>
          <p:nvPr/>
        </p:nvSpPr>
        <p:spPr>
          <a:xfrm>
            <a:off x="356897" y="1630435"/>
            <a:ext cx="3721100" cy="4572000"/>
          </a:xfrm>
          <a:prstGeom prst="rect">
            <a:avLst/>
          </a:prstGeom>
          <a:noFill/>
          <a:ln cap="flat" cmpd="sng" w="28575">
            <a:solidFill>
              <a:srgbClr val="192E4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5"/>
          <p:cNvSpPr txBox="1"/>
          <p:nvPr/>
        </p:nvSpPr>
        <p:spPr>
          <a:xfrm>
            <a:off x="2054222" y="1627258"/>
            <a:ext cx="1962294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ook Antiqua"/>
              <a:buNone/>
            </a:pPr>
            <a:r>
              <a:rPr b="1" i="0" lang="en-US" sz="25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Blake</a:t>
            </a:r>
            <a:endParaRPr b="0" i="0" sz="18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ok Antiqua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Age: 19</a:t>
            </a:r>
            <a:endParaRPr b="0" i="0" sz="18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64" name="Google Shape;264;p25"/>
          <p:cNvSpPr txBox="1"/>
          <p:nvPr/>
        </p:nvSpPr>
        <p:spPr>
          <a:xfrm>
            <a:off x="1912504" y="2469840"/>
            <a:ext cx="2296678" cy="1077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ook Antiqu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Blake is unemployed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ook Antiqu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so he uses his parents’ money whenever he goes out. </a:t>
            </a:r>
            <a:endParaRPr b="0" i="0" sz="16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65" name="Google Shape;265;p25"/>
          <p:cNvSpPr txBox="1"/>
          <p:nvPr/>
        </p:nvSpPr>
        <p:spPr>
          <a:xfrm>
            <a:off x="439952" y="3659029"/>
            <a:ext cx="3616325" cy="2831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ook Antiqua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Motivation: </a:t>
            </a:r>
            <a:endParaRPr b="0" i="0" sz="16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ook Antiqu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With a lack of disposal income on his own, Blake wants cheap and quick meals when hungry.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ook Antiqua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Pain Points: </a:t>
            </a:r>
            <a:endParaRPr b="0" i="0" sz="16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ook Antiqu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When buying pizza, Blake doesn’t enjoy the ambiance of the $1 dollar pizza store. The lines are also too long, and he gets annoyed </a:t>
            </a:r>
            <a:endParaRPr b="0" i="0" sz="16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9 facts about boys that you may not know - Parenting Ideas" id="266" name="Google Shape;26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604" y="1651928"/>
            <a:ext cx="1635841" cy="1690305"/>
          </a:xfrm>
          <a:prstGeom prst="rect">
            <a:avLst/>
          </a:prstGeom>
          <a:noFill/>
          <a:ln cap="flat" cmpd="sng" w="19050">
            <a:solidFill>
              <a:srgbClr val="192E48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67" name="Google Shape;267;p25"/>
          <p:cNvSpPr/>
          <p:nvPr/>
        </p:nvSpPr>
        <p:spPr>
          <a:xfrm>
            <a:off x="4783893" y="1752600"/>
            <a:ext cx="2438016" cy="4191000"/>
          </a:xfrm>
          <a:prstGeom prst="rect">
            <a:avLst/>
          </a:prstGeom>
          <a:solidFill>
            <a:srgbClr val="969AA1"/>
          </a:solidFill>
          <a:ln cap="flat" cmpd="sng" w="25400">
            <a:solidFill>
              <a:srgbClr val="1A2E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5"/>
          <p:cNvSpPr/>
          <p:nvPr/>
        </p:nvSpPr>
        <p:spPr>
          <a:xfrm>
            <a:off x="5317101" y="1945963"/>
            <a:ext cx="1371600" cy="1371600"/>
          </a:xfrm>
          <a:prstGeom prst="diamond">
            <a:avLst/>
          </a:prstGeom>
          <a:solidFill>
            <a:srgbClr val="192E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5"/>
          <p:cNvSpPr/>
          <p:nvPr/>
        </p:nvSpPr>
        <p:spPr>
          <a:xfrm>
            <a:off x="5016283" y="922322"/>
            <a:ext cx="6792024" cy="521256"/>
          </a:xfrm>
          <a:prstGeom prst="rect">
            <a:avLst/>
          </a:prstGeom>
          <a:solidFill>
            <a:srgbClr val="192E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Tell a Story through the Consumer Viewpoint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5"/>
          <p:cNvSpPr txBox="1"/>
          <p:nvPr/>
        </p:nvSpPr>
        <p:spPr>
          <a:xfrm>
            <a:off x="4783893" y="3429000"/>
            <a:ext cx="2438016" cy="646331"/>
          </a:xfrm>
          <a:prstGeom prst="rect">
            <a:avLst/>
          </a:prstGeom>
          <a:solidFill>
            <a:srgbClr val="4B6082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Create 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persona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5"/>
          <p:cNvSpPr txBox="1"/>
          <p:nvPr/>
        </p:nvSpPr>
        <p:spPr>
          <a:xfrm>
            <a:off x="4750205" y="4082956"/>
            <a:ext cx="2456578" cy="1661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Flush out examples of the target demographic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What are their preferences, lifestyle/wants, etc.?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5"/>
          <p:cNvSpPr/>
          <p:nvPr/>
        </p:nvSpPr>
        <p:spPr>
          <a:xfrm>
            <a:off x="9601200" y="1752600"/>
            <a:ext cx="2438016" cy="4191000"/>
          </a:xfrm>
          <a:prstGeom prst="rect">
            <a:avLst/>
          </a:prstGeom>
          <a:solidFill>
            <a:srgbClr val="969AA1"/>
          </a:solidFill>
          <a:ln cap="flat" cmpd="sng" w="25400">
            <a:solidFill>
              <a:srgbClr val="1A2E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5"/>
          <p:cNvSpPr/>
          <p:nvPr/>
        </p:nvSpPr>
        <p:spPr>
          <a:xfrm>
            <a:off x="10134408" y="1945963"/>
            <a:ext cx="1371600" cy="1371600"/>
          </a:xfrm>
          <a:prstGeom prst="diamond">
            <a:avLst/>
          </a:prstGeom>
          <a:solidFill>
            <a:srgbClr val="192E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hoe footprints" id="274" name="Google Shape;27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39208" y="2269875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5"/>
          <p:cNvSpPr txBox="1"/>
          <p:nvPr/>
        </p:nvSpPr>
        <p:spPr>
          <a:xfrm>
            <a:off x="9601200" y="3429000"/>
            <a:ext cx="2438016" cy="646331"/>
          </a:xfrm>
          <a:prstGeom prst="rect">
            <a:avLst/>
          </a:prstGeom>
          <a:solidFill>
            <a:srgbClr val="4B6082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Walk through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their shoes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5"/>
          <p:cNvSpPr txBox="1"/>
          <p:nvPr/>
        </p:nvSpPr>
        <p:spPr>
          <a:xfrm>
            <a:off x="9567512" y="4082956"/>
            <a:ext cx="2456578" cy="1661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Imagine yourself as the persona you created: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What parts of the experience would make you unhappy?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ser" id="277" name="Google Shape;277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62601" y="2094029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5"/>
          <p:cNvSpPr/>
          <p:nvPr/>
        </p:nvSpPr>
        <p:spPr>
          <a:xfrm>
            <a:off x="7372685" y="1752600"/>
            <a:ext cx="2079221" cy="4191000"/>
          </a:xfrm>
          <a:prstGeom prst="rect">
            <a:avLst/>
          </a:prstGeom>
          <a:solidFill>
            <a:srgbClr val="969AA1"/>
          </a:solidFill>
          <a:ln cap="flat" cmpd="sng" w="25400">
            <a:solidFill>
              <a:srgbClr val="1A2E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5"/>
          <p:cNvSpPr/>
          <p:nvPr/>
        </p:nvSpPr>
        <p:spPr>
          <a:xfrm>
            <a:off x="7726495" y="1965075"/>
            <a:ext cx="1371600" cy="1371600"/>
          </a:xfrm>
          <a:prstGeom prst="diamond">
            <a:avLst/>
          </a:prstGeom>
          <a:solidFill>
            <a:srgbClr val="192E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5"/>
          <p:cNvSpPr txBox="1"/>
          <p:nvPr/>
        </p:nvSpPr>
        <p:spPr>
          <a:xfrm>
            <a:off x="7356077" y="3421375"/>
            <a:ext cx="2095829" cy="646331"/>
          </a:xfrm>
          <a:prstGeom prst="rect">
            <a:avLst/>
          </a:prstGeom>
          <a:solidFill>
            <a:srgbClr val="4B6082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Map their experiences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ap with pin" id="281" name="Google Shape;281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98550" y="2218782"/>
            <a:ext cx="826000" cy="82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5"/>
          <p:cNvSpPr txBox="1"/>
          <p:nvPr/>
        </p:nvSpPr>
        <p:spPr>
          <a:xfrm>
            <a:off x="7371203" y="4128287"/>
            <a:ext cx="2095830" cy="16619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Think about the entire consumer experience: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Consider the entire process a consumer would take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3" name="Google Shape;283;p25"/>
          <p:cNvCxnSpPr/>
          <p:nvPr/>
        </p:nvCxnSpPr>
        <p:spPr>
          <a:xfrm>
            <a:off x="4436807" y="916250"/>
            <a:ext cx="0" cy="5410200"/>
          </a:xfrm>
          <a:prstGeom prst="straightConnector1">
            <a:avLst/>
          </a:prstGeom>
          <a:noFill/>
          <a:ln cap="flat" cmpd="sng" w="57150">
            <a:solidFill>
              <a:srgbClr val="192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4" name="Google Shape;284;p25"/>
          <p:cNvSpPr/>
          <p:nvPr/>
        </p:nvSpPr>
        <p:spPr>
          <a:xfrm>
            <a:off x="10339725" y="0"/>
            <a:ext cx="1852500" cy="68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860075" y="80662"/>
            <a:ext cx="1183776" cy="59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6"/>
          <p:cNvSpPr txBox="1"/>
          <p:nvPr/>
        </p:nvSpPr>
        <p:spPr>
          <a:xfrm>
            <a:off x="64222" y="55188"/>
            <a:ext cx="9079778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What is a Journey Map?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6"/>
          <p:cNvSpPr/>
          <p:nvPr/>
        </p:nvSpPr>
        <p:spPr>
          <a:xfrm>
            <a:off x="4404851" y="2281474"/>
            <a:ext cx="3382297" cy="2416170"/>
          </a:xfrm>
          <a:prstGeom prst="rect">
            <a:avLst/>
          </a:prstGeom>
          <a:solidFill>
            <a:srgbClr val="969AA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Uses a grid-like structure and trend line to visually document experiences and satisfaction while engaged with company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6"/>
          <p:cNvSpPr/>
          <p:nvPr/>
        </p:nvSpPr>
        <p:spPr>
          <a:xfrm>
            <a:off x="8008374" y="2281473"/>
            <a:ext cx="3382297" cy="2416170"/>
          </a:xfrm>
          <a:prstGeom prst="rect">
            <a:avLst/>
          </a:prstGeom>
          <a:solidFill>
            <a:srgbClr val="969AA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Helps identify weak points of currently-offered experience to help fine-tune recommendations and personalize presentation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6"/>
          <p:cNvSpPr/>
          <p:nvPr/>
        </p:nvSpPr>
        <p:spPr>
          <a:xfrm>
            <a:off x="801328" y="2281473"/>
            <a:ext cx="3382297" cy="2416170"/>
          </a:xfrm>
          <a:prstGeom prst="rect">
            <a:avLst/>
          </a:prstGeom>
          <a:solidFill>
            <a:srgbClr val="969AA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Takes a deeper look into one or multiple consumers’ growth and interaction with a company and its products and services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94" name="Google Shape;294;p26"/>
          <p:cNvSpPr/>
          <p:nvPr/>
        </p:nvSpPr>
        <p:spPr>
          <a:xfrm>
            <a:off x="1852550" y="1698171"/>
            <a:ext cx="1202301" cy="1120631"/>
          </a:xfrm>
          <a:prstGeom prst="diamond">
            <a:avLst/>
          </a:prstGeom>
          <a:solidFill>
            <a:srgbClr val="192E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ser" id="295" name="Google Shape;29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0402" y="1872023"/>
            <a:ext cx="714050" cy="70014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6"/>
          <p:cNvSpPr/>
          <p:nvPr/>
        </p:nvSpPr>
        <p:spPr>
          <a:xfrm>
            <a:off x="5494849" y="1698171"/>
            <a:ext cx="1202301" cy="1120631"/>
          </a:xfrm>
          <a:prstGeom prst="diamond">
            <a:avLst/>
          </a:prstGeom>
          <a:solidFill>
            <a:srgbClr val="192E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ser" id="297" name="Google Shape;29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42701" y="1872023"/>
            <a:ext cx="714050" cy="700149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6"/>
          <p:cNvSpPr/>
          <p:nvPr/>
        </p:nvSpPr>
        <p:spPr>
          <a:xfrm>
            <a:off x="9129696" y="1698171"/>
            <a:ext cx="1202301" cy="1120631"/>
          </a:xfrm>
          <a:prstGeom prst="diamond">
            <a:avLst/>
          </a:prstGeom>
          <a:solidFill>
            <a:srgbClr val="192E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ser" id="299" name="Google Shape;29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77548" y="1872023"/>
            <a:ext cx="714050" cy="700149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6"/>
          <p:cNvSpPr/>
          <p:nvPr/>
        </p:nvSpPr>
        <p:spPr>
          <a:xfrm>
            <a:off x="10339725" y="0"/>
            <a:ext cx="1852500" cy="68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60075" y="80662"/>
            <a:ext cx="1183776" cy="59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0166" y="784605"/>
            <a:ext cx="11269175" cy="5468112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7"/>
          <p:cNvSpPr txBox="1"/>
          <p:nvPr/>
        </p:nvSpPr>
        <p:spPr>
          <a:xfrm>
            <a:off x="64222" y="55188"/>
            <a:ext cx="9079778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Example Journey Map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7"/>
          <p:cNvSpPr/>
          <p:nvPr/>
        </p:nvSpPr>
        <p:spPr>
          <a:xfrm>
            <a:off x="7361069" y="5238334"/>
            <a:ext cx="2661706" cy="646291"/>
          </a:xfrm>
          <a:prstGeom prst="rect">
            <a:avLst/>
          </a:prstGeom>
          <a:solidFill>
            <a:srgbClr val="969AA1"/>
          </a:solidFill>
          <a:ln cap="flat" cmpd="sng" w="25400">
            <a:solidFill>
              <a:srgbClr val="1A2E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Trend line shows interest in example company, Hot Wheels, over lifetime </a:t>
            </a:r>
            <a:endParaRPr b="0" i="0" sz="14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09" name="Google Shape;309;p27"/>
          <p:cNvSpPr/>
          <p:nvPr/>
        </p:nvSpPr>
        <p:spPr>
          <a:xfrm>
            <a:off x="1658934" y="929269"/>
            <a:ext cx="2319300" cy="455622"/>
          </a:xfrm>
          <a:prstGeom prst="rect">
            <a:avLst/>
          </a:prstGeom>
          <a:solidFill>
            <a:srgbClr val="969AA1"/>
          </a:solidFill>
          <a:ln cap="flat" cmpd="sng" w="25400">
            <a:solidFill>
              <a:srgbClr val="1A2E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n-US" sz="105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Columns clearly and neatly show persona’s age to provide sequence</a:t>
            </a:r>
            <a:endParaRPr b="0" i="0" sz="105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10" name="Google Shape;310;p27"/>
          <p:cNvSpPr/>
          <p:nvPr/>
        </p:nvSpPr>
        <p:spPr>
          <a:xfrm>
            <a:off x="10339725" y="0"/>
            <a:ext cx="1852500" cy="68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60075" y="80662"/>
            <a:ext cx="1183776" cy="59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2019-07-28T22:06:15Z</dcterms:created>
  <dc:creator>Connor Blanchard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0x0101003B5EE4280898324C8029D723A8398DA7</vt:lpwstr>
  </property>
</Properties>
</file>