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Garamond"/>
      <p:regular r:id="rId25"/>
      <p:bold r:id="rId26"/>
      <p:italic r:id="rId27"/>
      <p:boldItalic r:id="rId28"/>
    </p:embeddedFont>
    <p:embeddedFont>
      <p:font typeface="Book Antiqua"/>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j6kmtsbfatiJpKfSIOvF/jTivg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4B2E36-B7A9-43B5-9478-CDBEC3E3C195}">
  <a:tblStyle styleId="{A34B2E36-B7A9-43B5-9478-CDBEC3E3C19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1A80112D-DB9E-461B-A665-56B84A612D66}"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b="off" i="off"/>
      <a:tcStyle>
        <a:fill>
          <a:solidFill>
            <a:srgbClr val="CACACA"/>
          </a:solidFill>
        </a:fill>
      </a:tcStyle>
    </a:band1H>
    <a:band2H>
      <a:tcTxStyle b="off" i="off"/>
    </a:band2H>
    <a:band1V>
      <a:tcTxStyle b="off" i="off"/>
      <a:tcStyle>
        <a:fill>
          <a:solidFill>
            <a:srgbClr val="CACACA"/>
          </a:solidFill>
        </a:fill>
      </a:tcStyle>
    </a:band1V>
    <a:band2V>
      <a:tcTxStyle b="off" i="off"/>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b="off" i="off"/>
    </a:neCell>
    <a:nwCell>
      <a:tcTxStyle b="off" i="off"/>
    </a:nwCell>
  </a:tblStyle>
  <a:tblStyle styleId="{2BC6A202-405D-476F-83F9-A9394F25F8E4}"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Garamond-bold.fntdata"/><Relationship Id="rId25" Type="http://schemas.openxmlformats.org/officeDocument/2006/relationships/font" Target="fonts/Garamond-regular.fntdata"/><Relationship Id="rId28" Type="http://schemas.openxmlformats.org/officeDocument/2006/relationships/font" Target="fonts/Garamond-boldItalic.fntdata"/><Relationship Id="rId27" Type="http://schemas.openxmlformats.org/officeDocument/2006/relationships/font" Target="fonts/Garamon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BookAntiqu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ookAntiqua-italic.fntdata"/><Relationship Id="rId30" Type="http://schemas.openxmlformats.org/officeDocument/2006/relationships/font" Target="fonts/BookAntiqua-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BookAntiqua-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Why did we choose to use this example </a:t>
            </a:r>
            <a:endParaRPr/>
          </a:p>
        </p:txBody>
      </p:sp>
      <p:sp>
        <p:nvSpPr>
          <p:cNvPr id="378" name="Google Shape;37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860cfe3aec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860cfe3aec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g2860cfe3aec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81" name="Google Shape;48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860cfe3aec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860cfe3aec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g2860cfe3aec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86e4aae3da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g286e4aae3da_0_176:notes"/>
          <p:cNvSpPr txBox="1"/>
          <p:nvPr>
            <p:ph idx="1" type="body"/>
          </p:nvPr>
        </p:nvSpPr>
        <p:spPr>
          <a:xfrm>
            <a:off x="685800" y="4400551"/>
            <a:ext cx="5486400" cy="3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Anna</a:t>
            </a:r>
            <a:endParaRPr/>
          </a:p>
          <a:p>
            <a:pPr indent="0" lvl="0" marL="0" rtl="0" algn="l">
              <a:lnSpc>
                <a:spcPct val="100000"/>
              </a:lnSpc>
              <a:spcBef>
                <a:spcPts val="0"/>
              </a:spcBef>
              <a:spcAft>
                <a:spcPts val="0"/>
              </a:spcAft>
              <a:buSzPts val="1400"/>
              <a:buNone/>
            </a:pPr>
            <a:r>
              <a:rPr b="1" lang="en-US"/>
              <a:t>Update Dates</a:t>
            </a:r>
            <a:endParaRPr/>
          </a:p>
        </p:txBody>
      </p:sp>
      <p:sp>
        <p:nvSpPr>
          <p:cNvPr id="514" name="Google Shape;514;g286e4aae3da_0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86e4aae3da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g286e4aae3da_0_9:notes"/>
          <p:cNvSpPr txBox="1"/>
          <p:nvPr>
            <p:ph idx="1" type="body"/>
          </p:nvPr>
        </p:nvSpPr>
        <p:spPr>
          <a:xfrm>
            <a:off x="685800" y="4400551"/>
            <a:ext cx="5486400" cy="3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Anna</a:t>
            </a:r>
            <a:endParaRPr/>
          </a:p>
          <a:p>
            <a:pPr indent="0" lvl="0" marL="0" rtl="0" algn="l">
              <a:lnSpc>
                <a:spcPct val="100000"/>
              </a:lnSpc>
              <a:spcBef>
                <a:spcPts val="0"/>
              </a:spcBef>
              <a:spcAft>
                <a:spcPts val="0"/>
              </a:spcAft>
              <a:buSzPts val="1400"/>
              <a:buNone/>
            </a:pPr>
            <a:r>
              <a:rPr lang="en-US"/>
              <a:t>Update dates</a:t>
            </a:r>
            <a:endParaRPr sz="2000">
              <a:solidFill>
                <a:schemeClr val="dk1"/>
              </a:solidFill>
            </a:endParaRPr>
          </a:p>
          <a:p>
            <a:pPr indent="0" lvl="0" marL="0" rtl="0" algn="l">
              <a:lnSpc>
                <a:spcPct val="100000"/>
              </a:lnSpc>
              <a:spcBef>
                <a:spcPts val="0"/>
              </a:spcBef>
              <a:spcAft>
                <a:spcPts val="0"/>
              </a:spcAft>
              <a:buSzPts val="1400"/>
              <a:buNone/>
            </a:pPr>
            <a:r>
              <a:rPr lang="en-US"/>
              <a:t>We will send this out so this is the last slide to present, tell them they'll have access to it</a:t>
            </a:r>
            <a:endParaRPr/>
          </a:p>
        </p:txBody>
      </p:sp>
      <p:sp>
        <p:nvSpPr>
          <p:cNvPr id="525" name="Google Shape;525;g286e4aae3da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12" name="Google Shape;2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82ba574a6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282ba574a6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g282ba574a6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82ba574a6c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282ba574a6c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g282ba574a6c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98" name="Shape 98"/>
        <p:cNvGrpSpPr/>
        <p:nvPr/>
      </p:nvGrpSpPr>
      <p:grpSpPr>
        <a:xfrm>
          <a:off x="0" y="0"/>
          <a:ext cx="0" cy="0"/>
          <a:chOff x="0" y="0"/>
          <a:chExt cx="0" cy="0"/>
        </a:xfrm>
      </p:grpSpPr>
      <p:sp>
        <p:nvSpPr>
          <p:cNvPr id="99" name="Google Shape;99;p24"/>
          <p:cNvSpPr txBox="1"/>
          <p:nvPr>
            <p:ph type="title"/>
          </p:nvPr>
        </p:nvSpPr>
        <p:spPr>
          <a:xfrm>
            <a:off x="838200" y="105445"/>
            <a:ext cx="10515600" cy="38893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4"/>
          <p:cNvSpPr txBox="1"/>
          <p:nvPr>
            <p:ph idx="12" type="sldNum"/>
          </p:nvPr>
        </p:nvSpPr>
        <p:spPr>
          <a:xfrm>
            <a:off x="9316452" y="12925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04" name="Google Shape;104;p24"/>
          <p:cNvCxnSpPr/>
          <p:nvPr/>
        </p:nvCxnSpPr>
        <p:spPr>
          <a:xfrm>
            <a:off x="0" y="673768"/>
            <a:ext cx="12192000" cy="0"/>
          </a:xfrm>
          <a:prstGeom prst="straightConnector1">
            <a:avLst/>
          </a:prstGeom>
          <a:noFill/>
          <a:ln cap="flat" cmpd="sng" w="57150">
            <a:solidFill>
              <a:srgbClr val="2F5496"/>
            </a:solidFill>
            <a:prstDash val="solid"/>
            <a:miter lim="800000"/>
            <a:headEnd len="sm" w="sm" type="none"/>
            <a:tailEnd len="sm" w="sm" type="none"/>
          </a:ln>
        </p:spPr>
      </p:cxnSp>
      <p:pic>
        <p:nvPicPr>
          <p:cNvPr id="105" name="Google Shape;105;p24"/>
          <p:cNvPicPr preferRelativeResize="0"/>
          <p:nvPr/>
        </p:nvPicPr>
        <p:blipFill rotWithShape="1">
          <a:blip r:embed="rId2">
            <a:alphaModFix/>
          </a:blip>
          <a:srcRect b="0" l="0" r="0" t="0"/>
          <a:stretch/>
        </p:blipFill>
        <p:spPr>
          <a:xfrm>
            <a:off x="9979127" y="6094358"/>
            <a:ext cx="2080525" cy="803455"/>
          </a:xfrm>
          <a:prstGeom prst="rect">
            <a:avLst/>
          </a:prstGeom>
          <a:noFill/>
          <a:ln>
            <a:noFill/>
          </a:ln>
        </p:spPr>
      </p:pic>
      <p:sp>
        <p:nvSpPr>
          <p:cNvPr id="106" name="Google Shape;106;p24"/>
          <p:cNvSpPr txBox="1"/>
          <p:nvPr/>
        </p:nvSpPr>
        <p:spPr>
          <a:xfrm>
            <a:off x="2680854" y="6409358"/>
            <a:ext cx="683029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Garamond"/>
                <a:ea typeface="Garamond"/>
                <a:cs typeface="Garamond"/>
                <a:sym typeface="Garamond"/>
              </a:rPr>
              <a:t> </a:t>
            </a:r>
            <a:r>
              <a:rPr b="0" i="0" lang="en-US" sz="2000" u="none" cap="none" strike="noStrike">
                <a:solidFill>
                  <a:srgbClr val="A2A5AC"/>
                </a:solidFill>
                <a:latin typeface="Garamond"/>
                <a:ea typeface="Garamond"/>
                <a:cs typeface="Garamond"/>
                <a:sym typeface="Garamond"/>
              </a:rPr>
              <a:t>Research</a:t>
            </a:r>
            <a:r>
              <a:rPr b="0" i="0" lang="en-US" sz="2000" u="none" cap="none" strike="noStrike">
                <a:solidFill>
                  <a:schemeClr val="dk1"/>
                </a:solidFill>
                <a:latin typeface="Garamond"/>
                <a:ea typeface="Garamond"/>
                <a:cs typeface="Garamond"/>
                <a:sym typeface="Garamond"/>
              </a:rPr>
              <a:t> | </a:t>
            </a:r>
            <a:r>
              <a:rPr b="0" i="0" lang="en-US" sz="2000" u="none" cap="none" strike="noStrike">
                <a:solidFill>
                  <a:srgbClr val="142539"/>
                </a:solidFill>
                <a:latin typeface="Garamond"/>
                <a:ea typeface="Garamond"/>
                <a:cs typeface="Garamond"/>
                <a:sym typeface="Garamond"/>
              </a:rPr>
              <a:t>Implementation</a:t>
            </a:r>
            <a:r>
              <a:rPr b="0" i="0" lang="en-US" sz="2000" u="none" cap="none" strike="noStrike">
                <a:solidFill>
                  <a:schemeClr val="dk1"/>
                </a:solidFill>
                <a:latin typeface="Garamond"/>
                <a:ea typeface="Garamond"/>
                <a:cs typeface="Garamond"/>
                <a:sym typeface="Garamond"/>
              </a:rPr>
              <a:t> | </a:t>
            </a:r>
            <a:r>
              <a:rPr b="0" i="0" lang="en-US" sz="2000" u="none" cap="none" strike="noStrike">
                <a:solidFill>
                  <a:srgbClr val="A2A5AC"/>
                </a:solidFill>
                <a:latin typeface="Garamond"/>
                <a:ea typeface="Garamond"/>
                <a:cs typeface="Garamond"/>
                <a:sym typeface="Garamond"/>
              </a:rPr>
              <a:t>Risks</a:t>
            </a:r>
            <a:r>
              <a:rPr b="0" i="0" lang="en-US" sz="2000" u="none" cap="none" strike="noStrike">
                <a:solidFill>
                  <a:schemeClr val="dk1"/>
                </a:solidFill>
                <a:latin typeface="Garamond"/>
                <a:ea typeface="Garamond"/>
                <a:cs typeface="Garamond"/>
                <a:sym typeface="Garamond"/>
              </a:rPr>
              <a:t> | </a:t>
            </a:r>
            <a:r>
              <a:rPr b="0" i="0" lang="en-US" sz="2000" u="none" cap="none" strike="noStrike">
                <a:solidFill>
                  <a:srgbClr val="A2A5AC"/>
                </a:solidFill>
                <a:latin typeface="Garamond"/>
                <a:ea typeface="Garamond"/>
                <a:cs typeface="Garamond"/>
                <a:sym typeface="Garamond"/>
              </a:rPr>
              <a:t>Mitigations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07" name="Shape 107"/>
        <p:cNvGrpSpPr/>
        <p:nvPr/>
      </p:nvGrpSpPr>
      <p:grpSpPr>
        <a:xfrm>
          <a:off x="0" y="0"/>
          <a:ext cx="0" cy="0"/>
          <a:chOff x="0" y="0"/>
          <a:chExt cx="0" cy="0"/>
        </a:xfrm>
      </p:grpSpPr>
      <p:sp>
        <p:nvSpPr>
          <p:cNvPr id="108" name="Google Shape;108;p25"/>
          <p:cNvSpPr txBox="1"/>
          <p:nvPr>
            <p:ph type="title"/>
          </p:nvPr>
        </p:nvSpPr>
        <p:spPr>
          <a:xfrm>
            <a:off x="838200" y="105445"/>
            <a:ext cx="10515600" cy="38893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5"/>
          <p:cNvSpPr txBox="1"/>
          <p:nvPr>
            <p:ph idx="12" type="sldNum"/>
          </p:nvPr>
        </p:nvSpPr>
        <p:spPr>
          <a:xfrm>
            <a:off x="9316452" y="12925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13" name="Google Shape;113;p25"/>
          <p:cNvCxnSpPr/>
          <p:nvPr/>
        </p:nvCxnSpPr>
        <p:spPr>
          <a:xfrm>
            <a:off x="0" y="673768"/>
            <a:ext cx="12192000" cy="0"/>
          </a:xfrm>
          <a:prstGeom prst="straightConnector1">
            <a:avLst/>
          </a:prstGeom>
          <a:noFill/>
          <a:ln cap="flat" cmpd="sng" w="57150">
            <a:solidFill>
              <a:srgbClr val="2F5496"/>
            </a:solidFill>
            <a:prstDash val="solid"/>
            <a:miter lim="800000"/>
            <a:headEnd len="sm" w="sm" type="none"/>
            <a:tailEnd len="sm" w="sm" type="none"/>
          </a:ln>
        </p:spPr>
      </p:cxnSp>
      <p:pic>
        <p:nvPicPr>
          <p:cNvPr id="114" name="Google Shape;114;p25"/>
          <p:cNvPicPr preferRelativeResize="0"/>
          <p:nvPr/>
        </p:nvPicPr>
        <p:blipFill rotWithShape="1">
          <a:blip r:embed="rId2">
            <a:alphaModFix/>
          </a:blip>
          <a:srcRect b="0" l="0" r="0" t="0"/>
          <a:stretch/>
        </p:blipFill>
        <p:spPr>
          <a:xfrm>
            <a:off x="9979127" y="6094358"/>
            <a:ext cx="2080525" cy="803455"/>
          </a:xfrm>
          <a:prstGeom prst="rect">
            <a:avLst/>
          </a:prstGeom>
          <a:noFill/>
          <a:ln>
            <a:noFill/>
          </a:ln>
        </p:spPr>
      </p:pic>
      <p:sp>
        <p:nvSpPr>
          <p:cNvPr id="115" name="Google Shape;115;p25"/>
          <p:cNvSpPr txBox="1"/>
          <p:nvPr/>
        </p:nvSpPr>
        <p:spPr>
          <a:xfrm>
            <a:off x="2680854" y="6409358"/>
            <a:ext cx="683029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Garamond"/>
                <a:ea typeface="Garamond"/>
                <a:cs typeface="Garamond"/>
                <a:sym typeface="Garamond"/>
              </a:rPr>
              <a:t> </a:t>
            </a:r>
            <a:r>
              <a:rPr b="0" i="0" lang="en-US" sz="2000" u="none" cap="none" strike="noStrike">
                <a:solidFill>
                  <a:srgbClr val="A2A5AC"/>
                </a:solidFill>
                <a:latin typeface="Garamond"/>
                <a:ea typeface="Garamond"/>
                <a:cs typeface="Garamond"/>
                <a:sym typeface="Garamond"/>
              </a:rPr>
              <a:t>Research</a:t>
            </a:r>
            <a:r>
              <a:rPr b="0" i="0" lang="en-US" sz="2000" u="none" cap="none" strike="noStrike">
                <a:solidFill>
                  <a:schemeClr val="dk1"/>
                </a:solidFill>
                <a:latin typeface="Garamond"/>
                <a:ea typeface="Garamond"/>
                <a:cs typeface="Garamond"/>
                <a:sym typeface="Garamond"/>
              </a:rPr>
              <a:t> | </a:t>
            </a:r>
            <a:r>
              <a:rPr b="0" i="0" lang="en-US" sz="2000" u="none" cap="none" strike="noStrike">
                <a:solidFill>
                  <a:srgbClr val="A2A5AC"/>
                </a:solidFill>
                <a:latin typeface="Garamond"/>
                <a:ea typeface="Garamond"/>
                <a:cs typeface="Garamond"/>
                <a:sym typeface="Garamond"/>
              </a:rPr>
              <a:t>Implementation</a:t>
            </a:r>
            <a:r>
              <a:rPr b="0" i="0" lang="en-US" sz="2000" u="none" cap="none" strike="noStrike">
                <a:solidFill>
                  <a:schemeClr val="dk1"/>
                </a:solidFill>
                <a:latin typeface="Garamond"/>
                <a:ea typeface="Garamond"/>
                <a:cs typeface="Garamond"/>
                <a:sym typeface="Garamond"/>
              </a:rPr>
              <a:t> | </a:t>
            </a:r>
            <a:r>
              <a:rPr b="0" i="0" lang="en-US" sz="2000" u="none" cap="none" strike="noStrike">
                <a:solidFill>
                  <a:srgbClr val="142539"/>
                </a:solidFill>
                <a:latin typeface="Garamond"/>
                <a:ea typeface="Garamond"/>
                <a:cs typeface="Garamond"/>
                <a:sym typeface="Garamond"/>
              </a:rPr>
              <a:t>Risks</a:t>
            </a:r>
            <a:r>
              <a:rPr b="0" i="0" lang="en-US" sz="2000" u="none" cap="none" strike="noStrike">
                <a:solidFill>
                  <a:schemeClr val="dk1"/>
                </a:solidFill>
                <a:latin typeface="Garamond"/>
                <a:ea typeface="Garamond"/>
                <a:cs typeface="Garamond"/>
                <a:sym typeface="Garamond"/>
              </a:rPr>
              <a:t> | </a:t>
            </a:r>
            <a:r>
              <a:rPr b="0" i="0" lang="en-US" sz="2000" u="none" cap="none" strike="noStrike">
                <a:solidFill>
                  <a:srgbClr val="A2A5AC"/>
                </a:solidFill>
                <a:latin typeface="Garamond"/>
                <a:ea typeface="Garamond"/>
                <a:cs typeface="Garamond"/>
                <a:sym typeface="Garamond"/>
              </a:rPr>
              <a:t>Mitigations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16" name="Shape 116"/>
        <p:cNvGrpSpPr/>
        <p:nvPr/>
      </p:nvGrpSpPr>
      <p:grpSpPr>
        <a:xfrm>
          <a:off x="0" y="0"/>
          <a:ext cx="0" cy="0"/>
          <a:chOff x="0" y="0"/>
          <a:chExt cx="0" cy="0"/>
        </a:xfrm>
      </p:grpSpPr>
      <p:sp>
        <p:nvSpPr>
          <p:cNvPr id="117" name="Google Shape;117;p26"/>
          <p:cNvSpPr txBox="1"/>
          <p:nvPr>
            <p:ph type="title"/>
          </p:nvPr>
        </p:nvSpPr>
        <p:spPr>
          <a:xfrm>
            <a:off x="838200" y="105445"/>
            <a:ext cx="10515600" cy="38893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6"/>
          <p:cNvSpPr txBox="1"/>
          <p:nvPr>
            <p:ph idx="12" type="sldNum"/>
          </p:nvPr>
        </p:nvSpPr>
        <p:spPr>
          <a:xfrm>
            <a:off x="9316452" y="12925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22" name="Google Shape;122;p26"/>
          <p:cNvCxnSpPr/>
          <p:nvPr/>
        </p:nvCxnSpPr>
        <p:spPr>
          <a:xfrm>
            <a:off x="0" y="673768"/>
            <a:ext cx="12192000" cy="0"/>
          </a:xfrm>
          <a:prstGeom prst="straightConnector1">
            <a:avLst/>
          </a:prstGeom>
          <a:noFill/>
          <a:ln cap="flat" cmpd="sng" w="57150">
            <a:solidFill>
              <a:srgbClr val="2F5496"/>
            </a:solidFill>
            <a:prstDash val="solid"/>
            <a:miter lim="800000"/>
            <a:headEnd len="sm" w="sm" type="none"/>
            <a:tailEnd len="sm" w="sm" type="none"/>
          </a:ln>
        </p:spPr>
      </p:cxnSp>
      <p:pic>
        <p:nvPicPr>
          <p:cNvPr id="123" name="Google Shape;123;p26"/>
          <p:cNvPicPr preferRelativeResize="0"/>
          <p:nvPr/>
        </p:nvPicPr>
        <p:blipFill rotWithShape="1">
          <a:blip r:embed="rId2">
            <a:alphaModFix/>
          </a:blip>
          <a:srcRect b="0" l="0" r="0" t="0"/>
          <a:stretch/>
        </p:blipFill>
        <p:spPr>
          <a:xfrm>
            <a:off x="9979127" y="6094358"/>
            <a:ext cx="2080525" cy="803455"/>
          </a:xfrm>
          <a:prstGeom prst="rect">
            <a:avLst/>
          </a:prstGeom>
          <a:noFill/>
          <a:ln>
            <a:noFill/>
          </a:ln>
        </p:spPr>
      </p:pic>
      <p:sp>
        <p:nvSpPr>
          <p:cNvPr id="124" name="Google Shape;124;p26"/>
          <p:cNvSpPr txBox="1"/>
          <p:nvPr/>
        </p:nvSpPr>
        <p:spPr>
          <a:xfrm>
            <a:off x="2680854" y="6409358"/>
            <a:ext cx="683029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Garamond"/>
                <a:ea typeface="Garamond"/>
                <a:cs typeface="Garamond"/>
                <a:sym typeface="Garamond"/>
              </a:rPr>
              <a:t> </a:t>
            </a:r>
            <a:r>
              <a:rPr b="0" i="0" lang="en-US" sz="2000" u="none" cap="none" strike="noStrike">
                <a:solidFill>
                  <a:srgbClr val="A2A5AC"/>
                </a:solidFill>
                <a:latin typeface="Garamond"/>
                <a:ea typeface="Garamond"/>
                <a:cs typeface="Garamond"/>
                <a:sym typeface="Garamond"/>
              </a:rPr>
              <a:t>Research</a:t>
            </a:r>
            <a:r>
              <a:rPr b="0" i="0" lang="en-US" sz="2000" u="none" cap="none" strike="noStrike">
                <a:solidFill>
                  <a:schemeClr val="dk1"/>
                </a:solidFill>
                <a:latin typeface="Garamond"/>
                <a:ea typeface="Garamond"/>
                <a:cs typeface="Garamond"/>
                <a:sym typeface="Garamond"/>
              </a:rPr>
              <a:t> | </a:t>
            </a:r>
            <a:r>
              <a:rPr b="0" i="0" lang="en-US" sz="2000" u="none" cap="none" strike="noStrike">
                <a:solidFill>
                  <a:srgbClr val="A2A5AC"/>
                </a:solidFill>
                <a:latin typeface="Garamond"/>
                <a:ea typeface="Garamond"/>
                <a:cs typeface="Garamond"/>
                <a:sym typeface="Garamond"/>
              </a:rPr>
              <a:t>Implementation</a:t>
            </a:r>
            <a:r>
              <a:rPr b="0" i="0" lang="en-US" sz="2000" u="none" cap="none" strike="noStrike">
                <a:solidFill>
                  <a:schemeClr val="dk1"/>
                </a:solidFill>
                <a:latin typeface="Garamond"/>
                <a:ea typeface="Garamond"/>
                <a:cs typeface="Garamond"/>
                <a:sym typeface="Garamond"/>
              </a:rPr>
              <a:t> | </a:t>
            </a:r>
            <a:r>
              <a:rPr b="0" i="0" lang="en-US" sz="2000" u="none" cap="none" strike="noStrike">
                <a:solidFill>
                  <a:srgbClr val="A2A5AC"/>
                </a:solidFill>
                <a:latin typeface="Garamond"/>
                <a:ea typeface="Garamond"/>
                <a:cs typeface="Garamond"/>
                <a:sym typeface="Garamond"/>
              </a:rPr>
              <a:t>Risks</a:t>
            </a:r>
            <a:r>
              <a:rPr b="0" i="0" lang="en-US" sz="2000" u="none" cap="none" strike="noStrike">
                <a:solidFill>
                  <a:schemeClr val="dk1"/>
                </a:solidFill>
                <a:latin typeface="Garamond"/>
                <a:ea typeface="Garamond"/>
                <a:cs typeface="Garamond"/>
                <a:sym typeface="Garamond"/>
              </a:rPr>
              <a:t> | </a:t>
            </a:r>
            <a:r>
              <a:rPr b="0" i="0" lang="en-US" sz="2000" u="none" cap="none" strike="noStrike">
                <a:solidFill>
                  <a:srgbClr val="142539"/>
                </a:solidFill>
                <a:latin typeface="Garamond"/>
                <a:ea typeface="Garamond"/>
                <a:cs typeface="Garamond"/>
                <a:sym typeface="Garamond"/>
              </a:rPr>
              <a:t>Mitigations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obj">
  <p:cSld name="OBJECT">
    <p:bg>
      <p:bgPr>
        <a:solidFill>
          <a:schemeClr val="lt1"/>
        </a:solidFill>
      </p:bgPr>
    </p:bg>
    <p:spTree>
      <p:nvGrpSpPr>
        <p:cNvPr id="131" name="Shape 131"/>
        <p:cNvGrpSpPr/>
        <p:nvPr/>
      </p:nvGrpSpPr>
      <p:grpSpPr>
        <a:xfrm>
          <a:off x="0" y="0"/>
          <a:ext cx="0" cy="0"/>
          <a:chOff x="0" y="0"/>
          <a:chExt cx="0" cy="0"/>
        </a:xfrm>
      </p:grpSpPr>
      <p:sp>
        <p:nvSpPr>
          <p:cNvPr id="132" name="Google Shape;132;g286e4aae3da_0_195"/>
          <p:cNvSpPr/>
          <p:nvPr/>
        </p:nvSpPr>
        <p:spPr>
          <a:xfrm>
            <a:off x="4629144" y="4494276"/>
            <a:ext cx="2975400" cy="10647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 name="Google Shape;133;g286e4aae3da_0_195"/>
          <p:cNvSpPr txBox="1"/>
          <p:nvPr>
            <p:ph type="title"/>
          </p:nvPr>
        </p:nvSpPr>
        <p:spPr>
          <a:xfrm>
            <a:off x="926998" y="1656029"/>
            <a:ext cx="10338000" cy="17640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1" i="1" sz="6600">
                <a:solidFill>
                  <a:schemeClr val="dk1"/>
                </a:solidFill>
                <a:latin typeface="Book Antiqua"/>
                <a:ea typeface="Book Antiqua"/>
                <a:cs typeface="Book Antiqua"/>
                <a:sym typeface="Book Antiqu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4" name="Google Shape;134;g286e4aae3da_0_195"/>
          <p:cNvSpPr txBox="1"/>
          <p:nvPr>
            <p:ph idx="11" type="ftr"/>
          </p:nvPr>
        </p:nvSpPr>
        <p:spPr>
          <a:xfrm>
            <a:off x="891641" y="6531654"/>
            <a:ext cx="2616900" cy="2700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1" i="1" sz="1600">
                <a:solidFill>
                  <a:schemeClr val="lt1"/>
                </a:solidFill>
                <a:latin typeface="Book Antiqua"/>
                <a:ea typeface="Book Antiqua"/>
                <a:cs typeface="Book Antiqua"/>
                <a:sym typeface="Book Antiqu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5" name="Google Shape;135;g286e4aae3da_0_195"/>
          <p:cNvSpPr txBox="1"/>
          <p:nvPr>
            <p:ph idx="10" type="dt"/>
          </p:nvPr>
        </p:nvSpPr>
        <p:spPr>
          <a:xfrm>
            <a:off x="8636000" y="6533483"/>
            <a:ext cx="2796000" cy="2700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0" i="0" sz="1600">
                <a:solidFill>
                  <a:schemeClr val="dk1"/>
                </a:solidFill>
                <a:latin typeface="Book Antiqua"/>
                <a:ea typeface="Book Antiqua"/>
                <a:cs typeface="Book Antiqua"/>
                <a:sym typeface="Book Antiqu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6" name="Google Shape;136;g286e4aae3da_0_195"/>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7" name="Shape 137"/>
        <p:cNvGrpSpPr/>
        <p:nvPr/>
      </p:nvGrpSpPr>
      <p:grpSpPr>
        <a:xfrm>
          <a:off x="0" y="0"/>
          <a:ext cx="0" cy="0"/>
          <a:chOff x="0" y="0"/>
          <a:chExt cx="0" cy="0"/>
        </a:xfrm>
      </p:grpSpPr>
      <p:sp>
        <p:nvSpPr>
          <p:cNvPr id="138" name="Google Shape;138;g286e4aae3da_0_201"/>
          <p:cNvSpPr txBox="1"/>
          <p:nvPr>
            <p:ph idx="12" type="sldNum"/>
          </p:nvPr>
        </p:nvSpPr>
        <p:spPr>
          <a:xfrm>
            <a:off x="9296400" y="655320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g286e4aae3da_0_201"/>
          <p:cNvSpPr/>
          <p:nvPr/>
        </p:nvSpPr>
        <p:spPr>
          <a:xfrm>
            <a:off x="10363200" y="76200"/>
            <a:ext cx="1828800" cy="594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40" name="Google Shape;140;g286e4aae3da_0_201"/>
          <p:cNvCxnSpPr/>
          <p:nvPr/>
        </p:nvCxnSpPr>
        <p:spPr>
          <a:xfrm>
            <a:off x="0" y="762000"/>
            <a:ext cx="12192000" cy="0"/>
          </a:xfrm>
          <a:prstGeom prst="straightConnector1">
            <a:avLst/>
          </a:prstGeom>
          <a:noFill/>
          <a:ln cap="flat" cmpd="sng" w="28575">
            <a:solidFill>
              <a:srgbClr val="192E48"/>
            </a:solidFill>
            <a:prstDash val="solid"/>
            <a:round/>
            <a:headEnd len="sm" w="sm" type="none"/>
            <a:tailEnd len="sm" w="sm" type="none"/>
          </a:ln>
        </p:spPr>
      </p:cxnSp>
      <p:cxnSp>
        <p:nvCxnSpPr>
          <p:cNvPr id="141" name="Google Shape;141;g286e4aae3da_0_201"/>
          <p:cNvCxnSpPr/>
          <p:nvPr/>
        </p:nvCxnSpPr>
        <p:spPr>
          <a:xfrm>
            <a:off x="0" y="6400800"/>
            <a:ext cx="12192000" cy="0"/>
          </a:xfrm>
          <a:prstGeom prst="straightConnector1">
            <a:avLst/>
          </a:prstGeom>
          <a:noFill/>
          <a:ln cap="flat" cmpd="sng" w="28575">
            <a:solidFill>
              <a:srgbClr val="192E48"/>
            </a:solidFill>
            <a:prstDash val="solid"/>
            <a:round/>
            <a:headEnd len="sm" w="sm" type="none"/>
            <a:tailEnd len="sm" w="sm" type="none"/>
          </a:ln>
        </p:spPr>
      </p:cxnSp>
      <p:sp>
        <p:nvSpPr>
          <p:cNvPr id="142" name="Google Shape;142;g286e4aae3da_0_201"/>
          <p:cNvSpPr txBox="1"/>
          <p:nvPr/>
        </p:nvSpPr>
        <p:spPr>
          <a:xfrm>
            <a:off x="2286000" y="6488668"/>
            <a:ext cx="7620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192E48"/>
                </a:solidFill>
                <a:latin typeface="Book Antiqua"/>
                <a:ea typeface="Book Antiqua"/>
                <a:cs typeface="Book Antiqua"/>
                <a:sym typeface="Book Antiqua"/>
              </a:rPr>
              <a:t>Introduction | </a:t>
            </a:r>
            <a:r>
              <a:rPr b="0" i="0" lang="en-US" sz="1800" u="none" cap="none" strike="noStrike">
                <a:solidFill>
                  <a:srgbClr val="969AA1"/>
                </a:solidFill>
                <a:latin typeface="Book Antiqua"/>
                <a:ea typeface="Book Antiqua"/>
                <a:cs typeface="Book Antiqua"/>
                <a:sym typeface="Book Antiqua"/>
              </a:rPr>
              <a:t>Case Analysis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A5A5A5"/>
                </a:solidFill>
                <a:latin typeface="Book Antiqua"/>
                <a:ea typeface="Book Antiqua"/>
                <a:cs typeface="Book Antiqua"/>
                <a:sym typeface="Book Antiqua"/>
              </a:rPr>
              <a:t>Problem ID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A5A5A5"/>
                </a:solidFill>
                <a:latin typeface="Book Antiqua"/>
                <a:ea typeface="Book Antiqua"/>
                <a:cs typeface="Book Antiqua"/>
                <a:sym typeface="Book Antiqua"/>
              </a:rPr>
              <a:t>Recommendations</a:t>
            </a:r>
            <a:endParaRPr b="0" i="0" sz="1400" u="none" cap="none" strike="noStrike">
              <a:solidFill>
                <a:srgbClr val="000000"/>
              </a:solidFill>
              <a:latin typeface="Arial"/>
              <a:ea typeface="Arial"/>
              <a:cs typeface="Arial"/>
              <a:sym typeface="Arial"/>
            </a:endParaRPr>
          </a:p>
        </p:txBody>
      </p:sp>
      <p:sp>
        <p:nvSpPr>
          <p:cNvPr id="143" name="Google Shape;143;g286e4aae3da_0_201"/>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Google Shape;144;g286e4aae3da_0_201"/>
          <p:cNvSpPr/>
          <p:nvPr/>
        </p:nvSpPr>
        <p:spPr>
          <a:xfrm>
            <a:off x="-1066800" y="1905000"/>
            <a:ext cx="618000" cy="58290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g286e4aae3da_0_201"/>
          <p:cNvSpPr/>
          <p:nvPr/>
        </p:nvSpPr>
        <p:spPr>
          <a:xfrm>
            <a:off x="-1066800" y="2951797"/>
            <a:ext cx="618000" cy="582900"/>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g286e4aae3da_0_201"/>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g286e4aae3da_0_201"/>
          <p:cNvSpPr/>
          <p:nvPr/>
        </p:nvSpPr>
        <p:spPr>
          <a:xfrm>
            <a:off x="-1066800" y="3973195"/>
            <a:ext cx="618000" cy="582900"/>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g286e4aae3da_0_201"/>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49" name="Shape 149"/>
        <p:cNvGrpSpPr/>
        <p:nvPr/>
      </p:nvGrpSpPr>
      <p:grpSpPr>
        <a:xfrm>
          <a:off x="0" y="0"/>
          <a:ext cx="0" cy="0"/>
          <a:chOff x="0" y="0"/>
          <a:chExt cx="0" cy="0"/>
        </a:xfrm>
      </p:grpSpPr>
      <p:sp>
        <p:nvSpPr>
          <p:cNvPr id="150" name="Google Shape;150;g286e4aae3da_0_213"/>
          <p:cNvSpPr txBox="1"/>
          <p:nvPr>
            <p:ph idx="12" type="sldNum"/>
          </p:nvPr>
        </p:nvSpPr>
        <p:spPr>
          <a:xfrm>
            <a:off x="9296400" y="655320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151" name="Google Shape;151;g286e4aae3da_0_213"/>
          <p:cNvSpPr/>
          <p:nvPr/>
        </p:nvSpPr>
        <p:spPr>
          <a:xfrm>
            <a:off x="10363200" y="76200"/>
            <a:ext cx="1828800" cy="594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52" name="Google Shape;152;g286e4aae3da_0_213"/>
          <p:cNvCxnSpPr/>
          <p:nvPr/>
        </p:nvCxnSpPr>
        <p:spPr>
          <a:xfrm>
            <a:off x="0" y="762000"/>
            <a:ext cx="12192000" cy="0"/>
          </a:xfrm>
          <a:prstGeom prst="straightConnector1">
            <a:avLst/>
          </a:prstGeom>
          <a:noFill/>
          <a:ln cap="flat" cmpd="sng" w="28575">
            <a:solidFill>
              <a:srgbClr val="192E48"/>
            </a:solidFill>
            <a:prstDash val="solid"/>
            <a:round/>
            <a:headEnd len="sm" w="sm" type="none"/>
            <a:tailEnd len="sm" w="sm" type="none"/>
          </a:ln>
        </p:spPr>
      </p:cxnSp>
      <p:cxnSp>
        <p:nvCxnSpPr>
          <p:cNvPr id="153" name="Google Shape;153;g286e4aae3da_0_213"/>
          <p:cNvCxnSpPr/>
          <p:nvPr/>
        </p:nvCxnSpPr>
        <p:spPr>
          <a:xfrm>
            <a:off x="0" y="6400800"/>
            <a:ext cx="12192000" cy="0"/>
          </a:xfrm>
          <a:prstGeom prst="straightConnector1">
            <a:avLst/>
          </a:prstGeom>
          <a:noFill/>
          <a:ln cap="flat" cmpd="sng" w="28575">
            <a:solidFill>
              <a:srgbClr val="192E48"/>
            </a:solidFill>
            <a:prstDash val="solid"/>
            <a:round/>
            <a:headEnd len="sm" w="sm" type="none"/>
            <a:tailEnd len="sm" w="sm" type="none"/>
          </a:ln>
        </p:spPr>
      </p:cxnSp>
      <p:sp>
        <p:nvSpPr>
          <p:cNvPr id="154" name="Google Shape;154;g286e4aae3da_0_213"/>
          <p:cNvSpPr txBox="1"/>
          <p:nvPr/>
        </p:nvSpPr>
        <p:spPr>
          <a:xfrm>
            <a:off x="2286000" y="6488668"/>
            <a:ext cx="7620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969AA1"/>
                </a:solidFill>
                <a:latin typeface="Book Antiqua"/>
                <a:ea typeface="Book Antiqua"/>
                <a:cs typeface="Book Antiqua"/>
                <a:sym typeface="Book Antiqua"/>
              </a:rPr>
              <a:t>Introduction</a:t>
            </a:r>
            <a:r>
              <a:rPr b="0" i="0" lang="en-US" sz="1800" u="none" cap="none" strike="noStrike">
                <a:solidFill>
                  <a:srgbClr val="192E48"/>
                </a:solidFill>
                <a:latin typeface="Book Antiqua"/>
                <a:ea typeface="Book Antiqua"/>
                <a:cs typeface="Book Antiqua"/>
                <a:sym typeface="Book Antiqua"/>
              </a:rPr>
              <a:t> | Case Analysis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A5A5A5"/>
                </a:solidFill>
                <a:latin typeface="Book Antiqua"/>
                <a:ea typeface="Book Antiqua"/>
                <a:cs typeface="Book Antiqua"/>
                <a:sym typeface="Book Antiqua"/>
              </a:rPr>
              <a:t>Problem ID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A5A5A5"/>
                </a:solidFill>
                <a:latin typeface="Book Antiqua"/>
                <a:ea typeface="Book Antiqua"/>
                <a:cs typeface="Book Antiqua"/>
                <a:sym typeface="Book Antiqua"/>
              </a:rPr>
              <a:t>Recommendations</a:t>
            </a:r>
            <a:endParaRPr b="0" i="0" sz="1400" u="none" cap="none" strike="noStrike">
              <a:solidFill>
                <a:srgbClr val="000000"/>
              </a:solidFill>
              <a:latin typeface="Arial"/>
              <a:ea typeface="Arial"/>
              <a:cs typeface="Arial"/>
              <a:sym typeface="Arial"/>
            </a:endParaRPr>
          </a:p>
        </p:txBody>
      </p:sp>
      <p:sp>
        <p:nvSpPr>
          <p:cNvPr id="155" name="Google Shape;155;g286e4aae3da_0_213"/>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g286e4aae3da_0_213"/>
          <p:cNvSpPr/>
          <p:nvPr/>
        </p:nvSpPr>
        <p:spPr>
          <a:xfrm>
            <a:off x="-1066800" y="1905000"/>
            <a:ext cx="618000" cy="58290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 name="Google Shape;157;g286e4aae3da_0_213"/>
          <p:cNvSpPr/>
          <p:nvPr/>
        </p:nvSpPr>
        <p:spPr>
          <a:xfrm>
            <a:off x="-1066800" y="2951797"/>
            <a:ext cx="618000" cy="582900"/>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 name="Google Shape;158;g286e4aae3da_0_213"/>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g286e4aae3da_0_213"/>
          <p:cNvSpPr/>
          <p:nvPr/>
        </p:nvSpPr>
        <p:spPr>
          <a:xfrm>
            <a:off x="-1066800" y="3973195"/>
            <a:ext cx="618000" cy="582900"/>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g286e4aae3da_0_213"/>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61" name="Shape 161"/>
        <p:cNvGrpSpPr/>
        <p:nvPr/>
      </p:nvGrpSpPr>
      <p:grpSpPr>
        <a:xfrm>
          <a:off x="0" y="0"/>
          <a:ext cx="0" cy="0"/>
          <a:chOff x="0" y="0"/>
          <a:chExt cx="0" cy="0"/>
        </a:xfrm>
      </p:grpSpPr>
      <p:sp>
        <p:nvSpPr>
          <p:cNvPr id="162" name="Google Shape;162;g286e4aae3da_0_225"/>
          <p:cNvSpPr txBox="1"/>
          <p:nvPr>
            <p:ph idx="12" type="sldNum"/>
          </p:nvPr>
        </p:nvSpPr>
        <p:spPr>
          <a:xfrm>
            <a:off x="9296400" y="655320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g286e4aae3da_0_225"/>
          <p:cNvSpPr/>
          <p:nvPr/>
        </p:nvSpPr>
        <p:spPr>
          <a:xfrm>
            <a:off x="10363200" y="76200"/>
            <a:ext cx="1828800" cy="594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64" name="Google Shape;164;g286e4aae3da_0_225"/>
          <p:cNvCxnSpPr/>
          <p:nvPr/>
        </p:nvCxnSpPr>
        <p:spPr>
          <a:xfrm>
            <a:off x="0" y="762000"/>
            <a:ext cx="12192000" cy="0"/>
          </a:xfrm>
          <a:prstGeom prst="straightConnector1">
            <a:avLst/>
          </a:prstGeom>
          <a:noFill/>
          <a:ln cap="flat" cmpd="sng" w="28575">
            <a:solidFill>
              <a:srgbClr val="192E48"/>
            </a:solidFill>
            <a:prstDash val="solid"/>
            <a:round/>
            <a:headEnd len="sm" w="sm" type="none"/>
            <a:tailEnd len="sm" w="sm" type="none"/>
          </a:ln>
        </p:spPr>
      </p:cxnSp>
      <p:cxnSp>
        <p:nvCxnSpPr>
          <p:cNvPr id="165" name="Google Shape;165;g286e4aae3da_0_225"/>
          <p:cNvCxnSpPr/>
          <p:nvPr/>
        </p:nvCxnSpPr>
        <p:spPr>
          <a:xfrm>
            <a:off x="0" y="6400800"/>
            <a:ext cx="12192000" cy="0"/>
          </a:xfrm>
          <a:prstGeom prst="straightConnector1">
            <a:avLst/>
          </a:prstGeom>
          <a:noFill/>
          <a:ln cap="flat" cmpd="sng" w="28575">
            <a:solidFill>
              <a:srgbClr val="192E48"/>
            </a:solidFill>
            <a:prstDash val="solid"/>
            <a:round/>
            <a:headEnd len="sm" w="sm" type="none"/>
            <a:tailEnd len="sm" w="sm" type="none"/>
          </a:ln>
        </p:spPr>
      </p:cxnSp>
      <p:sp>
        <p:nvSpPr>
          <p:cNvPr id="166" name="Google Shape;166;g286e4aae3da_0_225"/>
          <p:cNvSpPr txBox="1"/>
          <p:nvPr/>
        </p:nvSpPr>
        <p:spPr>
          <a:xfrm>
            <a:off x="2286000" y="6488668"/>
            <a:ext cx="7620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969AA1"/>
                </a:solidFill>
                <a:latin typeface="Book Antiqua"/>
                <a:ea typeface="Book Antiqua"/>
                <a:cs typeface="Book Antiqua"/>
                <a:sym typeface="Book Antiqua"/>
              </a:rPr>
              <a:t>Introduction</a:t>
            </a:r>
            <a:r>
              <a:rPr b="0" i="0" lang="en-US" sz="1800" u="none" cap="none" strike="noStrike">
                <a:solidFill>
                  <a:srgbClr val="192E48"/>
                </a:solidFill>
                <a:latin typeface="Book Antiqua"/>
                <a:ea typeface="Book Antiqua"/>
                <a:cs typeface="Book Antiqua"/>
                <a:sym typeface="Book Antiqua"/>
              </a:rPr>
              <a:t> | </a:t>
            </a:r>
            <a:r>
              <a:rPr b="0" i="0" lang="en-US" sz="1800" u="none" cap="none" strike="noStrike">
                <a:solidFill>
                  <a:srgbClr val="969AA1"/>
                </a:solidFill>
                <a:latin typeface="Book Antiqua"/>
                <a:ea typeface="Book Antiqua"/>
                <a:cs typeface="Book Antiqua"/>
                <a:sym typeface="Book Antiqua"/>
              </a:rPr>
              <a:t>Case Analysis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192E48"/>
                </a:solidFill>
                <a:latin typeface="Book Antiqua"/>
                <a:ea typeface="Book Antiqua"/>
                <a:cs typeface="Book Antiqua"/>
                <a:sym typeface="Book Antiqua"/>
              </a:rPr>
              <a:t>Problem ID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A5A5A5"/>
                </a:solidFill>
                <a:latin typeface="Book Antiqua"/>
                <a:ea typeface="Book Antiqua"/>
                <a:cs typeface="Book Antiqua"/>
                <a:sym typeface="Book Antiqua"/>
              </a:rPr>
              <a:t>Recommendations</a:t>
            </a:r>
            <a:endParaRPr b="0" i="0" sz="1400" u="none" cap="none" strike="noStrike">
              <a:solidFill>
                <a:srgbClr val="000000"/>
              </a:solidFill>
              <a:latin typeface="Arial"/>
              <a:ea typeface="Arial"/>
              <a:cs typeface="Arial"/>
              <a:sym typeface="Arial"/>
            </a:endParaRPr>
          </a:p>
        </p:txBody>
      </p:sp>
      <p:sp>
        <p:nvSpPr>
          <p:cNvPr id="167" name="Google Shape;167;g286e4aae3da_0_225"/>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g286e4aae3da_0_225"/>
          <p:cNvSpPr/>
          <p:nvPr/>
        </p:nvSpPr>
        <p:spPr>
          <a:xfrm>
            <a:off x="-1066800" y="1905000"/>
            <a:ext cx="618000" cy="58290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g286e4aae3da_0_225"/>
          <p:cNvSpPr/>
          <p:nvPr/>
        </p:nvSpPr>
        <p:spPr>
          <a:xfrm>
            <a:off x="-1066800" y="2951797"/>
            <a:ext cx="618000" cy="582900"/>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 name="Google Shape;170;g286e4aae3da_0_225"/>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g286e4aae3da_0_225"/>
          <p:cNvSpPr/>
          <p:nvPr/>
        </p:nvSpPr>
        <p:spPr>
          <a:xfrm>
            <a:off x="-1066800" y="3973195"/>
            <a:ext cx="618000" cy="582900"/>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 name="Google Shape;172;g286e4aae3da_0_225"/>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173" name="Shape 173"/>
        <p:cNvGrpSpPr/>
        <p:nvPr/>
      </p:nvGrpSpPr>
      <p:grpSpPr>
        <a:xfrm>
          <a:off x="0" y="0"/>
          <a:ext cx="0" cy="0"/>
          <a:chOff x="0" y="0"/>
          <a:chExt cx="0" cy="0"/>
        </a:xfrm>
      </p:grpSpPr>
      <p:sp>
        <p:nvSpPr>
          <p:cNvPr id="174" name="Google Shape;174;g286e4aae3da_0_237"/>
          <p:cNvSpPr txBox="1"/>
          <p:nvPr>
            <p:ph idx="12" type="sldNum"/>
          </p:nvPr>
        </p:nvSpPr>
        <p:spPr>
          <a:xfrm>
            <a:off x="9296400" y="655320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175" name="Google Shape;175;g286e4aae3da_0_237"/>
          <p:cNvSpPr/>
          <p:nvPr/>
        </p:nvSpPr>
        <p:spPr>
          <a:xfrm>
            <a:off x="10363200" y="76200"/>
            <a:ext cx="1828800" cy="5943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76" name="Google Shape;176;g286e4aae3da_0_237"/>
          <p:cNvCxnSpPr/>
          <p:nvPr/>
        </p:nvCxnSpPr>
        <p:spPr>
          <a:xfrm>
            <a:off x="0" y="762000"/>
            <a:ext cx="12192000" cy="0"/>
          </a:xfrm>
          <a:prstGeom prst="straightConnector1">
            <a:avLst/>
          </a:prstGeom>
          <a:noFill/>
          <a:ln cap="flat" cmpd="sng" w="28575">
            <a:solidFill>
              <a:srgbClr val="192E48"/>
            </a:solidFill>
            <a:prstDash val="solid"/>
            <a:round/>
            <a:headEnd len="sm" w="sm" type="none"/>
            <a:tailEnd len="sm" w="sm" type="none"/>
          </a:ln>
        </p:spPr>
      </p:cxnSp>
      <p:cxnSp>
        <p:nvCxnSpPr>
          <p:cNvPr id="177" name="Google Shape;177;g286e4aae3da_0_237"/>
          <p:cNvCxnSpPr/>
          <p:nvPr/>
        </p:nvCxnSpPr>
        <p:spPr>
          <a:xfrm>
            <a:off x="0" y="6400800"/>
            <a:ext cx="12192000" cy="0"/>
          </a:xfrm>
          <a:prstGeom prst="straightConnector1">
            <a:avLst/>
          </a:prstGeom>
          <a:noFill/>
          <a:ln cap="flat" cmpd="sng" w="28575">
            <a:solidFill>
              <a:srgbClr val="192E48"/>
            </a:solidFill>
            <a:prstDash val="solid"/>
            <a:round/>
            <a:headEnd len="sm" w="sm" type="none"/>
            <a:tailEnd len="sm" w="sm" type="none"/>
          </a:ln>
        </p:spPr>
      </p:cxnSp>
      <p:sp>
        <p:nvSpPr>
          <p:cNvPr id="178" name="Google Shape;178;g286e4aae3da_0_237"/>
          <p:cNvSpPr txBox="1"/>
          <p:nvPr/>
        </p:nvSpPr>
        <p:spPr>
          <a:xfrm>
            <a:off x="2286000" y="6488668"/>
            <a:ext cx="7620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969AA1"/>
                </a:solidFill>
                <a:latin typeface="Book Antiqua"/>
                <a:ea typeface="Book Antiqua"/>
                <a:cs typeface="Book Antiqua"/>
                <a:sym typeface="Book Antiqua"/>
              </a:rPr>
              <a:t>Introduction</a:t>
            </a:r>
            <a:r>
              <a:rPr b="0" i="0" lang="en-US" sz="1800" u="none" cap="none" strike="noStrike">
                <a:solidFill>
                  <a:srgbClr val="192E48"/>
                </a:solidFill>
                <a:latin typeface="Book Antiqua"/>
                <a:ea typeface="Book Antiqua"/>
                <a:cs typeface="Book Antiqua"/>
                <a:sym typeface="Book Antiqua"/>
              </a:rPr>
              <a:t> | </a:t>
            </a:r>
            <a:r>
              <a:rPr b="0" i="0" lang="en-US" sz="1800" u="none" cap="none" strike="noStrike">
                <a:solidFill>
                  <a:srgbClr val="969AA1"/>
                </a:solidFill>
                <a:latin typeface="Book Antiqua"/>
                <a:ea typeface="Book Antiqua"/>
                <a:cs typeface="Book Antiqua"/>
                <a:sym typeface="Book Antiqua"/>
              </a:rPr>
              <a:t>Case Analysis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A5A5A5"/>
                </a:solidFill>
                <a:latin typeface="Book Antiqua"/>
                <a:ea typeface="Book Antiqua"/>
                <a:cs typeface="Book Antiqua"/>
                <a:sym typeface="Book Antiqua"/>
              </a:rPr>
              <a:t>Problem ID </a:t>
            </a:r>
            <a:r>
              <a:rPr b="0" i="0" lang="en-US" sz="1800" u="none" cap="none" strike="noStrike">
                <a:solidFill>
                  <a:schemeClr val="dk1"/>
                </a:solidFill>
                <a:latin typeface="Book Antiqua"/>
                <a:ea typeface="Book Antiqua"/>
                <a:cs typeface="Book Antiqua"/>
                <a:sym typeface="Book Antiqua"/>
              </a:rPr>
              <a:t>| </a:t>
            </a:r>
            <a:r>
              <a:rPr b="0" i="0" lang="en-US" sz="1800" u="none" cap="none" strike="noStrike">
                <a:solidFill>
                  <a:srgbClr val="192E48"/>
                </a:solidFill>
                <a:latin typeface="Book Antiqua"/>
                <a:ea typeface="Book Antiqua"/>
                <a:cs typeface="Book Antiqua"/>
                <a:sym typeface="Book Antiqua"/>
              </a:rPr>
              <a:t>Recommendations</a:t>
            </a:r>
            <a:endParaRPr b="0" i="0" sz="1400" u="none" cap="none" strike="noStrike">
              <a:solidFill>
                <a:srgbClr val="000000"/>
              </a:solidFill>
              <a:latin typeface="Arial"/>
              <a:ea typeface="Arial"/>
              <a:cs typeface="Arial"/>
              <a:sym typeface="Arial"/>
            </a:endParaRPr>
          </a:p>
        </p:txBody>
      </p:sp>
      <p:sp>
        <p:nvSpPr>
          <p:cNvPr id="179" name="Google Shape;179;g286e4aae3da_0_237"/>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g286e4aae3da_0_237"/>
          <p:cNvSpPr/>
          <p:nvPr/>
        </p:nvSpPr>
        <p:spPr>
          <a:xfrm>
            <a:off x="-1066800" y="1905000"/>
            <a:ext cx="618000" cy="58290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 name="Google Shape;181;g286e4aae3da_0_237"/>
          <p:cNvSpPr/>
          <p:nvPr/>
        </p:nvSpPr>
        <p:spPr>
          <a:xfrm>
            <a:off x="-1066800" y="2951797"/>
            <a:ext cx="618000" cy="582900"/>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 name="Google Shape;182;g286e4aae3da_0_237"/>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g286e4aae3da_0_237"/>
          <p:cNvSpPr/>
          <p:nvPr/>
        </p:nvSpPr>
        <p:spPr>
          <a:xfrm>
            <a:off x="-1066800" y="3973195"/>
            <a:ext cx="618000" cy="582900"/>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 name="Google Shape;184;g286e4aae3da_0_237"/>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showMasterSp="0" type="title">
  <p:cSld name="TITLE">
    <p:spTree>
      <p:nvGrpSpPr>
        <p:cNvPr id="185" name="Shape 185"/>
        <p:cNvGrpSpPr/>
        <p:nvPr/>
      </p:nvGrpSpPr>
      <p:grpSpPr>
        <a:xfrm>
          <a:off x="0" y="0"/>
          <a:ext cx="0" cy="0"/>
          <a:chOff x="0" y="0"/>
          <a:chExt cx="0" cy="0"/>
        </a:xfrm>
      </p:grpSpPr>
      <p:sp>
        <p:nvSpPr>
          <p:cNvPr id="186" name="Google Shape;186;g286e4aae3da_0_249"/>
          <p:cNvSpPr txBox="1"/>
          <p:nvPr>
            <p:ph type="ctrTitle"/>
          </p:nvPr>
        </p:nvSpPr>
        <p:spPr>
          <a:xfrm>
            <a:off x="0" y="1122363"/>
            <a:ext cx="12192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Book Antiqua"/>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7" name="Google Shape;187;g286e4aae3da_0_24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900"/>
              </a:spcBef>
              <a:spcAft>
                <a:spcPts val="0"/>
              </a:spcAft>
              <a:buClr>
                <a:schemeClr val="dk1"/>
              </a:buClr>
              <a:buSzPts val="2400"/>
              <a:buNone/>
              <a:defRPr sz="2400"/>
            </a:lvl1pPr>
            <a:lvl2pPr lvl="1" rtl="0" algn="ctr">
              <a:lnSpc>
                <a:spcPct val="90000"/>
              </a:lnSpc>
              <a:spcBef>
                <a:spcPts val="1100"/>
              </a:spcBef>
              <a:spcAft>
                <a:spcPts val="0"/>
              </a:spcAft>
              <a:buClr>
                <a:schemeClr val="dk1"/>
              </a:buClr>
              <a:buSzPts val="2000"/>
              <a:buNone/>
              <a:defRPr sz="2000"/>
            </a:lvl2pPr>
            <a:lvl3pPr lvl="2" rtl="0" algn="ctr">
              <a:lnSpc>
                <a:spcPct val="90000"/>
              </a:lnSpc>
              <a:spcBef>
                <a:spcPts val="800"/>
              </a:spcBef>
              <a:spcAft>
                <a:spcPts val="0"/>
              </a:spcAft>
              <a:buClr>
                <a:schemeClr val="dk1"/>
              </a:buClr>
              <a:buSzPts val="1900"/>
              <a:buNone/>
              <a:defRPr sz="1900"/>
            </a:lvl3pPr>
            <a:lvl4pPr lvl="3" rtl="0" algn="ctr">
              <a:lnSpc>
                <a:spcPct val="90000"/>
              </a:lnSpc>
              <a:spcBef>
                <a:spcPts val="800"/>
              </a:spcBef>
              <a:spcAft>
                <a:spcPts val="0"/>
              </a:spcAft>
              <a:buClr>
                <a:schemeClr val="dk1"/>
              </a:buClr>
              <a:buSzPts val="1600"/>
              <a:buNone/>
              <a:defRPr sz="1600"/>
            </a:lvl4pPr>
            <a:lvl5pPr lvl="4" rtl="0" algn="ctr">
              <a:lnSpc>
                <a:spcPct val="90000"/>
              </a:lnSpc>
              <a:spcBef>
                <a:spcPts val="800"/>
              </a:spcBef>
              <a:spcAft>
                <a:spcPts val="0"/>
              </a:spcAft>
              <a:buClr>
                <a:schemeClr val="dk1"/>
              </a:buClr>
              <a:buSzPts val="1600"/>
              <a:buNone/>
              <a:defRPr sz="1600"/>
            </a:lvl5pPr>
            <a:lvl6pPr lvl="5" rtl="0" algn="ctr">
              <a:lnSpc>
                <a:spcPct val="90000"/>
              </a:lnSpc>
              <a:spcBef>
                <a:spcPts val="800"/>
              </a:spcBef>
              <a:spcAft>
                <a:spcPts val="0"/>
              </a:spcAft>
              <a:buClr>
                <a:schemeClr val="dk1"/>
              </a:buClr>
              <a:buSzPts val="1600"/>
              <a:buNone/>
              <a:defRPr sz="1600"/>
            </a:lvl6pPr>
            <a:lvl7pPr lvl="6" rtl="0" algn="ctr">
              <a:lnSpc>
                <a:spcPct val="90000"/>
              </a:lnSpc>
              <a:spcBef>
                <a:spcPts val="800"/>
              </a:spcBef>
              <a:spcAft>
                <a:spcPts val="0"/>
              </a:spcAft>
              <a:buClr>
                <a:schemeClr val="dk1"/>
              </a:buClr>
              <a:buSzPts val="1600"/>
              <a:buNone/>
              <a:defRPr sz="1600"/>
            </a:lvl7pPr>
            <a:lvl8pPr lvl="7" rtl="0" algn="ctr">
              <a:lnSpc>
                <a:spcPct val="90000"/>
              </a:lnSpc>
              <a:spcBef>
                <a:spcPts val="800"/>
              </a:spcBef>
              <a:spcAft>
                <a:spcPts val="0"/>
              </a:spcAft>
              <a:buClr>
                <a:schemeClr val="dk1"/>
              </a:buClr>
              <a:buSzPts val="1600"/>
              <a:buNone/>
              <a:defRPr sz="1600"/>
            </a:lvl8pPr>
            <a:lvl9pPr lvl="8" rtl="0" algn="ctr">
              <a:lnSpc>
                <a:spcPct val="90000"/>
              </a:lnSpc>
              <a:spcBef>
                <a:spcPts val="800"/>
              </a:spcBef>
              <a:spcAft>
                <a:spcPts val="0"/>
              </a:spcAft>
              <a:buClr>
                <a:schemeClr val="dk1"/>
              </a:buClr>
              <a:buSzPts val="1600"/>
              <a:buNone/>
              <a:defRPr sz="1600"/>
            </a:lvl9pPr>
          </a:lstStyle>
          <a:p/>
        </p:txBody>
      </p:sp>
      <p:pic>
        <p:nvPicPr>
          <p:cNvPr id="188" name="Google Shape;188;g286e4aae3da_0_249"/>
          <p:cNvPicPr preferRelativeResize="0"/>
          <p:nvPr/>
        </p:nvPicPr>
        <p:blipFill rotWithShape="1">
          <a:blip r:embed="rId2">
            <a:alphaModFix/>
          </a:blip>
          <a:srcRect b="0" l="0" r="0" t="0"/>
          <a:stretch/>
        </p:blipFill>
        <p:spPr>
          <a:xfrm>
            <a:off x="4574350" y="5191008"/>
            <a:ext cx="3043299" cy="108925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89" name="Shape 189"/>
        <p:cNvGrpSpPr/>
        <p:nvPr/>
      </p:nvGrpSpPr>
      <p:grpSpPr>
        <a:xfrm>
          <a:off x="0" y="0"/>
          <a:ext cx="0" cy="0"/>
          <a:chOff x="0" y="0"/>
          <a:chExt cx="0" cy="0"/>
        </a:xfrm>
      </p:grpSpPr>
      <p:sp>
        <p:nvSpPr>
          <p:cNvPr id="190" name="Google Shape;190;g286e4aae3da_0_253"/>
          <p:cNvSpPr txBox="1"/>
          <p:nvPr>
            <p:ph type="title"/>
          </p:nvPr>
        </p:nvSpPr>
        <p:spPr>
          <a:xfrm>
            <a:off x="926998" y="1656029"/>
            <a:ext cx="10338000" cy="17640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1" i="1" sz="6600">
                <a:solidFill>
                  <a:schemeClr val="dk1"/>
                </a:solidFill>
                <a:latin typeface="Book Antiqua"/>
                <a:ea typeface="Book Antiqua"/>
                <a:cs typeface="Book Antiqua"/>
                <a:sym typeface="Book Antiqu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1" name="Google Shape;191;g286e4aae3da_0_253"/>
          <p:cNvSpPr txBox="1"/>
          <p:nvPr>
            <p:ph idx="1" type="body"/>
          </p:nvPr>
        </p:nvSpPr>
        <p:spPr>
          <a:xfrm>
            <a:off x="2325751" y="2558034"/>
            <a:ext cx="7540500" cy="26187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SzPts val="1400"/>
              <a:buNone/>
              <a:defRPr b="0" i="0">
                <a:solidFill>
                  <a:schemeClr val="dk1"/>
                </a:solidFill>
              </a:defRPr>
            </a:lvl1pPr>
            <a:lvl2pPr indent="-228600" lvl="1" marL="914400" rtl="0" algn="l">
              <a:lnSpc>
                <a:spcPct val="100000"/>
              </a:lnSpc>
              <a:spcBef>
                <a:spcPts val="0"/>
              </a:spcBef>
              <a:spcAft>
                <a:spcPts val="0"/>
              </a:spcAft>
              <a:buSzPts val="1400"/>
              <a:buNone/>
              <a:defRPr/>
            </a:lvl2pPr>
            <a:lvl3pPr indent="-228600" lvl="2" marL="1371600" rtl="0" algn="l">
              <a:lnSpc>
                <a:spcPct val="100000"/>
              </a:lnSpc>
              <a:spcBef>
                <a:spcPts val="0"/>
              </a:spcBef>
              <a:spcAft>
                <a:spcPts val="0"/>
              </a:spcAft>
              <a:buSzPts val="1400"/>
              <a:buNone/>
              <a:defRPr/>
            </a:lvl3pPr>
            <a:lvl4pPr indent="-228600" lvl="3" marL="1828800" rtl="0" algn="l">
              <a:lnSpc>
                <a:spcPct val="100000"/>
              </a:lnSpc>
              <a:spcBef>
                <a:spcPts val="0"/>
              </a:spcBef>
              <a:spcAft>
                <a:spcPts val="0"/>
              </a:spcAft>
              <a:buSzPts val="1400"/>
              <a:buNone/>
              <a:defRPr/>
            </a:lvl4pPr>
            <a:lvl5pPr indent="-228600" lvl="4" marL="2286000" rtl="0" algn="l">
              <a:lnSpc>
                <a:spcPct val="100000"/>
              </a:lnSpc>
              <a:spcBef>
                <a:spcPts val="0"/>
              </a:spcBef>
              <a:spcAft>
                <a:spcPts val="0"/>
              </a:spcAft>
              <a:buSzPts val="1400"/>
              <a:buNone/>
              <a:defRPr/>
            </a:lvl5pPr>
            <a:lvl6pPr indent="-228600" lvl="5" marL="2743200" rtl="0" algn="l">
              <a:lnSpc>
                <a:spcPct val="100000"/>
              </a:lnSpc>
              <a:spcBef>
                <a:spcPts val="0"/>
              </a:spcBef>
              <a:spcAft>
                <a:spcPts val="0"/>
              </a:spcAft>
              <a:buSzPts val="1400"/>
              <a:buNone/>
              <a:defRPr/>
            </a:lvl6pPr>
            <a:lvl7pPr indent="-228600" lvl="6" marL="3200400" rtl="0" algn="l">
              <a:lnSpc>
                <a:spcPct val="100000"/>
              </a:lnSpc>
              <a:spcBef>
                <a:spcPts val="0"/>
              </a:spcBef>
              <a:spcAft>
                <a:spcPts val="0"/>
              </a:spcAft>
              <a:buSzPts val="1400"/>
              <a:buNone/>
              <a:defRPr/>
            </a:lvl7pPr>
            <a:lvl8pPr indent="-228600" lvl="7" marL="3657600" rtl="0" algn="l">
              <a:lnSpc>
                <a:spcPct val="100000"/>
              </a:lnSpc>
              <a:spcBef>
                <a:spcPts val="0"/>
              </a:spcBef>
              <a:spcAft>
                <a:spcPts val="0"/>
              </a:spcAft>
              <a:buSzPts val="1400"/>
              <a:buNone/>
              <a:defRPr/>
            </a:lvl8pPr>
            <a:lvl9pPr indent="-228600" lvl="8" marL="4114800" rtl="0" algn="l">
              <a:lnSpc>
                <a:spcPct val="100000"/>
              </a:lnSpc>
              <a:spcBef>
                <a:spcPts val="0"/>
              </a:spcBef>
              <a:spcAft>
                <a:spcPts val="0"/>
              </a:spcAft>
              <a:buSzPts val="1400"/>
              <a:buNone/>
              <a:defRPr/>
            </a:lvl9pPr>
          </a:lstStyle>
          <a:p/>
        </p:txBody>
      </p:sp>
      <p:sp>
        <p:nvSpPr>
          <p:cNvPr id="192" name="Google Shape;192;g286e4aae3da_0_253"/>
          <p:cNvSpPr txBox="1"/>
          <p:nvPr>
            <p:ph idx="11" type="ftr"/>
          </p:nvPr>
        </p:nvSpPr>
        <p:spPr>
          <a:xfrm>
            <a:off x="891641" y="6531654"/>
            <a:ext cx="2616900" cy="2700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1" i="1" sz="1600">
                <a:solidFill>
                  <a:schemeClr val="lt1"/>
                </a:solidFill>
                <a:latin typeface="Book Antiqua"/>
                <a:ea typeface="Book Antiqua"/>
                <a:cs typeface="Book Antiqua"/>
                <a:sym typeface="Book Antiqu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3" name="Google Shape;193;g286e4aae3da_0_253"/>
          <p:cNvSpPr txBox="1"/>
          <p:nvPr>
            <p:ph idx="10" type="dt"/>
          </p:nvPr>
        </p:nvSpPr>
        <p:spPr>
          <a:xfrm>
            <a:off x="8636000" y="6533483"/>
            <a:ext cx="2796000" cy="2700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b="0" i="0" sz="1600">
                <a:solidFill>
                  <a:schemeClr val="dk1"/>
                </a:solidFill>
                <a:latin typeface="Book Antiqua"/>
                <a:ea typeface="Book Antiqua"/>
                <a:cs typeface="Book Antiqua"/>
                <a:sym typeface="Book Antiqua"/>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4" name="Google Shape;194;g286e4aae3da_0_253"/>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20" name="Shape 20"/>
        <p:cNvGrpSpPr/>
        <p:nvPr/>
      </p:nvGrpSpPr>
      <p:grpSpPr>
        <a:xfrm>
          <a:off x="0" y="0"/>
          <a:ext cx="0" cy="0"/>
          <a:chOff x="0" y="0"/>
          <a:chExt cx="0" cy="0"/>
        </a:xfrm>
      </p:grpSpPr>
      <p:sp>
        <p:nvSpPr>
          <p:cNvPr id="21" name="Google Shape;21;p16"/>
          <p:cNvSpPr txBox="1"/>
          <p:nvPr>
            <p:ph idx="12" type="sldNum"/>
          </p:nvPr>
        </p:nvSpPr>
        <p:spPr>
          <a:xfrm>
            <a:off x="9264316" y="6488667"/>
            <a:ext cx="2804160" cy="276999"/>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16"/>
          <p:cNvSpPr/>
          <p:nvPr/>
        </p:nvSpPr>
        <p:spPr>
          <a:xfrm>
            <a:off x="10363200" y="76200"/>
            <a:ext cx="1828800" cy="59436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23" name="Google Shape;23;p16"/>
          <p:cNvCxnSpPr/>
          <p:nvPr/>
        </p:nvCxnSpPr>
        <p:spPr>
          <a:xfrm>
            <a:off x="0" y="762000"/>
            <a:ext cx="12192000" cy="0"/>
          </a:xfrm>
          <a:prstGeom prst="straightConnector1">
            <a:avLst/>
          </a:prstGeom>
          <a:noFill/>
          <a:ln cap="flat" cmpd="sng" w="28575">
            <a:solidFill>
              <a:srgbClr val="192E48"/>
            </a:solidFill>
            <a:prstDash val="solid"/>
            <a:miter lim="800000"/>
            <a:headEnd len="sm" w="sm" type="none"/>
            <a:tailEnd len="sm" w="sm" type="none"/>
          </a:ln>
        </p:spPr>
      </p:cxnSp>
      <p:cxnSp>
        <p:nvCxnSpPr>
          <p:cNvPr id="24" name="Google Shape;24;p16"/>
          <p:cNvCxnSpPr/>
          <p:nvPr/>
        </p:nvCxnSpPr>
        <p:spPr>
          <a:xfrm>
            <a:off x="0" y="6400800"/>
            <a:ext cx="12192000" cy="0"/>
          </a:xfrm>
          <a:prstGeom prst="straightConnector1">
            <a:avLst/>
          </a:prstGeom>
          <a:noFill/>
          <a:ln cap="flat" cmpd="sng" w="28575">
            <a:solidFill>
              <a:srgbClr val="192E48"/>
            </a:solidFill>
            <a:prstDash val="solid"/>
            <a:miter lim="800000"/>
            <a:headEnd len="sm" w="sm" type="none"/>
            <a:tailEnd len="sm" w="sm" type="none"/>
          </a:ln>
        </p:spPr>
      </p:cxnSp>
      <p:sp>
        <p:nvSpPr>
          <p:cNvPr id="25" name="Google Shape;25;p16"/>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6"/>
          <p:cNvSpPr/>
          <p:nvPr/>
        </p:nvSpPr>
        <p:spPr>
          <a:xfrm>
            <a:off x="-1066800" y="1905000"/>
            <a:ext cx="617983" cy="58293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16"/>
          <p:cNvSpPr/>
          <p:nvPr/>
        </p:nvSpPr>
        <p:spPr>
          <a:xfrm>
            <a:off x="-1066800" y="2951797"/>
            <a:ext cx="617983" cy="582931"/>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 name="Google Shape;28;p16"/>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16"/>
          <p:cNvSpPr/>
          <p:nvPr/>
        </p:nvSpPr>
        <p:spPr>
          <a:xfrm>
            <a:off x="-1066800" y="3973195"/>
            <a:ext cx="617983" cy="582931"/>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 name="Google Shape;30;p16"/>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1" name="Shape 31"/>
        <p:cNvGrpSpPr/>
        <p:nvPr/>
      </p:nvGrpSpPr>
      <p:grpSpPr>
        <a:xfrm>
          <a:off x="0" y="0"/>
          <a:ext cx="0" cy="0"/>
          <a:chOff x="0" y="0"/>
          <a:chExt cx="0" cy="0"/>
        </a:xfrm>
      </p:grpSpPr>
      <p:sp>
        <p:nvSpPr>
          <p:cNvPr id="32" name="Google Shape;32;p17"/>
          <p:cNvSpPr txBox="1"/>
          <p:nvPr>
            <p:ph idx="12" type="sldNum"/>
          </p:nvPr>
        </p:nvSpPr>
        <p:spPr>
          <a:xfrm>
            <a:off x="9264316" y="6488667"/>
            <a:ext cx="2804160" cy="276999"/>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17"/>
          <p:cNvSpPr/>
          <p:nvPr/>
        </p:nvSpPr>
        <p:spPr>
          <a:xfrm>
            <a:off x="10363200" y="76200"/>
            <a:ext cx="1828800" cy="59436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34" name="Google Shape;34;p17"/>
          <p:cNvCxnSpPr/>
          <p:nvPr/>
        </p:nvCxnSpPr>
        <p:spPr>
          <a:xfrm>
            <a:off x="0" y="762000"/>
            <a:ext cx="12192000" cy="0"/>
          </a:xfrm>
          <a:prstGeom prst="straightConnector1">
            <a:avLst/>
          </a:prstGeom>
          <a:noFill/>
          <a:ln cap="flat" cmpd="sng" w="28575">
            <a:solidFill>
              <a:srgbClr val="192E48"/>
            </a:solidFill>
            <a:prstDash val="solid"/>
            <a:miter lim="800000"/>
            <a:headEnd len="sm" w="sm" type="none"/>
            <a:tailEnd len="sm" w="sm" type="none"/>
          </a:ln>
        </p:spPr>
      </p:cxnSp>
      <p:cxnSp>
        <p:nvCxnSpPr>
          <p:cNvPr id="35" name="Google Shape;35;p17"/>
          <p:cNvCxnSpPr/>
          <p:nvPr/>
        </p:nvCxnSpPr>
        <p:spPr>
          <a:xfrm>
            <a:off x="0" y="6400800"/>
            <a:ext cx="12192000" cy="0"/>
          </a:xfrm>
          <a:prstGeom prst="straightConnector1">
            <a:avLst/>
          </a:prstGeom>
          <a:noFill/>
          <a:ln cap="flat" cmpd="sng" w="28575">
            <a:solidFill>
              <a:srgbClr val="192E48"/>
            </a:solidFill>
            <a:prstDash val="solid"/>
            <a:miter lim="800000"/>
            <a:headEnd len="sm" w="sm" type="none"/>
            <a:tailEnd len="sm" w="sm" type="none"/>
          </a:ln>
        </p:spPr>
      </p:cxnSp>
      <p:sp>
        <p:nvSpPr>
          <p:cNvPr id="36" name="Google Shape;36;p17"/>
          <p:cNvSpPr txBox="1"/>
          <p:nvPr/>
        </p:nvSpPr>
        <p:spPr>
          <a:xfrm>
            <a:off x="2286000" y="6396335"/>
            <a:ext cx="7620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192E48"/>
                </a:solidFill>
                <a:latin typeface="Book Antiqua"/>
                <a:ea typeface="Book Antiqua"/>
                <a:cs typeface="Book Antiqua"/>
                <a:sym typeface="Book Antiqua"/>
              </a:rPr>
              <a:t>Research | </a:t>
            </a:r>
            <a:r>
              <a:rPr b="0" i="0" lang="en-US" sz="2400" u="none" cap="none" strike="noStrike">
                <a:solidFill>
                  <a:srgbClr val="969AA1"/>
                </a:solidFill>
                <a:latin typeface="Book Antiqua"/>
                <a:ea typeface="Book Antiqua"/>
                <a:cs typeface="Book Antiqua"/>
                <a:sym typeface="Book Antiqua"/>
              </a:rPr>
              <a:t>Implementation </a:t>
            </a:r>
            <a:r>
              <a:rPr b="0" i="0" lang="en-US" sz="2400" u="none" cap="none" strike="noStrike">
                <a:solidFill>
                  <a:schemeClr val="dk1"/>
                </a:solidFill>
                <a:latin typeface="Book Antiqua"/>
                <a:ea typeface="Book Antiqua"/>
                <a:cs typeface="Book Antiqua"/>
                <a:sym typeface="Book Antiqua"/>
              </a:rPr>
              <a:t>| </a:t>
            </a:r>
            <a:r>
              <a:rPr b="0" i="0" lang="en-US" sz="2400" u="none" cap="none" strike="noStrike">
                <a:solidFill>
                  <a:srgbClr val="A5A5A5"/>
                </a:solidFill>
                <a:latin typeface="Book Antiqua"/>
                <a:ea typeface="Book Antiqua"/>
                <a:cs typeface="Book Antiqua"/>
                <a:sym typeface="Book Antiqua"/>
              </a:rPr>
              <a:t>Risks </a:t>
            </a:r>
            <a:r>
              <a:rPr b="0" i="0" lang="en-US" sz="2400" u="none" cap="none" strike="noStrike">
                <a:solidFill>
                  <a:schemeClr val="dk1"/>
                </a:solidFill>
                <a:latin typeface="Book Antiqua"/>
                <a:ea typeface="Book Antiqua"/>
                <a:cs typeface="Book Antiqua"/>
                <a:sym typeface="Book Antiqua"/>
              </a:rPr>
              <a:t>| </a:t>
            </a:r>
            <a:r>
              <a:rPr b="0" i="0" lang="en-US" sz="2400" u="none" cap="none" strike="noStrike">
                <a:solidFill>
                  <a:srgbClr val="A5A5A5"/>
                </a:solidFill>
                <a:latin typeface="Book Antiqua"/>
                <a:ea typeface="Book Antiqua"/>
                <a:cs typeface="Book Antiqua"/>
                <a:sym typeface="Book Antiqua"/>
              </a:rPr>
              <a:t>Mitigations</a:t>
            </a:r>
            <a:endParaRPr b="0" i="0" sz="1400" u="none" cap="none" strike="noStrike">
              <a:solidFill>
                <a:srgbClr val="000000"/>
              </a:solidFill>
              <a:latin typeface="Arial"/>
              <a:ea typeface="Arial"/>
              <a:cs typeface="Arial"/>
              <a:sym typeface="Arial"/>
            </a:endParaRPr>
          </a:p>
        </p:txBody>
      </p:sp>
      <p:sp>
        <p:nvSpPr>
          <p:cNvPr id="37" name="Google Shape;37;p17"/>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17"/>
          <p:cNvSpPr/>
          <p:nvPr/>
        </p:nvSpPr>
        <p:spPr>
          <a:xfrm>
            <a:off x="-1066800" y="1905000"/>
            <a:ext cx="617983" cy="58293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 name="Google Shape;39;p17"/>
          <p:cNvSpPr/>
          <p:nvPr/>
        </p:nvSpPr>
        <p:spPr>
          <a:xfrm>
            <a:off x="-1066800" y="2951797"/>
            <a:ext cx="617983" cy="582931"/>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 name="Google Shape;40;p17"/>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17"/>
          <p:cNvSpPr/>
          <p:nvPr/>
        </p:nvSpPr>
        <p:spPr>
          <a:xfrm>
            <a:off x="-1066800" y="3973195"/>
            <a:ext cx="617983" cy="582931"/>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 name="Google Shape;42;p17"/>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43" name="Shape 43"/>
        <p:cNvGrpSpPr/>
        <p:nvPr/>
      </p:nvGrpSpPr>
      <p:grpSpPr>
        <a:xfrm>
          <a:off x="0" y="0"/>
          <a:ext cx="0" cy="0"/>
          <a:chOff x="0" y="0"/>
          <a:chExt cx="0" cy="0"/>
        </a:xfrm>
      </p:grpSpPr>
      <p:sp>
        <p:nvSpPr>
          <p:cNvPr id="44" name="Google Shape;44;p18"/>
          <p:cNvSpPr/>
          <p:nvPr/>
        </p:nvSpPr>
        <p:spPr>
          <a:xfrm>
            <a:off x="10363200" y="76200"/>
            <a:ext cx="1828800" cy="59436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45" name="Google Shape;45;p18"/>
          <p:cNvCxnSpPr/>
          <p:nvPr/>
        </p:nvCxnSpPr>
        <p:spPr>
          <a:xfrm>
            <a:off x="0" y="762000"/>
            <a:ext cx="12192000" cy="0"/>
          </a:xfrm>
          <a:prstGeom prst="straightConnector1">
            <a:avLst/>
          </a:prstGeom>
          <a:noFill/>
          <a:ln cap="flat" cmpd="sng" w="28575">
            <a:solidFill>
              <a:srgbClr val="192E48"/>
            </a:solidFill>
            <a:prstDash val="solid"/>
            <a:miter lim="800000"/>
            <a:headEnd len="sm" w="sm" type="none"/>
            <a:tailEnd len="sm" w="sm" type="none"/>
          </a:ln>
        </p:spPr>
      </p:cxnSp>
      <p:cxnSp>
        <p:nvCxnSpPr>
          <p:cNvPr id="46" name="Google Shape;46;p18"/>
          <p:cNvCxnSpPr/>
          <p:nvPr/>
        </p:nvCxnSpPr>
        <p:spPr>
          <a:xfrm>
            <a:off x="0" y="6400800"/>
            <a:ext cx="12192000" cy="0"/>
          </a:xfrm>
          <a:prstGeom prst="straightConnector1">
            <a:avLst/>
          </a:prstGeom>
          <a:noFill/>
          <a:ln cap="flat" cmpd="sng" w="28575">
            <a:solidFill>
              <a:srgbClr val="192E48"/>
            </a:solidFill>
            <a:prstDash val="solid"/>
            <a:miter lim="800000"/>
            <a:headEnd len="sm" w="sm" type="none"/>
            <a:tailEnd len="sm" w="sm" type="none"/>
          </a:ln>
        </p:spPr>
      </p:cxnSp>
      <p:sp>
        <p:nvSpPr>
          <p:cNvPr id="47" name="Google Shape;47;p18"/>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18"/>
          <p:cNvSpPr/>
          <p:nvPr/>
        </p:nvSpPr>
        <p:spPr>
          <a:xfrm>
            <a:off x="-1066800" y="1905000"/>
            <a:ext cx="617983" cy="58293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 name="Google Shape;49;p18"/>
          <p:cNvSpPr/>
          <p:nvPr/>
        </p:nvSpPr>
        <p:spPr>
          <a:xfrm>
            <a:off x="-1066800" y="2951797"/>
            <a:ext cx="617983" cy="582931"/>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18"/>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18"/>
          <p:cNvSpPr/>
          <p:nvPr/>
        </p:nvSpPr>
        <p:spPr>
          <a:xfrm>
            <a:off x="-1066800" y="3973195"/>
            <a:ext cx="617983" cy="582931"/>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 name="Google Shape;52;p18"/>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18"/>
          <p:cNvSpPr txBox="1"/>
          <p:nvPr>
            <p:ph idx="12" type="sldNum"/>
          </p:nvPr>
        </p:nvSpPr>
        <p:spPr>
          <a:xfrm>
            <a:off x="9296400" y="6553200"/>
            <a:ext cx="2804160" cy="276999"/>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18"/>
          <p:cNvSpPr txBox="1"/>
          <p:nvPr/>
        </p:nvSpPr>
        <p:spPr>
          <a:xfrm>
            <a:off x="2286000" y="6396335"/>
            <a:ext cx="7620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A2A5AC"/>
                </a:solidFill>
                <a:latin typeface="Book Antiqua"/>
                <a:ea typeface="Book Antiqua"/>
                <a:cs typeface="Book Antiqua"/>
                <a:sym typeface="Book Antiqua"/>
              </a:rPr>
              <a:t>Research</a:t>
            </a:r>
            <a:r>
              <a:rPr b="0" i="0" lang="en-US" sz="2400" u="none" cap="none" strike="noStrike">
                <a:solidFill>
                  <a:srgbClr val="192E48"/>
                </a:solidFill>
                <a:latin typeface="Book Antiqua"/>
                <a:ea typeface="Book Antiqua"/>
                <a:cs typeface="Book Antiqua"/>
                <a:sym typeface="Book Antiqua"/>
              </a:rPr>
              <a:t> | Implementation</a:t>
            </a:r>
            <a:r>
              <a:rPr b="0" i="0" lang="en-US" sz="2400" u="none" cap="none" strike="noStrike">
                <a:solidFill>
                  <a:srgbClr val="969AA1"/>
                </a:solidFill>
                <a:latin typeface="Book Antiqua"/>
                <a:ea typeface="Book Antiqua"/>
                <a:cs typeface="Book Antiqua"/>
                <a:sym typeface="Book Antiqua"/>
              </a:rPr>
              <a:t> </a:t>
            </a:r>
            <a:r>
              <a:rPr b="0" i="0" lang="en-US" sz="2400" u="none" cap="none" strike="noStrike">
                <a:solidFill>
                  <a:schemeClr val="dk1"/>
                </a:solidFill>
                <a:latin typeface="Book Antiqua"/>
                <a:ea typeface="Book Antiqua"/>
                <a:cs typeface="Book Antiqua"/>
                <a:sym typeface="Book Antiqua"/>
              </a:rPr>
              <a:t>| </a:t>
            </a:r>
            <a:r>
              <a:rPr b="0" i="0" lang="en-US" sz="2400" u="none" cap="none" strike="noStrike">
                <a:solidFill>
                  <a:srgbClr val="A5A5A5"/>
                </a:solidFill>
                <a:latin typeface="Book Antiqua"/>
                <a:ea typeface="Book Antiqua"/>
                <a:cs typeface="Book Antiqua"/>
                <a:sym typeface="Book Antiqua"/>
              </a:rPr>
              <a:t>Risks </a:t>
            </a:r>
            <a:r>
              <a:rPr b="0" i="0" lang="en-US" sz="2400" u="none" cap="none" strike="noStrike">
                <a:solidFill>
                  <a:schemeClr val="dk1"/>
                </a:solidFill>
                <a:latin typeface="Book Antiqua"/>
                <a:ea typeface="Book Antiqua"/>
                <a:cs typeface="Book Antiqua"/>
                <a:sym typeface="Book Antiqua"/>
              </a:rPr>
              <a:t>| </a:t>
            </a:r>
            <a:r>
              <a:rPr b="0" i="0" lang="en-US" sz="2400" u="none" cap="none" strike="noStrike">
                <a:solidFill>
                  <a:srgbClr val="A5A5A5"/>
                </a:solidFill>
                <a:latin typeface="Book Antiqua"/>
                <a:ea typeface="Book Antiqua"/>
                <a:cs typeface="Book Antiqua"/>
                <a:sym typeface="Book Antiqua"/>
              </a:rPr>
              <a:t>Mitigations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55" name="Shape 55"/>
        <p:cNvGrpSpPr/>
        <p:nvPr/>
      </p:nvGrpSpPr>
      <p:grpSpPr>
        <a:xfrm>
          <a:off x="0" y="0"/>
          <a:ext cx="0" cy="0"/>
          <a:chOff x="0" y="0"/>
          <a:chExt cx="0" cy="0"/>
        </a:xfrm>
      </p:grpSpPr>
      <p:sp>
        <p:nvSpPr>
          <p:cNvPr id="56" name="Google Shape;56;p19"/>
          <p:cNvSpPr/>
          <p:nvPr/>
        </p:nvSpPr>
        <p:spPr>
          <a:xfrm>
            <a:off x="10363200" y="76200"/>
            <a:ext cx="1828800" cy="59436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57" name="Google Shape;57;p19"/>
          <p:cNvCxnSpPr/>
          <p:nvPr/>
        </p:nvCxnSpPr>
        <p:spPr>
          <a:xfrm>
            <a:off x="0" y="762000"/>
            <a:ext cx="12192000" cy="0"/>
          </a:xfrm>
          <a:prstGeom prst="straightConnector1">
            <a:avLst/>
          </a:prstGeom>
          <a:noFill/>
          <a:ln cap="flat" cmpd="sng" w="28575">
            <a:solidFill>
              <a:srgbClr val="192E48"/>
            </a:solidFill>
            <a:prstDash val="solid"/>
            <a:miter lim="800000"/>
            <a:headEnd len="sm" w="sm" type="none"/>
            <a:tailEnd len="sm" w="sm" type="none"/>
          </a:ln>
        </p:spPr>
      </p:cxnSp>
      <p:cxnSp>
        <p:nvCxnSpPr>
          <p:cNvPr id="58" name="Google Shape;58;p19"/>
          <p:cNvCxnSpPr/>
          <p:nvPr/>
        </p:nvCxnSpPr>
        <p:spPr>
          <a:xfrm>
            <a:off x="0" y="6400800"/>
            <a:ext cx="12192000" cy="0"/>
          </a:xfrm>
          <a:prstGeom prst="straightConnector1">
            <a:avLst/>
          </a:prstGeom>
          <a:noFill/>
          <a:ln cap="flat" cmpd="sng" w="28575">
            <a:solidFill>
              <a:srgbClr val="192E48"/>
            </a:solidFill>
            <a:prstDash val="solid"/>
            <a:miter lim="800000"/>
            <a:headEnd len="sm" w="sm" type="none"/>
            <a:tailEnd len="sm" w="sm" type="none"/>
          </a:ln>
        </p:spPr>
      </p:cxnSp>
      <p:sp>
        <p:nvSpPr>
          <p:cNvPr id="59" name="Google Shape;59;p19"/>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19"/>
          <p:cNvSpPr/>
          <p:nvPr/>
        </p:nvSpPr>
        <p:spPr>
          <a:xfrm>
            <a:off x="-1066800" y="1905000"/>
            <a:ext cx="617983" cy="58293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 name="Google Shape;61;p19"/>
          <p:cNvSpPr/>
          <p:nvPr/>
        </p:nvSpPr>
        <p:spPr>
          <a:xfrm>
            <a:off x="-1066800" y="2951797"/>
            <a:ext cx="617983" cy="582931"/>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19"/>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19"/>
          <p:cNvSpPr/>
          <p:nvPr/>
        </p:nvSpPr>
        <p:spPr>
          <a:xfrm>
            <a:off x="-1066800" y="3973195"/>
            <a:ext cx="617983" cy="582931"/>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19"/>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19"/>
          <p:cNvSpPr txBox="1"/>
          <p:nvPr>
            <p:ph idx="12" type="sldNum"/>
          </p:nvPr>
        </p:nvSpPr>
        <p:spPr>
          <a:xfrm>
            <a:off x="9296400" y="6553200"/>
            <a:ext cx="2804160" cy="276999"/>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19"/>
          <p:cNvSpPr txBox="1"/>
          <p:nvPr/>
        </p:nvSpPr>
        <p:spPr>
          <a:xfrm>
            <a:off x="2286000" y="6396335"/>
            <a:ext cx="7620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A2A5AC"/>
                </a:solidFill>
                <a:latin typeface="Book Antiqua"/>
                <a:ea typeface="Book Antiqua"/>
                <a:cs typeface="Book Antiqua"/>
                <a:sym typeface="Book Antiqua"/>
              </a:rPr>
              <a:t>Research</a:t>
            </a:r>
            <a:r>
              <a:rPr b="0" i="0" lang="en-US" sz="2400" u="none" cap="none" strike="noStrike">
                <a:solidFill>
                  <a:srgbClr val="192E48"/>
                </a:solidFill>
                <a:latin typeface="Book Antiqua"/>
                <a:ea typeface="Book Antiqua"/>
                <a:cs typeface="Book Antiqua"/>
                <a:sym typeface="Book Antiqua"/>
              </a:rPr>
              <a:t> | </a:t>
            </a:r>
            <a:r>
              <a:rPr b="0" i="0" lang="en-US" sz="2400" u="none" cap="none" strike="noStrike">
                <a:solidFill>
                  <a:srgbClr val="969AA1"/>
                </a:solidFill>
                <a:latin typeface="Book Antiqua"/>
                <a:ea typeface="Book Antiqua"/>
                <a:cs typeface="Book Antiqua"/>
                <a:sym typeface="Book Antiqua"/>
              </a:rPr>
              <a:t>Implementation </a:t>
            </a:r>
            <a:r>
              <a:rPr b="0" i="0" lang="en-US" sz="2400" u="none" cap="none" strike="noStrike">
                <a:solidFill>
                  <a:schemeClr val="dk1"/>
                </a:solidFill>
                <a:latin typeface="Book Antiqua"/>
                <a:ea typeface="Book Antiqua"/>
                <a:cs typeface="Book Antiqua"/>
                <a:sym typeface="Book Antiqua"/>
              </a:rPr>
              <a:t>| </a:t>
            </a:r>
            <a:r>
              <a:rPr b="0" i="0" lang="en-US" sz="2400" u="none" cap="none" strike="noStrike">
                <a:solidFill>
                  <a:srgbClr val="192E48"/>
                </a:solidFill>
                <a:latin typeface="Book Antiqua"/>
                <a:ea typeface="Book Antiqua"/>
                <a:cs typeface="Book Antiqua"/>
                <a:sym typeface="Book Antiqua"/>
              </a:rPr>
              <a:t>Risks</a:t>
            </a:r>
            <a:r>
              <a:rPr b="0" i="0" lang="en-US" sz="2400" u="none" cap="none" strike="noStrike">
                <a:solidFill>
                  <a:srgbClr val="A5A5A5"/>
                </a:solidFill>
                <a:latin typeface="Book Antiqua"/>
                <a:ea typeface="Book Antiqua"/>
                <a:cs typeface="Book Antiqua"/>
                <a:sym typeface="Book Antiqua"/>
              </a:rPr>
              <a:t> </a:t>
            </a:r>
            <a:r>
              <a:rPr b="0" i="0" lang="en-US" sz="2400" u="none" cap="none" strike="noStrike">
                <a:solidFill>
                  <a:schemeClr val="dk1"/>
                </a:solidFill>
                <a:latin typeface="Book Antiqua"/>
                <a:ea typeface="Book Antiqua"/>
                <a:cs typeface="Book Antiqua"/>
                <a:sym typeface="Book Antiqua"/>
              </a:rPr>
              <a:t>| </a:t>
            </a:r>
            <a:r>
              <a:rPr b="0" i="0" lang="en-US" sz="2400" u="none" cap="none" strike="noStrike">
                <a:solidFill>
                  <a:srgbClr val="A5A5A5"/>
                </a:solidFill>
                <a:latin typeface="Book Antiqua"/>
                <a:ea typeface="Book Antiqua"/>
                <a:cs typeface="Book Antiqua"/>
                <a:sym typeface="Book Antiqua"/>
              </a:rPr>
              <a:t>Mitigations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67" name="Shape 67"/>
        <p:cNvGrpSpPr/>
        <p:nvPr/>
      </p:nvGrpSpPr>
      <p:grpSpPr>
        <a:xfrm>
          <a:off x="0" y="0"/>
          <a:ext cx="0" cy="0"/>
          <a:chOff x="0" y="0"/>
          <a:chExt cx="0" cy="0"/>
        </a:xfrm>
      </p:grpSpPr>
      <p:sp>
        <p:nvSpPr>
          <p:cNvPr id="68" name="Google Shape;68;p20"/>
          <p:cNvSpPr/>
          <p:nvPr/>
        </p:nvSpPr>
        <p:spPr>
          <a:xfrm>
            <a:off x="10363200" y="76200"/>
            <a:ext cx="1828800" cy="59436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69" name="Google Shape;69;p20"/>
          <p:cNvCxnSpPr/>
          <p:nvPr/>
        </p:nvCxnSpPr>
        <p:spPr>
          <a:xfrm>
            <a:off x="0" y="762000"/>
            <a:ext cx="12192000" cy="0"/>
          </a:xfrm>
          <a:prstGeom prst="straightConnector1">
            <a:avLst/>
          </a:prstGeom>
          <a:noFill/>
          <a:ln cap="flat" cmpd="sng" w="28575">
            <a:solidFill>
              <a:srgbClr val="192E48"/>
            </a:solidFill>
            <a:prstDash val="solid"/>
            <a:miter lim="800000"/>
            <a:headEnd len="sm" w="sm" type="none"/>
            <a:tailEnd len="sm" w="sm" type="none"/>
          </a:ln>
        </p:spPr>
      </p:cxnSp>
      <p:cxnSp>
        <p:nvCxnSpPr>
          <p:cNvPr id="70" name="Google Shape;70;p20"/>
          <p:cNvCxnSpPr/>
          <p:nvPr/>
        </p:nvCxnSpPr>
        <p:spPr>
          <a:xfrm>
            <a:off x="0" y="6400800"/>
            <a:ext cx="12192000" cy="0"/>
          </a:xfrm>
          <a:prstGeom prst="straightConnector1">
            <a:avLst/>
          </a:prstGeom>
          <a:noFill/>
          <a:ln cap="flat" cmpd="sng" w="28575">
            <a:solidFill>
              <a:srgbClr val="192E48"/>
            </a:solidFill>
            <a:prstDash val="solid"/>
            <a:miter lim="800000"/>
            <a:headEnd len="sm" w="sm" type="none"/>
            <a:tailEnd len="sm" w="sm" type="none"/>
          </a:ln>
        </p:spPr>
      </p:cxnSp>
      <p:sp>
        <p:nvSpPr>
          <p:cNvPr id="71" name="Google Shape;71;p20"/>
          <p:cNvSpPr/>
          <p:nvPr/>
        </p:nvSpPr>
        <p:spPr>
          <a:xfrm>
            <a:off x="152400" y="647700"/>
            <a:ext cx="228600" cy="228600"/>
          </a:xfrm>
          <a:prstGeom prst="diamond">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20"/>
          <p:cNvSpPr/>
          <p:nvPr/>
        </p:nvSpPr>
        <p:spPr>
          <a:xfrm>
            <a:off x="-1066800" y="1905000"/>
            <a:ext cx="617983" cy="582930"/>
          </a:xfrm>
          <a:prstGeom prst="rect">
            <a:avLst/>
          </a:prstGeom>
          <a:solidFill>
            <a:srgbClr val="1A2E4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 name="Google Shape;73;p20"/>
          <p:cNvSpPr/>
          <p:nvPr/>
        </p:nvSpPr>
        <p:spPr>
          <a:xfrm>
            <a:off x="-1066800" y="2951797"/>
            <a:ext cx="617983" cy="582931"/>
          </a:xfrm>
          <a:prstGeom prst="rect">
            <a:avLst/>
          </a:prstGeom>
          <a:solidFill>
            <a:srgbClr val="4B608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 name="Google Shape;74;p20"/>
          <p:cNvSpPr/>
          <p:nvPr/>
        </p:nvSpPr>
        <p:spPr>
          <a:xfrm>
            <a:off x="419100" y="647700"/>
            <a:ext cx="228600" cy="228600"/>
          </a:xfrm>
          <a:prstGeom prst="diamond">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20"/>
          <p:cNvSpPr/>
          <p:nvPr/>
        </p:nvSpPr>
        <p:spPr>
          <a:xfrm>
            <a:off x="-1066800" y="3973195"/>
            <a:ext cx="617983" cy="582931"/>
          </a:xfrm>
          <a:prstGeom prst="rect">
            <a:avLst/>
          </a:prstGeom>
          <a:solidFill>
            <a:srgbClr val="969A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 name="Google Shape;76;p20"/>
          <p:cNvSpPr/>
          <p:nvPr/>
        </p:nvSpPr>
        <p:spPr>
          <a:xfrm>
            <a:off x="685800" y="647700"/>
            <a:ext cx="228600" cy="228600"/>
          </a:xfrm>
          <a:prstGeom prst="diamond">
            <a:avLst/>
          </a:prstGeom>
          <a:solidFill>
            <a:srgbClr val="969A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20"/>
          <p:cNvSpPr txBox="1"/>
          <p:nvPr>
            <p:ph idx="12" type="sldNum"/>
          </p:nvPr>
        </p:nvSpPr>
        <p:spPr>
          <a:xfrm>
            <a:off x="9296400" y="6553200"/>
            <a:ext cx="2804160" cy="276999"/>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Book Antiqua"/>
                <a:ea typeface="Book Antiqua"/>
                <a:cs typeface="Book Antiqua"/>
                <a:sym typeface="Book Antiqua"/>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20"/>
          <p:cNvSpPr txBox="1"/>
          <p:nvPr/>
        </p:nvSpPr>
        <p:spPr>
          <a:xfrm>
            <a:off x="2286000" y="6396335"/>
            <a:ext cx="7620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A2A5AC"/>
                </a:solidFill>
                <a:latin typeface="Book Antiqua"/>
                <a:ea typeface="Book Antiqua"/>
                <a:cs typeface="Book Antiqua"/>
                <a:sym typeface="Book Antiqua"/>
              </a:rPr>
              <a:t>Research</a:t>
            </a:r>
            <a:r>
              <a:rPr b="0" i="0" lang="en-US" sz="2400" u="none" cap="none" strike="noStrike">
                <a:solidFill>
                  <a:srgbClr val="192E48"/>
                </a:solidFill>
                <a:latin typeface="Book Antiqua"/>
                <a:ea typeface="Book Antiqua"/>
                <a:cs typeface="Book Antiqua"/>
                <a:sym typeface="Book Antiqua"/>
              </a:rPr>
              <a:t> | </a:t>
            </a:r>
            <a:r>
              <a:rPr b="0" i="0" lang="en-US" sz="2400" u="none" cap="none" strike="noStrike">
                <a:solidFill>
                  <a:srgbClr val="969AA1"/>
                </a:solidFill>
                <a:latin typeface="Book Antiqua"/>
                <a:ea typeface="Book Antiqua"/>
                <a:cs typeface="Book Antiqua"/>
                <a:sym typeface="Book Antiqua"/>
              </a:rPr>
              <a:t>Implementation </a:t>
            </a:r>
            <a:r>
              <a:rPr b="0" i="0" lang="en-US" sz="2400" u="none" cap="none" strike="noStrike">
                <a:solidFill>
                  <a:schemeClr val="dk1"/>
                </a:solidFill>
                <a:latin typeface="Book Antiqua"/>
                <a:ea typeface="Book Antiqua"/>
                <a:cs typeface="Book Antiqua"/>
                <a:sym typeface="Book Antiqua"/>
              </a:rPr>
              <a:t>| </a:t>
            </a:r>
            <a:r>
              <a:rPr b="0" i="0" lang="en-US" sz="2400" u="none" cap="none" strike="noStrike">
                <a:solidFill>
                  <a:srgbClr val="A5A5A5"/>
                </a:solidFill>
                <a:latin typeface="Book Antiqua"/>
                <a:ea typeface="Book Antiqua"/>
                <a:cs typeface="Book Antiqua"/>
                <a:sym typeface="Book Antiqua"/>
              </a:rPr>
              <a:t>Risks </a:t>
            </a:r>
            <a:r>
              <a:rPr b="0" i="0" lang="en-US" sz="2400" u="none" cap="none" strike="noStrike">
                <a:solidFill>
                  <a:schemeClr val="dk1"/>
                </a:solidFill>
                <a:latin typeface="Book Antiqua"/>
                <a:ea typeface="Book Antiqua"/>
                <a:cs typeface="Book Antiqua"/>
                <a:sym typeface="Book Antiqua"/>
              </a:rPr>
              <a:t>| </a:t>
            </a:r>
            <a:r>
              <a:rPr b="0" i="0" lang="en-US" sz="2400" u="none" cap="none" strike="noStrike">
                <a:solidFill>
                  <a:srgbClr val="192E48"/>
                </a:solidFill>
                <a:latin typeface="Book Antiqua"/>
                <a:ea typeface="Book Antiqua"/>
                <a:cs typeface="Book Antiqua"/>
                <a:sym typeface="Book Antiqua"/>
              </a:rPr>
              <a:t>Mitigations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 name="Shape 79"/>
        <p:cNvGrpSpPr/>
        <p:nvPr/>
      </p:nvGrpSpPr>
      <p:grpSpPr>
        <a:xfrm>
          <a:off x="0" y="0"/>
          <a:ext cx="0" cy="0"/>
          <a:chOff x="0" y="0"/>
          <a:chExt cx="0" cy="0"/>
        </a:xfrm>
      </p:grpSpPr>
      <p:sp>
        <p:nvSpPr>
          <p:cNvPr id="80" name="Google Shape;80;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2" name="Google Shape;8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5" name="Shape 85"/>
        <p:cNvGrpSpPr/>
        <p:nvPr/>
      </p:nvGrpSpPr>
      <p:grpSpPr>
        <a:xfrm>
          <a:off x="0" y="0"/>
          <a:ext cx="0" cy="0"/>
          <a:chOff x="0" y="0"/>
          <a:chExt cx="0" cy="0"/>
        </a:xfrm>
      </p:grpSpPr>
      <p:sp>
        <p:nvSpPr>
          <p:cNvPr id="86" name="Google Shape;86;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89" name="Shape 89"/>
        <p:cNvGrpSpPr/>
        <p:nvPr/>
      </p:nvGrpSpPr>
      <p:grpSpPr>
        <a:xfrm>
          <a:off x="0" y="0"/>
          <a:ext cx="0" cy="0"/>
          <a:chOff x="0" y="0"/>
          <a:chExt cx="0" cy="0"/>
        </a:xfrm>
      </p:grpSpPr>
      <p:sp>
        <p:nvSpPr>
          <p:cNvPr id="90" name="Google Shape;90;p23"/>
          <p:cNvSpPr txBox="1"/>
          <p:nvPr>
            <p:ph type="title"/>
          </p:nvPr>
        </p:nvSpPr>
        <p:spPr>
          <a:xfrm>
            <a:off x="838200" y="105445"/>
            <a:ext cx="10515600" cy="38893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3"/>
          <p:cNvSpPr txBox="1"/>
          <p:nvPr>
            <p:ph idx="12" type="sldNum"/>
          </p:nvPr>
        </p:nvSpPr>
        <p:spPr>
          <a:xfrm>
            <a:off x="9316452" y="129256"/>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2400"/>
              <a:buFont typeface="Arial"/>
              <a:buNone/>
              <a:defRPr b="1" i="0" sz="24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23"/>
          <p:cNvCxnSpPr/>
          <p:nvPr/>
        </p:nvCxnSpPr>
        <p:spPr>
          <a:xfrm>
            <a:off x="0" y="673768"/>
            <a:ext cx="12192000" cy="0"/>
          </a:xfrm>
          <a:prstGeom prst="straightConnector1">
            <a:avLst/>
          </a:prstGeom>
          <a:noFill/>
          <a:ln cap="flat" cmpd="sng" w="57150">
            <a:solidFill>
              <a:srgbClr val="2F5496"/>
            </a:solidFill>
            <a:prstDash val="solid"/>
            <a:miter lim="800000"/>
            <a:headEnd len="sm" w="sm" type="none"/>
            <a:tailEnd len="sm" w="sm" type="none"/>
          </a:ln>
        </p:spPr>
      </p:cxnSp>
      <p:pic>
        <p:nvPicPr>
          <p:cNvPr id="96" name="Google Shape;96;p23"/>
          <p:cNvPicPr preferRelativeResize="0"/>
          <p:nvPr/>
        </p:nvPicPr>
        <p:blipFill rotWithShape="1">
          <a:blip r:embed="rId2">
            <a:alphaModFix/>
          </a:blip>
          <a:srcRect b="0" l="0" r="0" t="0"/>
          <a:stretch/>
        </p:blipFill>
        <p:spPr>
          <a:xfrm>
            <a:off x="9979127" y="6094358"/>
            <a:ext cx="2080525" cy="803455"/>
          </a:xfrm>
          <a:prstGeom prst="rect">
            <a:avLst/>
          </a:prstGeom>
          <a:noFill/>
          <a:ln>
            <a:noFill/>
          </a:ln>
        </p:spPr>
      </p:pic>
      <p:sp>
        <p:nvSpPr>
          <p:cNvPr id="97" name="Google Shape;97;p23"/>
          <p:cNvSpPr txBox="1"/>
          <p:nvPr/>
        </p:nvSpPr>
        <p:spPr>
          <a:xfrm>
            <a:off x="2680854" y="6409358"/>
            <a:ext cx="683029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accent1"/>
                </a:solidFill>
                <a:latin typeface="Garamond"/>
                <a:ea typeface="Garamond"/>
                <a:cs typeface="Garamond"/>
                <a:sym typeface="Garamond"/>
              </a:rPr>
              <a:t> </a:t>
            </a:r>
            <a:r>
              <a:rPr b="0" i="0" lang="en-US" sz="2000" u="none" cap="none" strike="noStrike">
                <a:solidFill>
                  <a:srgbClr val="142539"/>
                </a:solidFill>
                <a:latin typeface="Garamond"/>
                <a:ea typeface="Garamond"/>
                <a:cs typeface="Garamond"/>
                <a:sym typeface="Garamond"/>
              </a:rPr>
              <a:t>Research</a:t>
            </a:r>
            <a:r>
              <a:rPr b="1" i="0" lang="en-US" sz="2000" u="none" cap="none" strike="noStrike">
                <a:solidFill>
                  <a:schemeClr val="accent1"/>
                </a:solidFill>
                <a:latin typeface="Garamond"/>
                <a:ea typeface="Garamond"/>
                <a:cs typeface="Garamond"/>
                <a:sym typeface="Garamond"/>
              </a:rPr>
              <a:t> </a:t>
            </a:r>
            <a:r>
              <a:rPr b="0" i="0" lang="en-US" sz="2000" u="none" cap="none" strike="noStrike">
                <a:solidFill>
                  <a:schemeClr val="dk1"/>
                </a:solidFill>
                <a:latin typeface="Garamond"/>
                <a:ea typeface="Garamond"/>
                <a:cs typeface="Garamond"/>
                <a:sym typeface="Garamond"/>
              </a:rPr>
              <a:t>| </a:t>
            </a:r>
            <a:r>
              <a:rPr b="0" i="0" lang="en-US" sz="2000" u="none" cap="none" strike="noStrike">
                <a:solidFill>
                  <a:srgbClr val="A2A5AC"/>
                </a:solidFill>
                <a:latin typeface="Garamond"/>
                <a:ea typeface="Garamond"/>
                <a:cs typeface="Garamond"/>
                <a:sym typeface="Garamond"/>
              </a:rPr>
              <a:t>Implementation</a:t>
            </a:r>
            <a:r>
              <a:rPr b="0" i="0" lang="en-US" sz="2000" u="none" cap="none" strike="noStrike">
                <a:solidFill>
                  <a:schemeClr val="dk1"/>
                </a:solidFill>
                <a:latin typeface="Garamond"/>
                <a:ea typeface="Garamond"/>
                <a:cs typeface="Garamond"/>
                <a:sym typeface="Garamond"/>
              </a:rPr>
              <a:t> | </a:t>
            </a:r>
            <a:r>
              <a:rPr b="0" i="0" lang="en-US" sz="2000" u="none" cap="none" strike="noStrike">
                <a:solidFill>
                  <a:srgbClr val="A2A5AC"/>
                </a:solidFill>
                <a:latin typeface="Garamond"/>
                <a:ea typeface="Garamond"/>
                <a:cs typeface="Garamond"/>
                <a:sym typeface="Garamond"/>
              </a:rPr>
              <a:t>Risks</a:t>
            </a:r>
            <a:r>
              <a:rPr b="0" i="0" lang="en-US" sz="2000" u="none" cap="none" strike="noStrike">
                <a:solidFill>
                  <a:schemeClr val="dk1"/>
                </a:solidFill>
                <a:latin typeface="Garamond"/>
                <a:ea typeface="Garamond"/>
                <a:cs typeface="Garamond"/>
                <a:sym typeface="Garamond"/>
              </a:rPr>
              <a:t> | </a:t>
            </a:r>
            <a:r>
              <a:rPr b="0" i="0" lang="en-US" sz="2000" u="none" cap="none" strike="noStrike">
                <a:solidFill>
                  <a:srgbClr val="A2A5AC"/>
                </a:solidFill>
                <a:latin typeface="Garamond"/>
                <a:ea typeface="Garamond"/>
                <a:cs typeface="Garamond"/>
                <a:sym typeface="Garamond"/>
              </a:rPr>
              <a:t>Mitigations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g286e4aae3da_0_189"/>
          <p:cNvSpPr txBox="1"/>
          <p:nvPr>
            <p:ph type="title"/>
          </p:nvPr>
        </p:nvSpPr>
        <p:spPr>
          <a:xfrm>
            <a:off x="926998" y="1656029"/>
            <a:ext cx="10338000" cy="1764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1" sz="66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7" name="Google Shape;127;g286e4aae3da_0_189"/>
          <p:cNvSpPr txBox="1"/>
          <p:nvPr>
            <p:ph idx="1" type="body"/>
          </p:nvPr>
        </p:nvSpPr>
        <p:spPr>
          <a:xfrm>
            <a:off x="2325751" y="2558034"/>
            <a:ext cx="7540500" cy="26187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8" name="Google Shape;128;g286e4aae3da_0_189"/>
          <p:cNvSpPr txBox="1"/>
          <p:nvPr>
            <p:ph idx="11" type="ftr"/>
          </p:nvPr>
        </p:nvSpPr>
        <p:spPr>
          <a:xfrm>
            <a:off x="891641" y="6531654"/>
            <a:ext cx="2616900" cy="270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1" sz="1600" u="none" cap="none" strike="noStrike">
                <a:solidFill>
                  <a:schemeClr val="lt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9" name="Google Shape;129;g286e4aae3da_0_189"/>
          <p:cNvSpPr txBox="1"/>
          <p:nvPr>
            <p:ph idx="10" type="dt"/>
          </p:nvPr>
        </p:nvSpPr>
        <p:spPr>
          <a:xfrm>
            <a:off x="8636000" y="6533483"/>
            <a:ext cx="2796000" cy="270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0" name="Google Shape;130;g286e4aae3da_0_189"/>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22.png"/><Relationship Id="rId7"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9.png"/><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1"/>
          <p:cNvPicPr preferRelativeResize="0"/>
          <p:nvPr/>
        </p:nvPicPr>
        <p:blipFill>
          <a:blip r:embed="rId3">
            <a:alphaModFix/>
          </a:blip>
          <a:stretch>
            <a:fillRect/>
          </a:stretch>
        </p:blipFill>
        <p:spPr>
          <a:xfrm>
            <a:off x="9601200" y="4969825"/>
            <a:ext cx="1773874" cy="1773874"/>
          </a:xfrm>
          <a:prstGeom prst="rect">
            <a:avLst/>
          </a:prstGeom>
          <a:noFill/>
          <a:ln>
            <a:noFill/>
          </a:ln>
        </p:spPr>
      </p:pic>
      <p:pic>
        <p:nvPicPr>
          <p:cNvPr descr="A long bridge over a body of water&#10;&#10;Description automatically generated" id="201" name="Google Shape;201;p1"/>
          <p:cNvPicPr preferRelativeResize="0"/>
          <p:nvPr/>
        </p:nvPicPr>
        <p:blipFill rotWithShape="1">
          <a:blip r:embed="rId4">
            <a:alphaModFix/>
          </a:blip>
          <a:srcRect b="0" l="0" r="0" t="4255"/>
          <a:stretch/>
        </p:blipFill>
        <p:spPr>
          <a:xfrm>
            <a:off x="20" y="10"/>
            <a:ext cx="12191980" cy="6857990"/>
          </a:xfrm>
          <a:prstGeom prst="rect">
            <a:avLst/>
          </a:prstGeom>
          <a:noFill/>
          <a:ln>
            <a:noFill/>
          </a:ln>
        </p:spPr>
      </p:pic>
      <p:pic>
        <p:nvPicPr>
          <p:cNvPr id="202" name="Google Shape;202;p1"/>
          <p:cNvPicPr preferRelativeResize="0"/>
          <p:nvPr/>
        </p:nvPicPr>
        <p:blipFill rotWithShape="1">
          <a:blip r:embed="rId5">
            <a:alphaModFix/>
          </a:blip>
          <a:srcRect b="0" l="0" r="0" t="0"/>
          <a:stretch/>
        </p:blipFill>
        <p:spPr>
          <a:xfrm>
            <a:off x="0" y="-138546"/>
            <a:ext cx="12192000" cy="6996534"/>
          </a:xfrm>
          <a:prstGeom prst="rect">
            <a:avLst/>
          </a:prstGeom>
          <a:noFill/>
          <a:ln>
            <a:noFill/>
          </a:ln>
        </p:spPr>
      </p:pic>
      <p:sp>
        <p:nvSpPr>
          <p:cNvPr id="203" name="Google Shape;203;p1"/>
          <p:cNvSpPr/>
          <p:nvPr/>
        </p:nvSpPr>
        <p:spPr>
          <a:xfrm>
            <a:off x="3" y="228600"/>
            <a:ext cx="4267200" cy="9182700"/>
          </a:xfrm>
          <a:prstGeom prst="rtTriangle">
            <a:avLst/>
          </a:prstGeom>
          <a:solidFill>
            <a:srgbClr val="FFFFFF">
              <a:alpha val="7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4" name="Google Shape;204;p1"/>
          <p:cNvSpPr/>
          <p:nvPr/>
        </p:nvSpPr>
        <p:spPr>
          <a:xfrm>
            <a:off x="-623450" y="439698"/>
            <a:ext cx="4267200" cy="9499500"/>
          </a:xfrm>
          <a:prstGeom prst="rtTriangl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5" name="Google Shape;205;p1"/>
          <p:cNvSpPr/>
          <p:nvPr/>
        </p:nvSpPr>
        <p:spPr>
          <a:xfrm>
            <a:off x="-11550" y="5486400"/>
            <a:ext cx="12215100" cy="137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6" name="Google Shape;206;p1"/>
          <p:cNvSpPr txBox="1"/>
          <p:nvPr/>
        </p:nvSpPr>
        <p:spPr>
          <a:xfrm>
            <a:off x="2197826" y="5631750"/>
            <a:ext cx="7090500" cy="939000"/>
          </a:xfrm>
          <a:prstGeom prst="rect">
            <a:avLst/>
          </a:prstGeom>
          <a:noFill/>
          <a:ln>
            <a:noFill/>
          </a:ln>
        </p:spPr>
        <p:txBody>
          <a:bodyPr anchorCtr="0" anchor="t" bIns="45700" lIns="91425" spcFirstLastPara="1" rIns="6887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700">
                <a:latin typeface="Book Antiqua"/>
                <a:ea typeface="Book Antiqua"/>
                <a:cs typeface="Book Antiqua"/>
                <a:sym typeface="Book Antiqua"/>
              </a:rPr>
              <a:t>Implementation and Risks</a:t>
            </a:r>
            <a:endParaRPr b="1" sz="3700">
              <a:solidFill>
                <a:srgbClr val="000000"/>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3600"/>
              <a:buFont typeface="Arial"/>
              <a:buNone/>
            </a:pPr>
            <a:r>
              <a:rPr lang="en-US" sz="1800">
                <a:latin typeface="Book Antiqua"/>
                <a:ea typeface="Book Antiqua"/>
                <a:cs typeface="Book Antiqua"/>
                <a:sym typeface="Book Antiqua"/>
              </a:rPr>
              <a:t>Monday</a:t>
            </a:r>
            <a:r>
              <a:rPr lang="en-US" sz="1800">
                <a:solidFill>
                  <a:srgbClr val="000000"/>
                </a:solidFill>
                <a:latin typeface="Book Antiqua"/>
                <a:ea typeface="Book Antiqua"/>
                <a:cs typeface="Book Antiqua"/>
                <a:sym typeface="Book Antiqua"/>
              </a:rPr>
              <a:t>, October </a:t>
            </a:r>
            <a:r>
              <a:rPr lang="en-US" sz="1800">
                <a:latin typeface="Book Antiqua"/>
                <a:ea typeface="Book Antiqua"/>
                <a:cs typeface="Book Antiqua"/>
                <a:sym typeface="Book Antiqua"/>
              </a:rPr>
              <a:t>9th</a:t>
            </a:r>
            <a:r>
              <a:rPr lang="en-US" sz="1800">
                <a:solidFill>
                  <a:srgbClr val="000000"/>
                </a:solidFill>
                <a:latin typeface="Book Antiqua"/>
                <a:ea typeface="Book Antiqua"/>
                <a:cs typeface="Book Antiqua"/>
                <a:sym typeface="Book Antiqua"/>
              </a:rPr>
              <a:t> 2023</a:t>
            </a:r>
            <a:endParaRPr sz="1800">
              <a:solidFill>
                <a:srgbClr val="000000"/>
              </a:solidFill>
              <a:latin typeface="Book Antiqua"/>
              <a:ea typeface="Book Antiqua"/>
              <a:cs typeface="Book Antiqua"/>
              <a:sym typeface="Book Antiqua"/>
            </a:endParaRPr>
          </a:p>
        </p:txBody>
      </p:sp>
      <p:pic>
        <p:nvPicPr>
          <p:cNvPr id="207" name="Google Shape;207;p1"/>
          <p:cNvPicPr preferRelativeResize="0"/>
          <p:nvPr/>
        </p:nvPicPr>
        <p:blipFill>
          <a:blip r:embed="rId6">
            <a:alphaModFix/>
          </a:blip>
          <a:stretch>
            <a:fillRect/>
          </a:stretch>
        </p:blipFill>
        <p:spPr>
          <a:xfrm>
            <a:off x="312297" y="5742301"/>
            <a:ext cx="1695028" cy="847500"/>
          </a:xfrm>
          <a:prstGeom prst="rect">
            <a:avLst/>
          </a:prstGeom>
          <a:noFill/>
          <a:ln>
            <a:noFill/>
          </a:ln>
        </p:spPr>
      </p:pic>
      <p:pic>
        <p:nvPicPr>
          <p:cNvPr id="208" name="Google Shape;208;p1"/>
          <p:cNvPicPr preferRelativeResize="0"/>
          <p:nvPr/>
        </p:nvPicPr>
        <p:blipFill>
          <a:blip r:embed="rId7">
            <a:alphaModFix/>
          </a:blip>
          <a:stretch>
            <a:fillRect/>
          </a:stretch>
        </p:blipFill>
        <p:spPr>
          <a:xfrm>
            <a:off x="8788475" y="3533550"/>
            <a:ext cx="2982326" cy="29823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8"/>
          <p:cNvSpPr txBox="1"/>
          <p:nvPr>
            <p:ph idx="4294967295" type="title"/>
          </p:nvPr>
        </p:nvSpPr>
        <p:spPr>
          <a:xfrm>
            <a:off x="0" y="195659"/>
            <a:ext cx="10515600" cy="3889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Example Problem (cont.)</a:t>
            </a:r>
            <a:endParaRPr/>
          </a:p>
        </p:txBody>
      </p:sp>
      <p:graphicFrame>
        <p:nvGraphicFramePr>
          <p:cNvPr id="381" name="Google Shape;381;p8"/>
          <p:cNvGraphicFramePr/>
          <p:nvPr/>
        </p:nvGraphicFramePr>
        <p:xfrm>
          <a:off x="1903248" y="2983958"/>
          <a:ext cx="3000000" cy="3000000"/>
        </p:xfrm>
        <a:graphic>
          <a:graphicData uri="http://schemas.openxmlformats.org/drawingml/2006/table">
            <a:tbl>
              <a:tblPr bandRow="1" firstRow="1">
                <a:noFill/>
                <a:tableStyleId>{1A80112D-DB9E-461B-A665-56B84A612D66}</a:tableStyleId>
              </a:tblPr>
              <a:tblGrid>
                <a:gridCol w="2096375"/>
                <a:gridCol w="2096375"/>
                <a:gridCol w="2096375"/>
                <a:gridCol w="2096375"/>
              </a:tblGrid>
              <a:tr h="437125">
                <a:tc>
                  <a:txBody>
                    <a:bodyPr/>
                    <a:lstStyle/>
                    <a:p>
                      <a:pPr indent="0" lvl="0" marL="0" marR="0" rtl="0" algn="l">
                        <a:lnSpc>
                          <a:spcPct val="100000"/>
                        </a:lnSpc>
                        <a:spcBef>
                          <a:spcPts val="0"/>
                        </a:spcBef>
                        <a:spcAft>
                          <a:spcPts val="0"/>
                        </a:spcAft>
                        <a:buClr>
                          <a:srgbClr val="000000"/>
                        </a:buClr>
                        <a:buSzPts val="1800"/>
                        <a:buFont typeface="Arial"/>
                        <a:buNone/>
                      </a:pPr>
                      <a:r>
                        <a:rPr lang="en-US" sz="1900" u="none" cap="none" strike="noStrike">
                          <a:latin typeface="Garamond"/>
                          <a:ea typeface="Garamond"/>
                          <a:cs typeface="Garamond"/>
                          <a:sym typeface="Garamond"/>
                        </a:rPr>
                        <a:t>Task</a:t>
                      </a:r>
                      <a:endParaRPr sz="1500" u="none" cap="none" strike="noStrike"/>
                    </a:p>
                  </a:txBody>
                  <a:tcPr marT="45725" marB="45725" marR="91450" marL="91450">
                    <a:solidFill>
                      <a:srgbClr val="182D46"/>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900" u="none" cap="none" strike="noStrike">
                          <a:latin typeface="Garamond"/>
                          <a:ea typeface="Garamond"/>
                          <a:cs typeface="Garamond"/>
                          <a:sym typeface="Garamond"/>
                        </a:rPr>
                        <a:t>Start</a:t>
                      </a:r>
                      <a:endParaRPr sz="1500" u="none" cap="none" strike="noStrike"/>
                    </a:p>
                  </a:txBody>
                  <a:tcPr marT="45725" marB="45725" marR="91450" marL="91450">
                    <a:solidFill>
                      <a:srgbClr val="182D46"/>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900" u="none" cap="none" strike="noStrike">
                          <a:latin typeface="Garamond"/>
                          <a:ea typeface="Garamond"/>
                          <a:cs typeface="Garamond"/>
                          <a:sym typeface="Garamond"/>
                        </a:rPr>
                        <a:t>End</a:t>
                      </a:r>
                      <a:endParaRPr sz="1500" u="none" cap="none" strike="noStrike"/>
                    </a:p>
                  </a:txBody>
                  <a:tcPr marT="45725" marB="45725" marR="91450" marL="91450">
                    <a:solidFill>
                      <a:srgbClr val="182D46"/>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900" u="none" cap="none" strike="noStrike">
                          <a:latin typeface="Garamond"/>
                          <a:ea typeface="Garamond"/>
                          <a:cs typeface="Garamond"/>
                          <a:sym typeface="Garamond"/>
                        </a:rPr>
                        <a:t>Duration</a:t>
                      </a:r>
                      <a:endParaRPr sz="1500" u="none" cap="none" strike="noStrike"/>
                    </a:p>
                  </a:txBody>
                  <a:tcPr marT="45725" marB="45725" marR="91450" marL="91450">
                    <a:solidFill>
                      <a:srgbClr val="182D46"/>
                    </a:solidFill>
                  </a:tcPr>
                </a:tc>
              </a:tr>
              <a:tr h="435075">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Choose ideal location</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May 15, 2019</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August 15, 2019</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3 months</a:t>
                      </a:r>
                      <a:endParaRPr sz="1500" u="none" cap="none" strike="noStrike"/>
                    </a:p>
                  </a:txBody>
                  <a:tcPr marT="45725" marB="45725" marR="91450" marL="91450"/>
                </a:tc>
              </a:tr>
              <a:tr h="435075">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Purchase property</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Aug. 15, 2019</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Sept. 15, 2019</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1 month</a:t>
                      </a:r>
                      <a:endParaRPr sz="1500" u="none" cap="none" strike="noStrike"/>
                    </a:p>
                  </a:txBody>
                  <a:tcPr marT="45725" marB="45725" marR="91450" marL="91450"/>
                </a:tc>
              </a:tr>
              <a:tr h="435075">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Marketing</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Sept. 15, 2019</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Mar. 15, 2019</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6 months</a:t>
                      </a:r>
                      <a:endParaRPr sz="1500" u="none" cap="none" strike="noStrike"/>
                    </a:p>
                  </a:txBody>
                  <a:tcPr marT="45725" marB="45725" marR="91450" marL="91450"/>
                </a:tc>
              </a:tr>
              <a:tr h="435075">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Renovate property</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Oct. 1, 2019</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Mar. 1, 2019</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5 months</a:t>
                      </a:r>
                      <a:endParaRPr sz="1500" u="none" cap="none" strike="noStrike"/>
                    </a:p>
                  </a:txBody>
                  <a:tcPr marT="45725" marB="45725" marR="91450" marL="91450"/>
                </a:tc>
              </a:tr>
              <a:tr h="500625">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Hire and train new workers</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Jan. 1, 2019</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Mar. 1, 2019</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200" u="none" cap="none" strike="noStrike">
                          <a:latin typeface="Garamond"/>
                          <a:ea typeface="Garamond"/>
                          <a:cs typeface="Garamond"/>
                          <a:sym typeface="Garamond"/>
                        </a:rPr>
                        <a:t>2 months</a:t>
                      </a:r>
                      <a:endParaRPr sz="1500" u="none" cap="none" strike="noStrike"/>
                    </a:p>
                  </a:txBody>
                  <a:tcPr marT="45725" marB="45725" marR="91450" marL="91450"/>
                </a:tc>
              </a:tr>
            </a:tbl>
          </a:graphicData>
        </a:graphic>
      </p:graphicFrame>
      <p:sp>
        <p:nvSpPr>
          <p:cNvPr id="382" name="Google Shape;382;p8"/>
          <p:cNvSpPr/>
          <p:nvPr/>
        </p:nvSpPr>
        <p:spPr>
          <a:xfrm>
            <a:off x="838199" y="2209800"/>
            <a:ext cx="10515600" cy="388800"/>
          </a:xfrm>
          <a:prstGeom prst="roundRect">
            <a:avLst>
              <a:gd fmla="val 16667" name="adj"/>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3.) Order the steps and create a visual representing your implementation plan</a:t>
            </a:r>
            <a:endParaRPr b="0" i="0" sz="1400" u="none" cap="none" strike="noStrike">
              <a:solidFill>
                <a:srgbClr val="000000"/>
              </a:solidFill>
              <a:latin typeface="Arial"/>
              <a:ea typeface="Arial"/>
              <a:cs typeface="Arial"/>
              <a:sym typeface="Arial"/>
            </a:endParaRPr>
          </a:p>
        </p:txBody>
      </p:sp>
      <p:sp>
        <p:nvSpPr>
          <p:cNvPr id="383" name="Google Shape;383;p8"/>
          <p:cNvSpPr/>
          <p:nvPr/>
        </p:nvSpPr>
        <p:spPr>
          <a:xfrm>
            <a:off x="838199" y="1437485"/>
            <a:ext cx="10515600" cy="388800"/>
          </a:xfrm>
          <a:prstGeom prst="roundRect">
            <a:avLst>
              <a:gd fmla="val 16667" name="adj"/>
            </a:avLst>
          </a:prstGeom>
          <a:solidFill>
            <a:srgbClr val="182D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                     2.) Research how long each step in the implementation would take</a:t>
            </a:r>
            <a:endParaRPr b="0" i="0" sz="1800" u="none" cap="none" strike="noStrike">
              <a:solidFill>
                <a:schemeClr val="lt1"/>
              </a:solidFill>
              <a:latin typeface="Book Antiqua"/>
              <a:ea typeface="Book Antiqua"/>
              <a:cs typeface="Book Antiqua"/>
              <a:sym typeface="Book Antiqua"/>
            </a:endParaRPr>
          </a:p>
        </p:txBody>
      </p:sp>
      <p:sp>
        <p:nvSpPr>
          <p:cNvPr id="384" name="Google Shape;384;p8"/>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85" name="Google Shape;385;p8"/>
          <p:cNvPicPr preferRelativeResize="0"/>
          <p:nvPr/>
        </p:nvPicPr>
        <p:blipFill>
          <a:blip r:embed="rId3">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9"/>
          <p:cNvSpPr txBox="1"/>
          <p:nvPr>
            <p:ph idx="4294967295" type="title"/>
          </p:nvPr>
        </p:nvSpPr>
        <p:spPr>
          <a:xfrm>
            <a:off x="0" y="180975"/>
            <a:ext cx="10515600" cy="3889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Determining Potential Risks</a:t>
            </a:r>
            <a:endParaRPr/>
          </a:p>
        </p:txBody>
      </p:sp>
      <p:sp>
        <p:nvSpPr>
          <p:cNvPr id="392" name="Google Shape;392;p9"/>
          <p:cNvSpPr/>
          <p:nvPr/>
        </p:nvSpPr>
        <p:spPr>
          <a:xfrm>
            <a:off x="3942231" y="869715"/>
            <a:ext cx="4083424" cy="522588"/>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Book Antiqua"/>
                <a:ea typeface="Book Antiqua"/>
                <a:cs typeface="Book Antiqua"/>
                <a:sym typeface="Book Antiqua"/>
              </a:rPr>
              <a:t>Try to stay away from basic risks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Book Antiqua"/>
                <a:ea typeface="Book Antiqua"/>
                <a:cs typeface="Book Antiqua"/>
                <a:sym typeface="Book Antiqua"/>
              </a:rPr>
              <a:t>such as:</a:t>
            </a:r>
            <a:endParaRPr b="0" i="0" sz="1400" u="none" cap="none" strike="noStrike">
              <a:solidFill>
                <a:srgbClr val="000000"/>
              </a:solidFill>
              <a:latin typeface="Arial"/>
              <a:ea typeface="Arial"/>
              <a:cs typeface="Arial"/>
              <a:sym typeface="Arial"/>
            </a:endParaRPr>
          </a:p>
        </p:txBody>
      </p:sp>
      <p:sp>
        <p:nvSpPr>
          <p:cNvPr id="393" name="Google Shape;393;p9"/>
          <p:cNvSpPr/>
          <p:nvPr/>
        </p:nvSpPr>
        <p:spPr>
          <a:xfrm>
            <a:off x="3942231" y="1392303"/>
            <a:ext cx="4083424" cy="820270"/>
          </a:xfrm>
          <a:prstGeom prst="rect">
            <a:avLst/>
          </a:prstGeom>
          <a:solidFill>
            <a:srgbClr val="A2A5AC"/>
          </a:solid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600"/>
              <a:buFont typeface="Noto Sans Symbols"/>
              <a:buChar char="❖"/>
            </a:pPr>
            <a:r>
              <a:rPr b="0" i="0" lang="en-US" sz="1600" u="none" cap="none" strike="noStrike">
                <a:solidFill>
                  <a:schemeClr val="lt1"/>
                </a:solidFill>
                <a:latin typeface="Book Antiqua"/>
                <a:ea typeface="Book Antiqua"/>
                <a:cs typeface="Book Antiqua"/>
                <a:sym typeface="Book Antiqua"/>
              </a:rPr>
              <a:t>High costs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600"/>
              <a:buFont typeface="Noto Sans Symbols"/>
              <a:buChar char="❖"/>
            </a:pPr>
            <a:r>
              <a:rPr b="0" i="0" lang="en-US" sz="1600" u="none" cap="none" strike="noStrike">
                <a:solidFill>
                  <a:schemeClr val="lt1"/>
                </a:solidFill>
                <a:latin typeface="Book Antiqua"/>
                <a:ea typeface="Book Antiqua"/>
                <a:cs typeface="Book Antiqua"/>
                <a:sym typeface="Book Antiqua"/>
              </a:rPr>
              <a:t>Low revenue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1600"/>
              <a:buFont typeface="Noto Sans Symbols"/>
              <a:buChar char="❖"/>
            </a:pPr>
            <a:r>
              <a:rPr b="0" i="0" lang="en-US" sz="1600" u="none" cap="none" strike="noStrike">
                <a:solidFill>
                  <a:schemeClr val="lt1"/>
                </a:solidFill>
                <a:latin typeface="Book Antiqua"/>
                <a:ea typeface="Book Antiqua"/>
                <a:cs typeface="Book Antiqua"/>
                <a:sym typeface="Book Antiqua"/>
              </a:rPr>
              <a:t>Investor buy-in</a:t>
            </a:r>
            <a:endParaRPr b="0" i="0" sz="1400" u="none" cap="none" strike="noStrike">
              <a:solidFill>
                <a:srgbClr val="000000"/>
              </a:solidFill>
              <a:latin typeface="Arial"/>
              <a:ea typeface="Arial"/>
              <a:cs typeface="Arial"/>
              <a:sym typeface="Arial"/>
            </a:endParaRPr>
          </a:p>
        </p:txBody>
      </p:sp>
      <p:sp>
        <p:nvSpPr>
          <p:cNvPr id="394" name="Google Shape;394;p9"/>
          <p:cNvSpPr/>
          <p:nvPr/>
        </p:nvSpPr>
        <p:spPr>
          <a:xfrm>
            <a:off x="2302592" y="2255709"/>
            <a:ext cx="7362702" cy="623169"/>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Book Antiqua"/>
                <a:ea typeface="Book Antiqua"/>
                <a:cs typeface="Book Antiqua"/>
                <a:sym typeface="Book Antiqua"/>
              </a:rPr>
              <a:t>Instead, </a:t>
            </a:r>
            <a:r>
              <a:rPr b="1" i="0" lang="en-US" sz="1600" u="none" cap="none" strike="noStrike">
                <a:solidFill>
                  <a:srgbClr val="FFFF00"/>
                </a:solidFill>
                <a:latin typeface="Book Antiqua"/>
                <a:ea typeface="Book Antiqua"/>
                <a:cs typeface="Book Antiqua"/>
                <a:sym typeface="Book Antiqua"/>
              </a:rPr>
              <a:t>hone in on specific issues </a:t>
            </a:r>
            <a:r>
              <a:rPr b="1" i="0" lang="en-US" sz="1600" u="none" cap="none" strike="noStrike">
                <a:solidFill>
                  <a:schemeClr val="lt1"/>
                </a:solidFill>
                <a:latin typeface="Book Antiqua"/>
                <a:ea typeface="Book Antiqua"/>
                <a:cs typeface="Book Antiqua"/>
                <a:sym typeface="Book Antiqua"/>
              </a:rPr>
              <a:t>that could be caused as a result of your recommendation, such as</a:t>
            </a:r>
            <a:endParaRPr b="0" i="0" sz="1600" u="none" cap="none" strike="noStrike">
              <a:solidFill>
                <a:schemeClr val="lt1"/>
              </a:solidFill>
              <a:latin typeface="Book Antiqua"/>
              <a:ea typeface="Book Antiqua"/>
              <a:cs typeface="Book Antiqua"/>
              <a:sym typeface="Book Antiqua"/>
            </a:endParaRPr>
          </a:p>
        </p:txBody>
      </p:sp>
      <p:sp>
        <p:nvSpPr>
          <p:cNvPr id="395" name="Google Shape;395;p9"/>
          <p:cNvSpPr/>
          <p:nvPr/>
        </p:nvSpPr>
        <p:spPr>
          <a:xfrm>
            <a:off x="9811182" y="2989238"/>
            <a:ext cx="2214428" cy="3045801"/>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6" name="Google Shape;396;p9"/>
          <p:cNvSpPr/>
          <p:nvPr/>
        </p:nvSpPr>
        <p:spPr>
          <a:xfrm>
            <a:off x="6596252" y="2996155"/>
            <a:ext cx="2214428" cy="3038883"/>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7" name="Google Shape;397;p9"/>
          <p:cNvSpPr/>
          <p:nvPr/>
        </p:nvSpPr>
        <p:spPr>
          <a:xfrm>
            <a:off x="3381322" y="3016708"/>
            <a:ext cx="2214428" cy="3045719"/>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8" name="Google Shape;398;p9"/>
          <p:cNvSpPr/>
          <p:nvPr/>
        </p:nvSpPr>
        <p:spPr>
          <a:xfrm>
            <a:off x="166392" y="3016708"/>
            <a:ext cx="2214428" cy="301833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9" name="Google Shape;399;p9"/>
          <p:cNvSpPr/>
          <p:nvPr/>
        </p:nvSpPr>
        <p:spPr>
          <a:xfrm>
            <a:off x="776077" y="3036169"/>
            <a:ext cx="1008182" cy="718970"/>
          </a:xfrm>
          <a:prstGeom prst="diamond">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0" name="Google Shape;400;p9"/>
          <p:cNvSpPr/>
          <p:nvPr/>
        </p:nvSpPr>
        <p:spPr>
          <a:xfrm>
            <a:off x="4030977" y="3036169"/>
            <a:ext cx="1008182" cy="718970"/>
          </a:xfrm>
          <a:prstGeom prst="diamond">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p9"/>
          <p:cNvSpPr/>
          <p:nvPr/>
        </p:nvSpPr>
        <p:spPr>
          <a:xfrm>
            <a:off x="7199375" y="2989239"/>
            <a:ext cx="1008182" cy="789707"/>
          </a:xfrm>
          <a:prstGeom prst="diamond">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2" name="Google Shape;402;p9"/>
          <p:cNvSpPr/>
          <p:nvPr/>
        </p:nvSpPr>
        <p:spPr>
          <a:xfrm>
            <a:off x="10414305" y="2992958"/>
            <a:ext cx="1008182" cy="762181"/>
          </a:xfrm>
          <a:prstGeom prst="diamond">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loud Computing" id="403" name="Google Shape;403;p9"/>
          <p:cNvPicPr preferRelativeResize="0"/>
          <p:nvPr/>
        </p:nvPicPr>
        <p:blipFill rotWithShape="1">
          <a:blip r:embed="rId3">
            <a:alphaModFix/>
          </a:blip>
          <a:srcRect b="0" l="0" r="0" t="0"/>
          <a:stretch/>
        </p:blipFill>
        <p:spPr>
          <a:xfrm>
            <a:off x="1048021" y="3178637"/>
            <a:ext cx="500725" cy="500725"/>
          </a:xfrm>
          <a:prstGeom prst="rect">
            <a:avLst/>
          </a:prstGeom>
          <a:noFill/>
          <a:ln>
            <a:noFill/>
          </a:ln>
        </p:spPr>
      </p:pic>
      <p:pic>
        <p:nvPicPr>
          <p:cNvPr descr="Gavel" id="404" name="Google Shape;404;p9"/>
          <p:cNvPicPr preferRelativeResize="0"/>
          <p:nvPr/>
        </p:nvPicPr>
        <p:blipFill rotWithShape="1">
          <a:blip r:embed="rId4">
            <a:alphaModFix/>
          </a:blip>
          <a:srcRect b="0" l="0" r="0" t="0"/>
          <a:stretch/>
        </p:blipFill>
        <p:spPr>
          <a:xfrm>
            <a:off x="7458092" y="3136823"/>
            <a:ext cx="457605" cy="457605"/>
          </a:xfrm>
          <a:prstGeom prst="rect">
            <a:avLst/>
          </a:prstGeom>
          <a:noFill/>
          <a:ln>
            <a:noFill/>
          </a:ln>
        </p:spPr>
      </p:pic>
      <p:pic>
        <p:nvPicPr>
          <p:cNvPr descr="Group" id="405" name="Google Shape;405;p9"/>
          <p:cNvPicPr preferRelativeResize="0"/>
          <p:nvPr/>
        </p:nvPicPr>
        <p:blipFill rotWithShape="1">
          <a:blip r:embed="rId5">
            <a:alphaModFix/>
          </a:blip>
          <a:srcRect b="0" l="0" r="0" t="0"/>
          <a:stretch/>
        </p:blipFill>
        <p:spPr>
          <a:xfrm>
            <a:off x="10663216" y="3140474"/>
            <a:ext cx="510359" cy="510359"/>
          </a:xfrm>
          <a:prstGeom prst="rect">
            <a:avLst/>
          </a:prstGeom>
          <a:noFill/>
          <a:ln>
            <a:noFill/>
          </a:ln>
        </p:spPr>
      </p:pic>
      <p:pic>
        <p:nvPicPr>
          <p:cNvPr descr="Handshake" id="406" name="Google Shape;406;p9"/>
          <p:cNvPicPr preferRelativeResize="0"/>
          <p:nvPr/>
        </p:nvPicPr>
        <p:blipFill rotWithShape="1">
          <a:blip r:embed="rId6">
            <a:alphaModFix/>
          </a:blip>
          <a:srcRect b="0" l="0" r="0" t="0"/>
          <a:stretch/>
        </p:blipFill>
        <p:spPr>
          <a:xfrm>
            <a:off x="4223483" y="3155777"/>
            <a:ext cx="623169" cy="623169"/>
          </a:xfrm>
          <a:prstGeom prst="rect">
            <a:avLst/>
          </a:prstGeom>
          <a:noFill/>
          <a:ln>
            <a:noFill/>
          </a:ln>
        </p:spPr>
      </p:pic>
      <p:sp>
        <p:nvSpPr>
          <p:cNvPr id="407" name="Google Shape;407;p9"/>
          <p:cNvSpPr txBox="1"/>
          <p:nvPr/>
        </p:nvSpPr>
        <p:spPr>
          <a:xfrm>
            <a:off x="163616" y="3774438"/>
            <a:ext cx="2214428" cy="307777"/>
          </a:xfrm>
          <a:prstGeom prst="rect">
            <a:avLst/>
          </a:prstGeom>
          <a:solidFill>
            <a:srgbClr val="182D4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Tech Considerations</a:t>
            </a:r>
            <a:endParaRPr b="0" i="0" sz="1400" u="none" cap="none" strike="noStrike">
              <a:solidFill>
                <a:srgbClr val="000000"/>
              </a:solidFill>
              <a:latin typeface="Arial"/>
              <a:ea typeface="Arial"/>
              <a:cs typeface="Arial"/>
              <a:sym typeface="Arial"/>
            </a:endParaRPr>
          </a:p>
        </p:txBody>
      </p:sp>
      <p:sp>
        <p:nvSpPr>
          <p:cNvPr id="408" name="Google Shape;408;p9"/>
          <p:cNvSpPr txBox="1"/>
          <p:nvPr/>
        </p:nvSpPr>
        <p:spPr>
          <a:xfrm>
            <a:off x="3384702" y="3761567"/>
            <a:ext cx="2214428" cy="307777"/>
          </a:xfrm>
          <a:prstGeom prst="rect">
            <a:avLst/>
          </a:prstGeom>
          <a:solidFill>
            <a:srgbClr val="182D4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Internal/External Impact</a:t>
            </a:r>
            <a:endParaRPr b="0" i="0" sz="1400" u="none" cap="none" strike="noStrike">
              <a:solidFill>
                <a:srgbClr val="000000"/>
              </a:solidFill>
              <a:latin typeface="Arial"/>
              <a:ea typeface="Arial"/>
              <a:cs typeface="Arial"/>
              <a:sym typeface="Arial"/>
            </a:endParaRPr>
          </a:p>
        </p:txBody>
      </p:sp>
      <p:sp>
        <p:nvSpPr>
          <p:cNvPr id="409" name="Google Shape;409;p9"/>
          <p:cNvSpPr txBox="1"/>
          <p:nvPr/>
        </p:nvSpPr>
        <p:spPr>
          <a:xfrm>
            <a:off x="6607990" y="3774438"/>
            <a:ext cx="2202690" cy="307777"/>
          </a:xfrm>
          <a:prstGeom prst="rect">
            <a:avLst/>
          </a:prstGeom>
          <a:solidFill>
            <a:srgbClr val="182D4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Federal Regulations</a:t>
            </a:r>
            <a:endParaRPr b="0" i="0" sz="1400" u="none" cap="none" strike="noStrike">
              <a:solidFill>
                <a:srgbClr val="000000"/>
              </a:solidFill>
              <a:latin typeface="Arial"/>
              <a:ea typeface="Arial"/>
              <a:cs typeface="Arial"/>
              <a:sym typeface="Arial"/>
            </a:endParaRPr>
          </a:p>
        </p:txBody>
      </p:sp>
      <p:sp>
        <p:nvSpPr>
          <p:cNvPr id="410" name="Google Shape;410;p9"/>
          <p:cNvSpPr txBox="1"/>
          <p:nvPr/>
        </p:nvSpPr>
        <p:spPr>
          <a:xfrm>
            <a:off x="9814562" y="3778014"/>
            <a:ext cx="2199308" cy="338554"/>
          </a:xfrm>
          <a:prstGeom prst="rect">
            <a:avLst/>
          </a:prstGeom>
          <a:solidFill>
            <a:srgbClr val="182D4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Book Antiqua"/>
                <a:ea typeface="Book Antiqua"/>
                <a:cs typeface="Book Antiqua"/>
                <a:sym typeface="Book Antiqua"/>
              </a:rPr>
              <a:t>Social Reactions</a:t>
            </a:r>
            <a:endParaRPr b="0" i="0" sz="1400" u="none" cap="none" strike="noStrike">
              <a:solidFill>
                <a:srgbClr val="000000"/>
              </a:solidFill>
              <a:latin typeface="Arial"/>
              <a:ea typeface="Arial"/>
              <a:cs typeface="Arial"/>
              <a:sym typeface="Arial"/>
            </a:endParaRPr>
          </a:p>
        </p:txBody>
      </p:sp>
      <p:sp>
        <p:nvSpPr>
          <p:cNvPr id="411" name="Google Shape;411;p9"/>
          <p:cNvSpPr/>
          <p:nvPr/>
        </p:nvSpPr>
        <p:spPr>
          <a:xfrm>
            <a:off x="790800" y="4115738"/>
            <a:ext cx="1089212" cy="82027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Possible obsolescence of new technology</a:t>
            </a:r>
            <a:endParaRPr b="0" i="0" sz="1400" u="none" cap="none" strike="noStrike">
              <a:solidFill>
                <a:srgbClr val="000000"/>
              </a:solidFill>
              <a:latin typeface="Arial"/>
              <a:ea typeface="Arial"/>
              <a:cs typeface="Arial"/>
              <a:sym typeface="Arial"/>
            </a:endParaRPr>
          </a:p>
        </p:txBody>
      </p:sp>
      <p:sp>
        <p:nvSpPr>
          <p:cNvPr id="412" name="Google Shape;412;p9"/>
          <p:cNvSpPr/>
          <p:nvPr/>
        </p:nvSpPr>
        <p:spPr>
          <a:xfrm>
            <a:off x="776077" y="5073838"/>
            <a:ext cx="1089212" cy="82027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lang="en-US" sz="1100">
                <a:solidFill>
                  <a:schemeClr val="lt1"/>
                </a:solidFill>
                <a:latin typeface="Book Antiqua"/>
                <a:ea typeface="Book Antiqua"/>
                <a:cs typeface="Book Antiqua"/>
                <a:sym typeface="Book Antiqua"/>
              </a:rPr>
              <a:t>Potential </a:t>
            </a:r>
            <a:r>
              <a:rPr b="0" i="0" lang="en-US" sz="1100" u="none" cap="none" strike="noStrike">
                <a:solidFill>
                  <a:schemeClr val="lt1"/>
                </a:solidFill>
                <a:latin typeface="Book Antiqua"/>
                <a:ea typeface="Book Antiqua"/>
                <a:cs typeface="Book Antiqua"/>
                <a:sym typeface="Book Antiqua"/>
              </a:rPr>
              <a:t>Cybersecurityrisks of new recs</a:t>
            </a:r>
            <a:endParaRPr b="0" i="0" sz="1400" u="none" cap="none" strike="noStrike">
              <a:solidFill>
                <a:srgbClr val="000000"/>
              </a:solidFill>
              <a:latin typeface="Arial"/>
              <a:ea typeface="Arial"/>
              <a:cs typeface="Arial"/>
              <a:sym typeface="Arial"/>
            </a:endParaRPr>
          </a:p>
        </p:txBody>
      </p:sp>
      <p:sp>
        <p:nvSpPr>
          <p:cNvPr id="413" name="Google Shape;413;p9"/>
          <p:cNvSpPr/>
          <p:nvPr/>
        </p:nvSpPr>
        <p:spPr>
          <a:xfrm>
            <a:off x="4030977" y="5073838"/>
            <a:ext cx="1089212" cy="82027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Language or cultural barriers with new partner</a:t>
            </a:r>
            <a:endParaRPr b="0" i="0" sz="1400" u="none" cap="none" strike="noStrike">
              <a:solidFill>
                <a:srgbClr val="000000"/>
              </a:solidFill>
              <a:latin typeface="Arial"/>
              <a:ea typeface="Arial"/>
              <a:cs typeface="Arial"/>
              <a:sym typeface="Arial"/>
            </a:endParaRPr>
          </a:p>
        </p:txBody>
      </p:sp>
      <p:sp>
        <p:nvSpPr>
          <p:cNvPr id="414" name="Google Shape;414;p9"/>
          <p:cNvSpPr/>
          <p:nvPr/>
        </p:nvSpPr>
        <p:spPr>
          <a:xfrm>
            <a:off x="4030977" y="4129432"/>
            <a:ext cx="1089212" cy="82027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Lack of specialized employee training</a:t>
            </a:r>
            <a:endParaRPr b="0" i="0" sz="1400" u="none" cap="none" strike="noStrike">
              <a:solidFill>
                <a:srgbClr val="000000"/>
              </a:solidFill>
              <a:latin typeface="Arial"/>
              <a:ea typeface="Arial"/>
              <a:cs typeface="Arial"/>
              <a:sym typeface="Arial"/>
            </a:endParaRPr>
          </a:p>
        </p:txBody>
      </p:sp>
      <p:sp>
        <p:nvSpPr>
          <p:cNvPr id="415" name="Google Shape;415;p9"/>
          <p:cNvSpPr/>
          <p:nvPr/>
        </p:nvSpPr>
        <p:spPr>
          <a:xfrm>
            <a:off x="10466089" y="4205304"/>
            <a:ext cx="1089212" cy="744398"/>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New partner/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location has bad brand image</a:t>
            </a:r>
            <a:endParaRPr b="0" i="0" sz="1400" u="none" cap="none" strike="noStrike">
              <a:solidFill>
                <a:srgbClr val="000000"/>
              </a:solidFill>
              <a:latin typeface="Arial"/>
              <a:ea typeface="Arial"/>
              <a:cs typeface="Arial"/>
              <a:sym typeface="Arial"/>
            </a:endParaRPr>
          </a:p>
        </p:txBody>
      </p:sp>
      <p:sp>
        <p:nvSpPr>
          <p:cNvPr id="416" name="Google Shape;416;p9"/>
          <p:cNvSpPr/>
          <p:nvPr/>
        </p:nvSpPr>
        <p:spPr>
          <a:xfrm>
            <a:off x="10455039" y="5073838"/>
            <a:ext cx="1089212" cy="82027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Work process is expanded country is unethical</a:t>
            </a:r>
            <a:endParaRPr b="0" i="0" sz="1400" u="none" cap="none" strike="noStrike">
              <a:solidFill>
                <a:srgbClr val="000000"/>
              </a:solidFill>
              <a:latin typeface="Arial"/>
              <a:ea typeface="Arial"/>
              <a:cs typeface="Arial"/>
              <a:sym typeface="Arial"/>
            </a:endParaRPr>
          </a:p>
        </p:txBody>
      </p:sp>
      <p:sp>
        <p:nvSpPr>
          <p:cNvPr id="417" name="Google Shape;417;p9"/>
          <p:cNvSpPr/>
          <p:nvPr/>
        </p:nvSpPr>
        <p:spPr>
          <a:xfrm>
            <a:off x="7170598" y="4173253"/>
            <a:ext cx="1089212" cy="82027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Tariffs and domestic/</a:t>
            </a:r>
            <a:endParaRPr b="0" i="0" sz="1100" u="none" cap="none" strike="noStrike">
              <a:solidFill>
                <a:schemeClr val="lt1"/>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in</a:t>
            </a:r>
            <a:r>
              <a:rPr lang="en-US" sz="1100">
                <a:solidFill>
                  <a:schemeClr val="lt1"/>
                </a:solidFill>
                <a:latin typeface="Book Antiqua"/>
                <a:ea typeface="Book Antiqua"/>
                <a:cs typeface="Book Antiqua"/>
                <a:sym typeface="Book Antiqua"/>
              </a:rPr>
              <a:t>ternatiomal </a:t>
            </a:r>
            <a:r>
              <a:rPr b="0" i="0" lang="en-US" sz="1100" u="none" cap="none" strike="noStrike">
                <a:solidFill>
                  <a:schemeClr val="lt1"/>
                </a:solidFill>
                <a:latin typeface="Book Antiqua"/>
                <a:ea typeface="Book Antiqua"/>
                <a:cs typeface="Book Antiqua"/>
                <a:sym typeface="Book Antiqua"/>
              </a:rPr>
              <a:t>trade policies </a:t>
            </a:r>
            <a:endParaRPr b="0" i="0" sz="1400" u="none" cap="none" strike="noStrike">
              <a:solidFill>
                <a:srgbClr val="000000"/>
              </a:solidFill>
              <a:latin typeface="Arial"/>
              <a:ea typeface="Arial"/>
              <a:cs typeface="Arial"/>
              <a:sym typeface="Arial"/>
            </a:endParaRPr>
          </a:p>
        </p:txBody>
      </p:sp>
      <p:sp>
        <p:nvSpPr>
          <p:cNvPr id="418" name="Google Shape;418;p9"/>
          <p:cNvSpPr/>
          <p:nvPr/>
        </p:nvSpPr>
        <p:spPr>
          <a:xfrm>
            <a:off x="7170598" y="5073838"/>
            <a:ext cx="1089212" cy="82027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Book Antiqua"/>
                <a:ea typeface="Book Antiqua"/>
                <a:cs typeface="Book Antiqua"/>
                <a:sym typeface="Book Antiqua"/>
              </a:rPr>
              <a:t>Exchanging big data between countries</a:t>
            </a:r>
            <a:endParaRPr b="0" i="0" sz="1400" u="none" cap="none" strike="noStrike">
              <a:solidFill>
                <a:srgbClr val="000000"/>
              </a:solidFill>
              <a:latin typeface="Arial"/>
              <a:ea typeface="Arial"/>
              <a:cs typeface="Arial"/>
              <a:sym typeface="Arial"/>
            </a:endParaRPr>
          </a:p>
        </p:txBody>
      </p:sp>
      <p:sp>
        <p:nvSpPr>
          <p:cNvPr id="419" name="Google Shape;419;p9"/>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20" name="Google Shape;420;p9"/>
          <p:cNvPicPr preferRelativeResize="0"/>
          <p:nvPr/>
        </p:nvPicPr>
        <p:blipFill>
          <a:blip r:embed="rId7">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0"/>
          <p:cNvSpPr txBox="1"/>
          <p:nvPr>
            <p:ph idx="4294967295" type="title"/>
          </p:nvPr>
        </p:nvSpPr>
        <p:spPr>
          <a:xfrm>
            <a:off x="0" y="196850"/>
            <a:ext cx="10515600" cy="3889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Assigning Impact</a:t>
            </a:r>
            <a:endParaRPr/>
          </a:p>
        </p:txBody>
      </p:sp>
      <p:graphicFrame>
        <p:nvGraphicFramePr>
          <p:cNvPr id="427" name="Google Shape;427;p10"/>
          <p:cNvGraphicFramePr/>
          <p:nvPr/>
        </p:nvGraphicFramePr>
        <p:xfrm>
          <a:off x="1364668" y="1806580"/>
          <a:ext cx="3000000" cy="3000000"/>
        </p:xfrm>
        <a:graphic>
          <a:graphicData uri="http://schemas.openxmlformats.org/drawingml/2006/table">
            <a:tbl>
              <a:tblPr>
                <a:noFill/>
                <a:tableStyleId>{2BC6A202-405D-476F-83F9-A9394F25F8E4}</a:tableStyleId>
              </a:tblPr>
              <a:tblGrid>
                <a:gridCol w="728300"/>
                <a:gridCol w="728300"/>
                <a:gridCol w="728300"/>
                <a:gridCol w="728300"/>
                <a:gridCol w="728300"/>
              </a:tblGrid>
              <a:tr h="2780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FF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585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585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5858"/>
                    </a:solidFill>
                  </a:tcPr>
                </a:tc>
              </a:tr>
              <a:tr h="2780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585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5858"/>
                    </a:solidFill>
                  </a:tcPr>
                </a:tc>
              </a:tr>
              <a:tr h="2780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5858"/>
                    </a:solidFill>
                  </a:tcPr>
                </a:tc>
              </a:tr>
              <a:tr h="2780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r>
              <a:tr h="2780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r>
              <a:tr h="278025">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E0B4"/>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sz="1400" u="none" cap="none" strike="noStrike"/>
                    </a:p>
                  </a:txBody>
                  <a:tcPr marT="9525" marB="0" marR="9525" marL="95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699"/>
                    </a:solidFill>
                  </a:tcPr>
                </a:tc>
              </a:tr>
            </a:tbl>
          </a:graphicData>
        </a:graphic>
      </p:graphicFrame>
      <p:cxnSp>
        <p:nvCxnSpPr>
          <p:cNvPr id="428" name="Google Shape;428;p10"/>
          <p:cNvCxnSpPr/>
          <p:nvPr/>
        </p:nvCxnSpPr>
        <p:spPr>
          <a:xfrm>
            <a:off x="1364668" y="3503754"/>
            <a:ext cx="3641700" cy="0"/>
          </a:xfrm>
          <a:prstGeom prst="straightConnector1">
            <a:avLst/>
          </a:prstGeom>
          <a:noFill/>
          <a:ln cap="flat" cmpd="sng" w="57150">
            <a:solidFill>
              <a:schemeClr val="dk1"/>
            </a:solidFill>
            <a:prstDash val="solid"/>
            <a:miter lim="800000"/>
            <a:headEnd len="sm" w="sm" type="none"/>
            <a:tailEnd len="med" w="med" type="triangle"/>
          </a:ln>
        </p:spPr>
      </p:cxnSp>
      <p:cxnSp>
        <p:nvCxnSpPr>
          <p:cNvPr id="429" name="Google Shape;429;p10"/>
          <p:cNvCxnSpPr/>
          <p:nvPr/>
        </p:nvCxnSpPr>
        <p:spPr>
          <a:xfrm rot="10800000">
            <a:off x="1364668" y="1809214"/>
            <a:ext cx="0" cy="1708200"/>
          </a:xfrm>
          <a:prstGeom prst="straightConnector1">
            <a:avLst/>
          </a:prstGeom>
          <a:noFill/>
          <a:ln cap="flat" cmpd="sng" w="57150">
            <a:solidFill>
              <a:schemeClr val="dk1"/>
            </a:solidFill>
            <a:prstDash val="solid"/>
            <a:miter lim="800000"/>
            <a:headEnd len="sm" w="sm" type="none"/>
            <a:tailEnd len="med" w="med" type="triangle"/>
          </a:ln>
        </p:spPr>
      </p:cxnSp>
      <p:sp>
        <p:nvSpPr>
          <p:cNvPr id="430" name="Google Shape;430;p10"/>
          <p:cNvSpPr txBox="1"/>
          <p:nvPr/>
        </p:nvSpPr>
        <p:spPr>
          <a:xfrm>
            <a:off x="1300501" y="3503754"/>
            <a:ext cx="1251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LOW</a:t>
            </a:r>
            <a:endParaRPr b="0" i="0" sz="1400" u="none" cap="none" strike="noStrike">
              <a:solidFill>
                <a:srgbClr val="000000"/>
              </a:solidFill>
              <a:latin typeface="Arial"/>
              <a:ea typeface="Arial"/>
              <a:cs typeface="Arial"/>
              <a:sym typeface="Arial"/>
            </a:endParaRPr>
          </a:p>
        </p:txBody>
      </p:sp>
      <p:sp>
        <p:nvSpPr>
          <p:cNvPr id="431" name="Google Shape;431;p10"/>
          <p:cNvSpPr txBox="1"/>
          <p:nvPr/>
        </p:nvSpPr>
        <p:spPr>
          <a:xfrm>
            <a:off x="3578481" y="3517413"/>
            <a:ext cx="1251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HIGH</a:t>
            </a:r>
            <a:endParaRPr b="0" i="0" sz="1400" u="none" cap="none" strike="noStrike">
              <a:solidFill>
                <a:srgbClr val="000000"/>
              </a:solidFill>
              <a:latin typeface="Arial"/>
              <a:ea typeface="Arial"/>
              <a:cs typeface="Arial"/>
              <a:sym typeface="Arial"/>
            </a:endParaRPr>
          </a:p>
        </p:txBody>
      </p:sp>
      <p:sp>
        <p:nvSpPr>
          <p:cNvPr id="432" name="Google Shape;432;p10"/>
          <p:cNvSpPr txBox="1"/>
          <p:nvPr/>
        </p:nvSpPr>
        <p:spPr>
          <a:xfrm rot="-5400000">
            <a:off x="633409" y="3014906"/>
            <a:ext cx="7395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LOW</a:t>
            </a:r>
            <a:endParaRPr b="0" i="0" sz="1400" u="none" cap="none" strike="noStrike">
              <a:solidFill>
                <a:srgbClr val="000000"/>
              </a:solidFill>
              <a:latin typeface="Arial"/>
              <a:ea typeface="Arial"/>
              <a:cs typeface="Arial"/>
              <a:sym typeface="Arial"/>
            </a:endParaRPr>
          </a:p>
        </p:txBody>
      </p:sp>
      <p:sp>
        <p:nvSpPr>
          <p:cNvPr id="433" name="Google Shape;433;p10"/>
          <p:cNvSpPr txBox="1"/>
          <p:nvPr/>
        </p:nvSpPr>
        <p:spPr>
          <a:xfrm rot="-5400000">
            <a:off x="569601" y="1964110"/>
            <a:ext cx="867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Book Antiqua"/>
                <a:ea typeface="Book Antiqua"/>
                <a:cs typeface="Book Antiqua"/>
                <a:sym typeface="Book Antiqua"/>
              </a:rPr>
              <a:t>HIGH</a:t>
            </a:r>
            <a:endParaRPr b="0" i="0" sz="1400" u="none" cap="none" strike="noStrike">
              <a:solidFill>
                <a:srgbClr val="000000"/>
              </a:solidFill>
              <a:latin typeface="Arial"/>
              <a:ea typeface="Arial"/>
              <a:cs typeface="Arial"/>
              <a:sym typeface="Arial"/>
            </a:endParaRPr>
          </a:p>
        </p:txBody>
      </p:sp>
      <p:sp>
        <p:nvSpPr>
          <p:cNvPr id="434" name="Google Shape;434;p10"/>
          <p:cNvSpPr txBox="1"/>
          <p:nvPr/>
        </p:nvSpPr>
        <p:spPr>
          <a:xfrm>
            <a:off x="2551785" y="3853567"/>
            <a:ext cx="1251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CDD4EA"/>
                </a:highlight>
                <a:latin typeface="Book Antiqua"/>
                <a:ea typeface="Book Antiqua"/>
                <a:cs typeface="Book Antiqua"/>
                <a:sym typeface="Book Antiqua"/>
              </a:rPr>
              <a:t>Impact</a:t>
            </a:r>
            <a:endParaRPr b="0" i="0" sz="1400" u="none" cap="none" strike="noStrike">
              <a:solidFill>
                <a:srgbClr val="000000"/>
              </a:solidFill>
              <a:highlight>
                <a:srgbClr val="CDD4EA"/>
              </a:highlight>
              <a:latin typeface="Arial"/>
              <a:ea typeface="Arial"/>
              <a:cs typeface="Arial"/>
              <a:sym typeface="Arial"/>
            </a:endParaRPr>
          </a:p>
        </p:txBody>
      </p:sp>
      <p:sp>
        <p:nvSpPr>
          <p:cNvPr id="435" name="Google Shape;435;p10"/>
          <p:cNvSpPr txBox="1"/>
          <p:nvPr/>
        </p:nvSpPr>
        <p:spPr>
          <a:xfrm rot="-5400000">
            <a:off x="-210834" y="2353813"/>
            <a:ext cx="146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CDD4EA"/>
                </a:highlight>
                <a:latin typeface="Book Antiqua"/>
                <a:ea typeface="Book Antiqua"/>
                <a:cs typeface="Book Antiqua"/>
                <a:sym typeface="Book Antiqua"/>
              </a:rPr>
              <a:t>Probability</a:t>
            </a:r>
            <a:endParaRPr b="0" i="0" sz="1400" u="none" cap="none" strike="noStrike">
              <a:solidFill>
                <a:srgbClr val="000000"/>
              </a:solidFill>
              <a:highlight>
                <a:srgbClr val="CDD4EA"/>
              </a:highlight>
              <a:latin typeface="Arial"/>
              <a:ea typeface="Arial"/>
              <a:cs typeface="Arial"/>
              <a:sym typeface="Arial"/>
            </a:endParaRPr>
          </a:p>
        </p:txBody>
      </p:sp>
      <p:sp>
        <p:nvSpPr>
          <p:cNvPr id="436" name="Google Shape;436;p10"/>
          <p:cNvSpPr/>
          <p:nvPr/>
        </p:nvSpPr>
        <p:spPr>
          <a:xfrm>
            <a:off x="2377327" y="1249566"/>
            <a:ext cx="1600200" cy="388800"/>
          </a:xfrm>
          <a:prstGeom prst="roundRect">
            <a:avLst>
              <a:gd fmla="val 16667" name="adj"/>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Risk Matrix</a:t>
            </a:r>
            <a:endParaRPr b="0" i="0" sz="1400" u="none" cap="none" strike="noStrike">
              <a:solidFill>
                <a:srgbClr val="000000"/>
              </a:solidFill>
              <a:latin typeface="Arial"/>
              <a:ea typeface="Arial"/>
              <a:cs typeface="Arial"/>
              <a:sym typeface="Arial"/>
            </a:endParaRPr>
          </a:p>
        </p:txBody>
      </p:sp>
      <p:cxnSp>
        <p:nvCxnSpPr>
          <p:cNvPr id="437" name="Google Shape;437;p10"/>
          <p:cNvCxnSpPr/>
          <p:nvPr/>
        </p:nvCxnSpPr>
        <p:spPr>
          <a:xfrm>
            <a:off x="6077175" y="1325772"/>
            <a:ext cx="0" cy="5087100"/>
          </a:xfrm>
          <a:prstGeom prst="straightConnector1">
            <a:avLst/>
          </a:prstGeom>
          <a:noFill/>
          <a:ln cap="flat" cmpd="sng" w="57150">
            <a:solidFill>
              <a:srgbClr val="182D46"/>
            </a:solidFill>
            <a:prstDash val="solid"/>
            <a:miter lim="800000"/>
            <a:headEnd len="sm" w="sm" type="none"/>
            <a:tailEnd len="sm" w="sm" type="none"/>
          </a:ln>
        </p:spPr>
      </p:cxnSp>
      <p:sp>
        <p:nvSpPr>
          <p:cNvPr id="438" name="Google Shape;438;p10"/>
          <p:cNvSpPr txBox="1"/>
          <p:nvPr/>
        </p:nvSpPr>
        <p:spPr>
          <a:xfrm>
            <a:off x="1837326" y="4298350"/>
            <a:ext cx="2680200" cy="1508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B050"/>
                </a:solidFill>
                <a:latin typeface="Book Antiqua"/>
                <a:ea typeface="Book Antiqua"/>
                <a:cs typeface="Book Antiqua"/>
                <a:sym typeface="Book Antiqua"/>
              </a:rPr>
              <a:t>Green</a:t>
            </a:r>
            <a:r>
              <a:rPr b="1" i="0" lang="en-US" sz="1800" u="none" cap="none" strike="noStrike">
                <a:solidFill>
                  <a:schemeClr val="dk1"/>
                </a:solidFill>
                <a:latin typeface="Book Antiqua"/>
                <a:ea typeface="Book Antiqua"/>
                <a:cs typeface="Book Antiqua"/>
                <a:sym typeface="Book Antiqua"/>
              </a:rPr>
              <a:t> </a:t>
            </a:r>
            <a:r>
              <a:rPr b="1" lang="en-US" sz="1800">
                <a:solidFill>
                  <a:schemeClr val="dk1"/>
                </a:solidFill>
                <a:latin typeface="Book Antiqua"/>
                <a:ea typeface="Book Antiqua"/>
                <a:cs typeface="Book Antiqua"/>
                <a:sym typeface="Book Antiqua"/>
              </a:rPr>
              <a:t>= </a:t>
            </a:r>
            <a:r>
              <a:rPr b="1" i="0" lang="en-US" sz="1800" u="none" cap="none" strike="noStrike">
                <a:solidFill>
                  <a:schemeClr val="dk1"/>
                </a:solidFill>
                <a:latin typeface="Book Antiqua"/>
                <a:ea typeface="Book Antiqua"/>
                <a:cs typeface="Book Antiqua"/>
                <a:sym typeface="Book Antiqua"/>
              </a:rPr>
              <a:t>low level risk</a:t>
            </a:r>
            <a:endParaRPr b="1" i="0" sz="1800" u="none" cap="none" strike="noStrike">
              <a:solidFill>
                <a:schemeClr val="dk1"/>
              </a:solidFill>
              <a:latin typeface="Book Antiqua"/>
              <a:ea typeface="Book Antiqua"/>
              <a:cs typeface="Book Antiqua"/>
              <a:sym typeface="Book Antiqua"/>
            </a:endParaRPr>
          </a:p>
          <a:p>
            <a:pPr indent="0" lvl="0" marL="0" marR="0" rtl="0" algn="ctr">
              <a:lnSpc>
                <a:spcPct val="100000"/>
              </a:lnSpc>
              <a:spcBef>
                <a:spcPts val="0"/>
              </a:spcBef>
              <a:spcAft>
                <a:spcPts val="0"/>
              </a:spcAft>
              <a:buNone/>
            </a:pPr>
            <a:r>
              <a:t/>
            </a:r>
            <a:endParaRPr b="1" sz="1000">
              <a:solidFill>
                <a:schemeClr val="dk1"/>
              </a:solidFill>
              <a:latin typeface="Book Antiqua"/>
              <a:ea typeface="Book Antiqua"/>
              <a:cs typeface="Book Antiqua"/>
              <a:sym typeface="Book Antiqua"/>
            </a:endParaRPr>
          </a:p>
          <a:p>
            <a:pPr indent="0" lvl="0" marL="0" rtl="0" algn="ctr">
              <a:spcBef>
                <a:spcPts val="0"/>
              </a:spcBef>
              <a:spcAft>
                <a:spcPts val="0"/>
              </a:spcAft>
              <a:buNone/>
            </a:pPr>
            <a:r>
              <a:rPr b="1" lang="en-US" sz="1800">
                <a:solidFill>
                  <a:srgbClr val="FFC000"/>
                </a:solidFill>
                <a:latin typeface="Book Antiqua"/>
                <a:ea typeface="Book Antiqua"/>
                <a:cs typeface="Book Antiqua"/>
                <a:sym typeface="Book Antiqua"/>
              </a:rPr>
              <a:t>Yellow</a:t>
            </a:r>
            <a:r>
              <a:rPr b="1" lang="en-US" sz="1800">
                <a:solidFill>
                  <a:schemeClr val="dk1"/>
                </a:solidFill>
                <a:latin typeface="Book Antiqua"/>
                <a:ea typeface="Book Antiqua"/>
                <a:cs typeface="Book Antiqua"/>
                <a:sym typeface="Book Antiqua"/>
              </a:rPr>
              <a:t> =  medium risk</a:t>
            </a:r>
            <a:endParaRPr b="1" sz="1800">
              <a:solidFill>
                <a:schemeClr val="dk1"/>
              </a:solidFill>
              <a:latin typeface="Book Antiqua"/>
              <a:ea typeface="Book Antiqua"/>
              <a:cs typeface="Book Antiqua"/>
              <a:sym typeface="Book Antiqua"/>
            </a:endParaRPr>
          </a:p>
          <a:p>
            <a:pPr indent="0" lvl="0" marL="0" rtl="0" algn="ctr">
              <a:spcBef>
                <a:spcPts val="0"/>
              </a:spcBef>
              <a:spcAft>
                <a:spcPts val="0"/>
              </a:spcAft>
              <a:buNone/>
            </a:pPr>
            <a:r>
              <a:t/>
            </a:r>
            <a:endParaRPr b="1" sz="1000">
              <a:solidFill>
                <a:schemeClr val="dk1"/>
              </a:solidFill>
              <a:latin typeface="Book Antiqua"/>
              <a:ea typeface="Book Antiqua"/>
              <a:cs typeface="Book Antiqua"/>
              <a:sym typeface="Book Antiqua"/>
            </a:endParaRPr>
          </a:p>
          <a:p>
            <a:pPr indent="0" lvl="0" marL="0" rtl="0" algn="ctr">
              <a:spcBef>
                <a:spcPts val="0"/>
              </a:spcBef>
              <a:spcAft>
                <a:spcPts val="0"/>
              </a:spcAft>
              <a:buClr>
                <a:schemeClr val="dk1"/>
              </a:buClr>
              <a:buSzPts val="1100"/>
              <a:buFont typeface="Arial"/>
              <a:buNone/>
            </a:pPr>
            <a:r>
              <a:rPr b="1" lang="en-US" sz="1800">
                <a:solidFill>
                  <a:srgbClr val="FF0000"/>
                </a:solidFill>
                <a:latin typeface="Book Antiqua"/>
                <a:ea typeface="Book Antiqua"/>
                <a:cs typeface="Book Antiqua"/>
                <a:sym typeface="Book Antiqua"/>
              </a:rPr>
              <a:t>Red</a:t>
            </a:r>
            <a:r>
              <a:rPr b="1" lang="en-US" sz="1800">
                <a:solidFill>
                  <a:schemeClr val="dk1"/>
                </a:solidFill>
                <a:latin typeface="Book Antiqua"/>
                <a:ea typeface="Book Antiqua"/>
                <a:cs typeface="Book Antiqua"/>
                <a:sym typeface="Book Antiqua"/>
              </a:rPr>
              <a:t> =  high/critical risk </a:t>
            </a:r>
            <a:endParaRPr b="1" sz="1800">
              <a:solidFill>
                <a:schemeClr val="dk1"/>
              </a:solidFill>
              <a:latin typeface="Book Antiqua"/>
              <a:ea typeface="Book Antiqua"/>
              <a:cs typeface="Book Antiqua"/>
              <a:sym typeface="Book Antiqua"/>
            </a:endParaRPr>
          </a:p>
          <a:p>
            <a:pPr indent="0" lvl="0" marL="457200" marR="0" rtl="0" algn="ctr">
              <a:lnSpc>
                <a:spcPct val="100000"/>
              </a:lnSpc>
              <a:spcBef>
                <a:spcPts val="0"/>
              </a:spcBef>
              <a:spcAft>
                <a:spcPts val="0"/>
              </a:spcAft>
              <a:buNone/>
            </a:pPr>
            <a:r>
              <a:t/>
            </a:r>
            <a:endParaRPr b="1" sz="1800">
              <a:solidFill>
                <a:schemeClr val="dk1"/>
              </a:solidFill>
              <a:latin typeface="Book Antiqua"/>
              <a:ea typeface="Book Antiqua"/>
              <a:cs typeface="Book Antiqua"/>
              <a:sym typeface="Book Antiqua"/>
            </a:endParaRPr>
          </a:p>
        </p:txBody>
      </p:sp>
      <p:sp>
        <p:nvSpPr>
          <p:cNvPr id="439" name="Google Shape;439;p10"/>
          <p:cNvSpPr txBox="1"/>
          <p:nvPr/>
        </p:nvSpPr>
        <p:spPr>
          <a:xfrm>
            <a:off x="844900" y="5574420"/>
            <a:ext cx="4763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accent1"/>
                </a:solidFill>
                <a:latin typeface="Book Antiqua"/>
                <a:ea typeface="Book Antiqua"/>
                <a:cs typeface="Book Antiqua"/>
                <a:sym typeface="Book Antiqua"/>
              </a:rPr>
              <a:t>**</a:t>
            </a:r>
            <a:r>
              <a:rPr b="0" i="0" lang="en-US" sz="1800" u="none" cap="none" strike="noStrike">
                <a:solidFill>
                  <a:schemeClr val="accent1"/>
                </a:solidFill>
                <a:latin typeface="Book Antiqua"/>
                <a:ea typeface="Book Antiqua"/>
                <a:cs typeface="Book Antiqua"/>
                <a:sym typeface="Book Antiqua"/>
              </a:rPr>
              <a:t>avoid having more than one rec in this area</a:t>
            </a:r>
            <a:endParaRPr b="0" i="0" sz="1400" u="none" cap="none" strike="noStrike">
              <a:solidFill>
                <a:srgbClr val="000000"/>
              </a:solidFill>
              <a:latin typeface="Arial"/>
              <a:ea typeface="Arial"/>
              <a:cs typeface="Arial"/>
              <a:sym typeface="Arial"/>
            </a:endParaRPr>
          </a:p>
        </p:txBody>
      </p:sp>
      <p:sp>
        <p:nvSpPr>
          <p:cNvPr id="440" name="Google Shape;440;p10"/>
          <p:cNvSpPr/>
          <p:nvPr/>
        </p:nvSpPr>
        <p:spPr>
          <a:xfrm>
            <a:off x="6508100" y="1436900"/>
            <a:ext cx="5311200" cy="835200"/>
          </a:xfrm>
          <a:prstGeom prst="roundRect">
            <a:avLst>
              <a:gd fmla="val 16667" name="adj"/>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lang="en-US" sz="1800">
                <a:solidFill>
                  <a:schemeClr val="lt1"/>
                </a:solidFill>
                <a:latin typeface="Book Antiqua"/>
                <a:ea typeface="Book Antiqua"/>
                <a:cs typeface="Book Antiqua"/>
                <a:sym typeface="Book Antiqua"/>
              </a:rPr>
              <a:t>Some factors to take into consideration when </a:t>
            </a:r>
            <a:r>
              <a:rPr b="0" i="0" lang="en-US" sz="1800" u="none" cap="none" strike="noStrike">
                <a:solidFill>
                  <a:schemeClr val="lt1"/>
                </a:solidFill>
                <a:latin typeface="Book Antiqua"/>
                <a:ea typeface="Book Antiqua"/>
                <a:cs typeface="Book Antiqua"/>
                <a:sym typeface="Book Antiqua"/>
              </a:rPr>
              <a:t>assigni</a:t>
            </a:r>
            <a:r>
              <a:rPr lang="en-US" sz="1800">
                <a:solidFill>
                  <a:schemeClr val="lt1"/>
                </a:solidFill>
                <a:latin typeface="Book Antiqua"/>
                <a:ea typeface="Book Antiqua"/>
                <a:cs typeface="Book Antiqua"/>
                <a:sym typeface="Book Antiqua"/>
              </a:rPr>
              <a:t>ng</a:t>
            </a:r>
            <a:r>
              <a:rPr b="0" i="0" lang="en-US" sz="1800" u="none" cap="none" strike="noStrike">
                <a:solidFill>
                  <a:schemeClr val="lt1"/>
                </a:solidFill>
                <a:latin typeface="Book Antiqua"/>
                <a:ea typeface="Book Antiqua"/>
                <a:cs typeface="Book Antiqua"/>
                <a:sym typeface="Book Antiqua"/>
              </a:rPr>
              <a:t> </a:t>
            </a:r>
            <a:r>
              <a:rPr b="1" i="0" lang="en-US" sz="1800" u="none" cap="none" strike="noStrike">
                <a:solidFill>
                  <a:schemeClr val="lt1"/>
                </a:solidFill>
                <a:latin typeface="Book Antiqua"/>
                <a:ea typeface="Book Antiqua"/>
                <a:cs typeface="Book Antiqua"/>
                <a:sym typeface="Book Antiqua"/>
              </a:rPr>
              <a:t>impact</a:t>
            </a:r>
            <a:r>
              <a:rPr b="0" i="0" lang="en-US" sz="1800" u="none" cap="none" strike="noStrike">
                <a:solidFill>
                  <a:schemeClr val="lt1"/>
                </a:solidFill>
                <a:latin typeface="Book Antiqua"/>
                <a:ea typeface="Book Antiqua"/>
                <a:cs typeface="Book Antiqua"/>
                <a:sym typeface="Book Antiqua"/>
              </a:rPr>
              <a:t> on a risk matrix</a:t>
            </a:r>
            <a:r>
              <a:rPr lang="en-US" sz="1800">
                <a:solidFill>
                  <a:schemeClr val="lt1"/>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p:txBody>
      </p:sp>
      <p:sp>
        <p:nvSpPr>
          <p:cNvPr id="441" name="Google Shape;441;p10"/>
          <p:cNvSpPr txBox="1"/>
          <p:nvPr/>
        </p:nvSpPr>
        <p:spPr>
          <a:xfrm>
            <a:off x="6545750" y="2500150"/>
            <a:ext cx="5273700" cy="3467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ook Antiqua"/>
              <a:buChar char="❖"/>
            </a:pPr>
            <a:r>
              <a:rPr lang="en-US" sz="1800">
                <a:latin typeface="Book Antiqua"/>
                <a:ea typeface="Book Antiqua"/>
                <a:cs typeface="Book Antiqua"/>
                <a:sym typeface="Book Antiqua"/>
              </a:rPr>
              <a:t>Cost to the company/ initial effect on profit</a:t>
            </a:r>
            <a:endParaRPr sz="1800">
              <a:latin typeface="Book Antiqua"/>
              <a:ea typeface="Book Antiqua"/>
              <a:cs typeface="Book Antiqua"/>
              <a:sym typeface="Book Antiqua"/>
            </a:endParaRPr>
          </a:p>
          <a:p>
            <a:pPr indent="0" lvl="0" marL="0" rtl="0" algn="l">
              <a:spcBef>
                <a:spcPts val="0"/>
              </a:spcBef>
              <a:spcAft>
                <a:spcPts val="0"/>
              </a:spcAft>
              <a:buNone/>
            </a:pPr>
            <a:r>
              <a:t/>
            </a:r>
            <a:endParaRPr sz="1800">
              <a:latin typeface="Book Antiqua"/>
              <a:ea typeface="Book Antiqua"/>
              <a:cs typeface="Book Antiqua"/>
              <a:sym typeface="Book Antiqua"/>
            </a:endParaRPr>
          </a:p>
          <a:p>
            <a:pPr indent="-342900" lvl="0" marL="457200" rtl="0" algn="l">
              <a:spcBef>
                <a:spcPts val="0"/>
              </a:spcBef>
              <a:spcAft>
                <a:spcPts val="0"/>
              </a:spcAft>
              <a:buSzPts val="1800"/>
              <a:buFont typeface="Book Antiqua"/>
              <a:buChar char="❖"/>
            </a:pPr>
            <a:r>
              <a:rPr lang="en-US" sz="1800">
                <a:latin typeface="Book Antiqua"/>
                <a:ea typeface="Book Antiqua"/>
                <a:cs typeface="Book Antiqua"/>
                <a:sym typeface="Book Antiqua"/>
              </a:rPr>
              <a:t>Ability to easily bounce back from or mitigate</a:t>
            </a:r>
            <a:endParaRPr sz="1800">
              <a:latin typeface="Book Antiqua"/>
              <a:ea typeface="Book Antiqua"/>
              <a:cs typeface="Book Antiqua"/>
              <a:sym typeface="Book Antiqua"/>
            </a:endParaRPr>
          </a:p>
          <a:p>
            <a:pPr indent="0" lvl="0" marL="0" rtl="0" algn="l">
              <a:spcBef>
                <a:spcPts val="0"/>
              </a:spcBef>
              <a:spcAft>
                <a:spcPts val="0"/>
              </a:spcAft>
              <a:buNone/>
            </a:pPr>
            <a:r>
              <a:t/>
            </a:r>
            <a:endParaRPr sz="1800">
              <a:latin typeface="Book Antiqua"/>
              <a:ea typeface="Book Antiqua"/>
              <a:cs typeface="Book Antiqua"/>
              <a:sym typeface="Book Antiqua"/>
            </a:endParaRPr>
          </a:p>
          <a:p>
            <a:pPr indent="-342900" lvl="0" marL="457200" rtl="0" algn="l">
              <a:spcBef>
                <a:spcPts val="0"/>
              </a:spcBef>
              <a:spcAft>
                <a:spcPts val="0"/>
              </a:spcAft>
              <a:buSzPts val="1800"/>
              <a:buFont typeface="Book Antiqua"/>
              <a:buChar char="❖"/>
            </a:pPr>
            <a:r>
              <a:rPr lang="en-US" sz="1800">
                <a:latin typeface="Book Antiqua"/>
                <a:ea typeface="Book Antiqua"/>
                <a:cs typeface="Book Antiqua"/>
                <a:sym typeface="Book Antiqua"/>
              </a:rPr>
              <a:t>Technical performance impact (if applicable)</a:t>
            </a:r>
            <a:endParaRPr sz="1800">
              <a:latin typeface="Book Antiqua"/>
              <a:ea typeface="Book Antiqua"/>
              <a:cs typeface="Book Antiqua"/>
              <a:sym typeface="Book Antiqua"/>
            </a:endParaRPr>
          </a:p>
          <a:p>
            <a:pPr indent="0" lvl="0" marL="0" rtl="0" algn="l">
              <a:spcBef>
                <a:spcPts val="0"/>
              </a:spcBef>
              <a:spcAft>
                <a:spcPts val="0"/>
              </a:spcAft>
              <a:buNone/>
            </a:pPr>
            <a:r>
              <a:t/>
            </a:r>
            <a:endParaRPr sz="1800">
              <a:latin typeface="Book Antiqua"/>
              <a:ea typeface="Book Antiqua"/>
              <a:cs typeface="Book Antiqua"/>
              <a:sym typeface="Book Antiqua"/>
            </a:endParaRPr>
          </a:p>
          <a:p>
            <a:pPr indent="-342900" lvl="0" marL="457200" rtl="0" algn="l">
              <a:spcBef>
                <a:spcPts val="0"/>
              </a:spcBef>
              <a:spcAft>
                <a:spcPts val="0"/>
              </a:spcAft>
              <a:buSzPts val="1800"/>
              <a:buFont typeface="Book Antiqua"/>
              <a:buChar char="❖"/>
            </a:pPr>
            <a:r>
              <a:rPr lang="en-US" sz="1800">
                <a:latin typeface="Book Antiqua"/>
                <a:ea typeface="Book Antiqua"/>
                <a:cs typeface="Book Antiqua"/>
                <a:sym typeface="Book Antiqua"/>
              </a:rPr>
              <a:t>Whether the company can function if the recommendation doesn’t pan out</a:t>
            </a:r>
            <a:endParaRPr sz="1800">
              <a:latin typeface="Book Antiqua"/>
              <a:ea typeface="Book Antiqua"/>
              <a:cs typeface="Book Antiqua"/>
              <a:sym typeface="Book Antiqua"/>
            </a:endParaRPr>
          </a:p>
        </p:txBody>
      </p:sp>
      <p:sp>
        <p:nvSpPr>
          <p:cNvPr id="442" name="Google Shape;442;p10"/>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43" name="Google Shape;443;p10"/>
          <p:cNvPicPr preferRelativeResize="0"/>
          <p:nvPr/>
        </p:nvPicPr>
        <p:blipFill>
          <a:blip r:embed="rId3">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11"/>
          <p:cNvSpPr txBox="1"/>
          <p:nvPr>
            <p:ph idx="4294967295" type="title"/>
          </p:nvPr>
        </p:nvSpPr>
        <p:spPr>
          <a:xfrm>
            <a:off x="0" y="184150"/>
            <a:ext cx="10515600" cy="3889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Determine Mitigation Strategy</a:t>
            </a:r>
            <a:endParaRPr/>
          </a:p>
        </p:txBody>
      </p:sp>
      <p:sp>
        <p:nvSpPr>
          <p:cNvPr id="450" name="Google Shape;450;p11"/>
          <p:cNvSpPr/>
          <p:nvPr/>
        </p:nvSpPr>
        <p:spPr>
          <a:xfrm>
            <a:off x="1359300" y="1921913"/>
            <a:ext cx="9473400" cy="1383900"/>
          </a:xfrm>
          <a:prstGeom prst="rect">
            <a:avLst/>
          </a:prstGeom>
          <a:solidFill>
            <a:srgbClr val="182D4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3000" u="none" cap="none" strike="noStrike">
                <a:solidFill>
                  <a:schemeClr val="lt1"/>
                </a:solidFill>
                <a:latin typeface="Book Antiqua"/>
                <a:ea typeface="Book Antiqua"/>
                <a:cs typeface="Book Antiqua"/>
                <a:sym typeface="Book Antiqua"/>
              </a:rPr>
              <a:t>Mitigations should be how you are </a:t>
            </a:r>
            <a:r>
              <a:rPr b="0" i="0" lang="en-US" sz="3000" u="none" cap="none" strike="noStrike">
                <a:solidFill>
                  <a:srgbClr val="FFFF00"/>
                </a:solidFill>
                <a:latin typeface="Book Antiqua"/>
                <a:ea typeface="Book Antiqua"/>
                <a:cs typeface="Book Antiqua"/>
                <a:sym typeface="Book Antiqua"/>
              </a:rPr>
              <a:t>actively</a:t>
            </a:r>
            <a:r>
              <a:rPr b="0" i="0" lang="en-US" sz="3000" u="none" cap="none" strike="noStrike">
                <a:solidFill>
                  <a:schemeClr val="lt1"/>
                </a:solidFill>
                <a:latin typeface="Book Antiqua"/>
                <a:ea typeface="Book Antiqua"/>
                <a:cs typeface="Book Antiqua"/>
                <a:sym typeface="Book Antiqua"/>
              </a:rPr>
              <a:t> taking steps to combat the risk at hand </a:t>
            </a:r>
            <a:endParaRPr b="0" i="0" sz="3000" u="none" cap="none" strike="noStrike">
              <a:solidFill>
                <a:srgbClr val="000000"/>
              </a:solidFill>
              <a:latin typeface="Arial"/>
              <a:ea typeface="Arial"/>
              <a:cs typeface="Arial"/>
              <a:sym typeface="Arial"/>
            </a:endParaRPr>
          </a:p>
        </p:txBody>
      </p:sp>
      <p:sp>
        <p:nvSpPr>
          <p:cNvPr id="451" name="Google Shape;451;p11"/>
          <p:cNvSpPr txBox="1"/>
          <p:nvPr/>
        </p:nvSpPr>
        <p:spPr>
          <a:xfrm>
            <a:off x="1359300" y="3634488"/>
            <a:ext cx="94734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solidFill>
                  <a:schemeClr val="dk1"/>
                </a:solidFill>
                <a:latin typeface="Book Antiqua"/>
                <a:ea typeface="Book Antiqua"/>
                <a:cs typeface="Book Antiqua"/>
                <a:sym typeface="Book Antiqua"/>
              </a:rPr>
              <a:t>*This is your last chance in your deck to cover any holes your recommendation may have before the judges enter Q&amp;A *</a:t>
            </a:r>
            <a:endParaRPr sz="3000">
              <a:solidFill>
                <a:schemeClr val="dk1"/>
              </a:solidFill>
            </a:endParaRPr>
          </a:p>
        </p:txBody>
      </p:sp>
      <p:sp>
        <p:nvSpPr>
          <p:cNvPr id="452" name="Google Shape;452;p11"/>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53" name="Google Shape;453;p11"/>
          <p:cNvPicPr preferRelativeResize="0"/>
          <p:nvPr/>
        </p:nvPicPr>
        <p:blipFill>
          <a:blip r:embed="rId3">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grpSp>
        <p:nvGrpSpPr>
          <p:cNvPr id="459" name="Google Shape;459;g2860cfe3aec_0_53"/>
          <p:cNvGrpSpPr/>
          <p:nvPr/>
        </p:nvGrpSpPr>
        <p:grpSpPr>
          <a:xfrm>
            <a:off x="1506175" y="1097657"/>
            <a:ext cx="9179650" cy="3132008"/>
            <a:chOff x="2031999" y="2271503"/>
            <a:chExt cx="8127900" cy="2544900"/>
          </a:xfrm>
        </p:grpSpPr>
        <p:sp>
          <p:nvSpPr>
            <p:cNvPr id="460" name="Google Shape;460;g2860cfe3aec_0_53"/>
            <p:cNvSpPr/>
            <p:nvPr/>
          </p:nvSpPr>
          <p:spPr>
            <a:xfrm>
              <a:off x="2031999" y="2271503"/>
              <a:ext cx="8127900" cy="254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g2860cfe3aec_0_53"/>
            <p:cNvSpPr/>
            <p:nvPr/>
          </p:nvSpPr>
          <p:spPr>
            <a:xfrm>
              <a:off x="2039142" y="3334905"/>
              <a:ext cx="2135187" cy="417951"/>
            </a:xfrm>
            <a:custGeom>
              <a:rect b="b" l="l" r="r" t="t"/>
              <a:pathLst>
                <a:path extrusionOk="0" h="417951" w="2135187">
                  <a:moveTo>
                    <a:pt x="0" y="41795"/>
                  </a:moveTo>
                  <a:cubicBezTo>
                    <a:pt x="0" y="18712"/>
                    <a:pt x="18712" y="0"/>
                    <a:pt x="41795" y="0"/>
                  </a:cubicBezTo>
                  <a:lnTo>
                    <a:pt x="2093392" y="0"/>
                  </a:lnTo>
                  <a:cubicBezTo>
                    <a:pt x="2116475" y="0"/>
                    <a:pt x="2135187" y="18712"/>
                    <a:pt x="2135187" y="41795"/>
                  </a:cubicBezTo>
                  <a:lnTo>
                    <a:pt x="2135187" y="376156"/>
                  </a:lnTo>
                  <a:cubicBezTo>
                    <a:pt x="2135187" y="399239"/>
                    <a:pt x="2116475" y="417951"/>
                    <a:pt x="2093392" y="417951"/>
                  </a:cubicBezTo>
                  <a:lnTo>
                    <a:pt x="41795" y="417951"/>
                  </a:lnTo>
                  <a:cubicBezTo>
                    <a:pt x="18712" y="417951"/>
                    <a:pt x="0" y="399239"/>
                    <a:pt x="0" y="376156"/>
                  </a:cubicBezTo>
                  <a:lnTo>
                    <a:pt x="0" y="41795"/>
                  </a:lnTo>
                  <a:close/>
                </a:path>
              </a:pathLst>
            </a:custGeom>
            <a:solidFill>
              <a:srgbClr val="182D46"/>
            </a:solidFill>
            <a:ln cap="flat" cmpd="sng" w="12700">
              <a:solidFill>
                <a:schemeClr val="lt1"/>
              </a:solidFill>
              <a:prstDash val="solid"/>
              <a:miter lim="800000"/>
              <a:headEnd len="sm" w="sm" type="none"/>
              <a:tailEnd len="sm" w="sm" type="none"/>
            </a:ln>
          </p:spPr>
          <p:txBody>
            <a:bodyPr anchorCtr="0" anchor="ctr" bIns="80800" lIns="80800" spcFirstLastPara="1" rIns="80800" wrap="square" tIns="80800">
              <a:noAutofit/>
            </a:bodyPr>
            <a:lstStyle/>
            <a:p>
              <a:pPr indent="0" lvl="0" marL="0" marR="0" rtl="0" algn="ctr">
                <a:lnSpc>
                  <a:spcPct val="90000"/>
                </a:lnSpc>
                <a:spcBef>
                  <a:spcPts val="0"/>
                </a:spcBef>
                <a:spcAft>
                  <a:spcPts val="0"/>
                </a:spcAft>
                <a:buClr>
                  <a:schemeClr val="lt1"/>
                </a:buClr>
                <a:buSzPts val="1800"/>
                <a:buFont typeface="Book Antiqua"/>
                <a:buNone/>
              </a:pPr>
              <a:r>
                <a:rPr b="1" i="0" lang="en-US" sz="2000" u="none" cap="none" strike="noStrike">
                  <a:solidFill>
                    <a:schemeClr val="lt1"/>
                  </a:solidFill>
                  <a:latin typeface="Book Antiqua"/>
                  <a:ea typeface="Book Antiqua"/>
                  <a:cs typeface="Book Antiqua"/>
                  <a:sym typeface="Book Antiqua"/>
                </a:rPr>
                <a:t>Rec</a:t>
              </a:r>
              <a:endParaRPr b="1" i="0" sz="2000" u="none" cap="none" strike="noStrike">
                <a:solidFill>
                  <a:srgbClr val="000000"/>
                </a:solidFill>
              </a:endParaRPr>
            </a:p>
          </p:txBody>
        </p:sp>
        <p:sp>
          <p:nvSpPr>
            <p:cNvPr id="462" name="Google Shape;462;g2860cfe3aec_0_53"/>
            <p:cNvSpPr/>
            <p:nvPr/>
          </p:nvSpPr>
          <p:spPr>
            <a:xfrm>
              <a:off x="4387849" y="3279117"/>
              <a:ext cx="452659" cy="529526"/>
            </a:xfrm>
            <a:custGeom>
              <a:rect b="b" l="l" r="r" t="t"/>
              <a:pathLst>
                <a:path extrusionOk="0" h="529526" w="452659">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A2A5AC"/>
            </a:solidFill>
            <a:ln>
              <a:noFill/>
            </a:ln>
          </p:spPr>
          <p:txBody>
            <a:bodyPr anchorCtr="0" anchor="ctr" bIns="105900" lIns="0" spcFirstLastPara="1" rIns="135775" wrap="square" tIns="105900">
              <a:noAutofit/>
            </a:bodyPr>
            <a:lstStyle/>
            <a:p>
              <a:pPr indent="0" lvl="0" marL="0" marR="0" rtl="0" algn="ctr">
                <a:lnSpc>
                  <a:spcPct val="90000"/>
                </a:lnSpc>
                <a:spcBef>
                  <a:spcPts val="0"/>
                </a:spcBef>
                <a:spcAft>
                  <a:spcPts val="0"/>
                </a:spcAft>
                <a:buClr>
                  <a:schemeClr val="dk1"/>
                </a:buClr>
                <a:buSzPts val="2200"/>
                <a:buFont typeface="Calibri"/>
                <a:buNone/>
              </a:pPr>
              <a:r>
                <a:t/>
              </a:r>
              <a:endParaRPr b="0" i="0" sz="2200" u="none" cap="none" strike="noStrike">
                <a:solidFill>
                  <a:schemeClr val="lt1"/>
                </a:solidFill>
                <a:latin typeface="Calibri"/>
                <a:ea typeface="Calibri"/>
                <a:cs typeface="Calibri"/>
                <a:sym typeface="Calibri"/>
              </a:endParaRPr>
            </a:p>
          </p:txBody>
        </p:sp>
        <p:sp>
          <p:nvSpPr>
            <p:cNvPr id="463" name="Google Shape;463;g2860cfe3aec_0_53"/>
            <p:cNvSpPr/>
            <p:nvPr/>
          </p:nvSpPr>
          <p:spPr>
            <a:xfrm>
              <a:off x="5028405" y="3334905"/>
              <a:ext cx="2135187" cy="417951"/>
            </a:xfrm>
            <a:custGeom>
              <a:rect b="b" l="l" r="r" t="t"/>
              <a:pathLst>
                <a:path extrusionOk="0" h="417951" w="2135187">
                  <a:moveTo>
                    <a:pt x="0" y="41795"/>
                  </a:moveTo>
                  <a:cubicBezTo>
                    <a:pt x="0" y="18712"/>
                    <a:pt x="18712" y="0"/>
                    <a:pt x="41795" y="0"/>
                  </a:cubicBezTo>
                  <a:lnTo>
                    <a:pt x="2093392" y="0"/>
                  </a:lnTo>
                  <a:cubicBezTo>
                    <a:pt x="2116475" y="0"/>
                    <a:pt x="2135187" y="18712"/>
                    <a:pt x="2135187" y="41795"/>
                  </a:cubicBezTo>
                  <a:lnTo>
                    <a:pt x="2135187" y="376156"/>
                  </a:lnTo>
                  <a:cubicBezTo>
                    <a:pt x="2135187" y="399239"/>
                    <a:pt x="2116475" y="417951"/>
                    <a:pt x="2093392" y="417951"/>
                  </a:cubicBezTo>
                  <a:lnTo>
                    <a:pt x="41795" y="417951"/>
                  </a:lnTo>
                  <a:cubicBezTo>
                    <a:pt x="18712" y="417951"/>
                    <a:pt x="0" y="399239"/>
                    <a:pt x="0" y="376156"/>
                  </a:cubicBezTo>
                  <a:lnTo>
                    <a:pt x="0" y="41795"/>
                  </a:lnTo>
                  <a:close/>
                </a:path>
              </a:pathLst>
            </a:custGeom>
            <a:solidFill>
              <a:srgbClr val="182D46"/>
            </a:solidFill>
            <a:ln cap="flat" cmpd="sng" w="12700">
              <a:solidFill>
                <a:schemeClr val="lt1"/>
              </a:solidFill>
              <a:prstDash val="solid"/>
              <a:miter lim="800000"/>
              <a:headEnd len="sm" w="sm" type="none"/>
              <a:tailEnd len="sm" w="sm" type="none"/>
            </a:ln>
          </p:spPr>
          <p:txBody>
            <a:bodyPr anchorCtr="0" anchor="ctr" bIns="80800" lIns="80800" spcFirstLastPara="1" rIns="80800" wrap="square" tIns="80800">
              <a:noAutofit/>
            </a:bodyPr>
            <a:lstStyle/>
            <a:p>
              <a:pPr indent="0" lvl="0" marL="0" marR="0" rtl="0" algn="ctr">
                <a:lnSpc>
                  <a:spcPct val="90000"/>
                </a:lnSpc>
                <a:spcBef>
                  <a:spcPts val="0"/>
                </a:spcBef>
                <a:spcAft>
                  <a:spcPts val="0"/>
                </a:spcAft>
                <a:buClr>
                  <a:schemeClr val="lt1"/>
                </a:buClr>
                <a:buSzPts val="1800"/>
                <a:buFont typeface="Book Antiqua"/>
                <a:buNone/>
              </a:pPr>
              <a:r>
                <a:rPr b="1" i="0" lang="en-US" sz="2000" u="none" cap="none" strike="noStrike">
                  <a:solidFill>
                    <a:schemeClr val="lt1"/>
                  </a:solidFill>
                  <a:latin typeface="Book Antiqua"/>
                  <a:ea typeface="Book Antiqua"/>
                  <a:cs typeface="Book Antiqua"/>
                  <a:sym typeface="Book Antiqua"/>
                </a:rPr>
                <a:t>Risk</a:t>
              </a:r>
              <a:endParaRPr b="1" i="0" sz="1600" u="none" cap="none" strike="noStrike">
                <a:solidFill>
                  <a:srgbClr val="000000"/>
                </a:solidFill>
              </a:endParaRPr>
            </a:p>
          </p:txBody>
        </p:sp>
        <p:sp>
          <p:nvSpPr>
            <p:cNvPr id="464" name="Google Shape;464;g2860cfe3aec_0_53"/>
            <p:cNvSpPr/>
            <p:nvPr/>
          </p:nvSpPr>
          <p:spPr>
            <a:xfrm>
              <a:off x="7377111" y="3279117"/>
              <a:ext cx="452659" cy="529526"/>
            </a:xfrm>
            <a:custGeom>
              <a:rect b="b" l="l" r="r" t="t"/>
              <a:pathLst>
                <a:path extrusionOk="0" h="529526" w="452659">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A2A5AC"/>
            </a:solidFill>
            <a:ln>
              <a:noFill/>
            </a:ln>
          </p:spPr>
          <p:txBody>
            <a:bodyPr anchorCtr="0" anchor="ctr" bIns="105900" lIns="0" spcFirstLastPara="1" rIns="135775" wrap="square" tIns="105900">
              <a:noAutofit/>
            </a:bodyPr>
            <a:lstStyle/>
            <a:p>
              <a:pPr indent="0" lvl="0" marL="0" marR="0" rtl="0" algn="ctr">
                <a:lnSpc>
                  <a:spcPct val="90000"/>
                </a:lnSpc>
                <a:spcBef>
                  <a:spcPts val="0"/>
                </a:spcBef>
                <a:spcAft>
                  <a:spcPts val="0"/>
                </a:spcAft>
                <a:buClr>
                  <a:schemeClr val="dk1"/>
                </a:buClr>
                <a:buSzPts val="2200"/>
                <a:buFont typeface="Calibri"/>
                <a:buNone/>
              </a:pPr>
              <a:r>
                <a:t/>
              </a:r>
              <a:endParaRPr b="0" i="0" sz="2200" u="none" cap="none" strike="noStrike">
                <a:solidFill>
                  <a:schemeClr val="lt1"/>
                </a:solidFill>
                <a:latin typeface="Calibri"/>
                <a:ea typeface="Calibri"/>
                <a:cs typeface="Calibri"/>
                <a:sym typeface="Calibri"/>
              </a:endParaRPr>
            </a:p>
          </p:txBody>
        </p:sp>
        <p:sp>
          <p:nvSpPr>
            <p:cNvPr id="465" name="Google Shape;465;g2860cfe3aec_0_53"/>
            <p:cNvSpPr/>
            <p:nvPr/>
          </p:nvSpPr>
          <p:spPr>
            <a:xfrm>
              <a:off x="8017667" y="3334905"/>
              <a:ext cx="2135187" cy="417951"/>
            </a:xfrm>
            <a:custGeom>
              <a:rect b="b" l="l" r="r" t="t"/>
              <a:pathLst>
                <a:path extrusionOk="0" h="417951" w="2135187">
                  <a:moveTo>
                    <a:pt x="0" y="41795"/>
                  </a:moveTo>
                  <a:cubicBezTo>
                    <a:pt x="0" y="18712"/>
                    <a:pt x="18712" y="0"/>
                    <a:pt x="41795" y="0"/>
                  </a:cubicBezTo>
                  <a:lnTo>
                    <a:pt x="2093392" y="0"/>
                  </a:lnTo>
                  <a:cubicBezTo>
                    <a:pt x="2116475" y="0"/>
                    <a:pt x="2135187" y="18712"/>
                    <a:pt x="2135187" y="41795"/>
                  </a:cubicBezTo>
                  <a:lnTo>
                    <a:pt x="2135187" y="376156"/>
                  </a:lnTo>
                  <a:cubicBezTo>
                    <a:pt x="2135187" y="399239"/>
                    <a:pt x="2116475" y="417951"/>
                    <a:pt x="2093392" y="417951"/>
                  </a:cubicBezTo>
                  <a:lnTo>
                    <a:pt x="41795" y="417951"/>
                  </a:lnTo>
                  <a:cubicBezTo>
                    <a:pt x="18712" y="417951"/>
                    <a:pt x="0" y="399239"/>
                    <a:pt x="0" y="376156"/>
                  </a:cubicBezTo>
                  <a:lnTo>
                    <a:pt x="0" y="41795"/>
                  </a:lnTo>
                  <a:close/>
                </a:path>
              </a:pathLst>
            </a:custGeom>
            <a:solidFill>
              <a:srgbClr val="182D46"/>
            </a:solidFill>
            <a:ln cap="flat" cmpd="sng" w="12700">
              <a:solidFill>
                <a:schemeClr val="lt1"/>
              </a:solidFill>
              <a:prstDash val="solid"/>
              <a:miter lim="800000"/>
              <a:headEnd len="sm" w="sm" type="none"/>
              <a:tailEnd len="sm" w="sm" type="none"/>
            </a:ln>
          </p:spPr>
          <p:txBody>
            <a:bodyPr anchorCtr="0" anchor="ctr" bIns="80800" lIns="80800" spcFirstLastPara="1" rIns="80800" wrap="square" tIns="80800">
              <a:noAutofit/>
            </a:bodyPr>
            <a:lstStyle/>
            <a:p>
              <a:pPr indent="0" lvl="0" marL="0" marR="0" rtl="0" algn="ctr">
                <a:lnSpc>
                  <a:spcPct val="90000"/>
                </a:lnSpc>
                <a:spcBef>
                  <a:spcPts val="0"/>
                </a:spcBef>
                <a:spcAft>
                  <a:spcPts val="0"/>
                </a:spcAft>
                <a:buClr>
                  <a:schemeClr val="lt1"/>
                </a:buClr>
                <a:buSzPts val="1800"/>
                <a:buFont typeface="Book Antiqua"/>
                <a:buNone/>
              </a:pPr>
              <a:r>
                <a:rPr b="1" i="0" lang="en-US" sz="2000" u="none" cap="none" strike="noStrike">
                  <a:solidFill>
                    <a:schemeClr val="lt1"/>
                  </a:solidFill>
                  <a:latin typeface="Book Antiqua"/>
                  <a:ea typeface="Book Antiqua"/>
                  <a:cs typeface="Book Antiqua"/>
                  <a:sym typeface="Book Antiqua"/>
                </a:rPr>
                <a:t>Mitigation</a:t>
              </a:r>
              <a:endParaRPr b="1" i="0" sz="2000" u="none" cap="none" strike="noStrike">
                <a:solidFill>
                  <a:srgbClr val="000000"/>
                </a:solidFill>
              </a:endParaRPr>
            </a:p>
          </p:txBody>
        </p:sp>
      </p:grpSp>
      <p:grpSp>
        <p:nvGrpSpPr>
          <p:cNvPr id="466" name="Google Shape;466;g2860cfe3aec_0_53"/>
          <p:cNvGrpSpPr/>
          <p:nvPr/>
        </p:nvGrpSpPr>
        <p:grpSpPr>
          <a:xfrm>
            <a:off x="1506175" y="1411300"/>
            <a:ext cx="9171595" cy="4643725"/>
            <a:chOff x="2031999" y="2526352"/>
            <a:chExt cx="8120768" cy="3773239"/>
          </a:xfrm>
        </p:grpSpPr>
        <p:sp>
          <p:nvSpPr>
            <p:cNvPr id="467" name="Google Shape;467;g2860cfe3aec_0_53"/>
            <p:cNvSpPr txBox="1"/>
            <p:nvPr/>
          </p:nvSpPr>
          <p:spPr>
            <a:xfrm>
              <a:off x="2347230" y="5724190"/>
              <a:ext cx="7237500" cy="575400"/>
            </a:xfrm>
            <a:prstGeom prst="rect">
              <a:avLst/>
            </a:prstGeom>
            <a:solidFill>
              <a:srgbClr val="182D4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2000" u="none" cap="none" strike="noStrike">
                  <a:solidFill>
                    <a:schemeClr val="lt1"/>
                  </a:solidFill>
                  <a:latin typeface="Book Antiqua"/>
                  <a:ea typeface="Book Antiqua"/>
                  <a:cs typeface="Book Antiqua"/>
                  <a:sym typeface="Book Antiqua"/>
                </a:rPr>
                <a:t>With this mitigation, it shows a way the company can use something they already have in their arsenal to combat a potential risk/scenario</a:t>
              </a:r>
              <a:endParaRPr b="0" i="0" sz="2000" u="none" cap="none" strike="noStrike">
                <a:solidFill>
                  <a:srgbClr val="000000"/>
                </a:solidFill>
                <a:latin typeface="Arial"/>
                <a:ea typeface="Arial"/>
                <a:cs typeface="Arial"/>
                <a:sym typeface="Arial"/>
              </a:endParaRPr>
            </a:p>
          </p:txBody>
        </p:sp>
        <p:sp>
          <p:nvSpPr>
            <p:cNvPr id="468" name="Google Shape;468;g2860cfe3aec_0_53"/>
            <p:cNvSpPr/>
            <p:nvPr/>
          </p:nvSpPr>
          <p:spPr>
            <a:xfrm>
              <a:off x="8017667" y="3903807"/>
              <a:ext cx="2135100" cy="13725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9" name="Google Shape;469;g2860cfe3aec_0_53"/>
            <p:cNvSpPr txBox="1"/>
            <p:nvPr/>
          </p:nvSpPr>
          <p:spPr>
            <a:xfrm>
              <a:off x="8017667" y="3934409"/>
              <a:ext cx="2127900" cy="148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900" u="none" cap="none" strike="noStrike">
                  <a:solidFill>
                    <a:schemeClr val="lt1"/>
                  </a:solidFill>
                  <a:latin typeface="Book Antiqua"/>
                  <a:ea typeface="Book Antiqua"/>
                  <a:cs typeface="Book Antiqua"/>
                  <a:sym typeface="Book Antiqua"/>
                </a:rPr>
                <a:t>Leverage current athletic partnerships with celebs such as Stephen Curry to attract customers</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0" name="Google Shape;470;g2860cfe3aec_0_53"/>
            <p:cNvSpPr/>
            <p:nvPr/>
          </p:nvSpPr>
          <p:spPr>
            <a:xfrm>
              <a:off x="5046532" y="3923067"/>
              <a:ext cx="2135100" cy="13725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1" name="Google Shape;471;g2860cfe3aec_0_53"/>
            <p:cNvSpPr txBox="1"/>
            <p:nvPr/>
          </p:nvSpPr>
          <p:spPr>
            <a:xfrm>
              <a:off x="5034302" y="4070722"/>
              <a:ext cx="2178600" cy="102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900" u="none" cap="none" strike="noStrike">
                  <a:solidFill>
                    <a:schemeClr val="lt1"/>
                  </a:solidFill>
                  <a:latin typeface="Book Antiqua"/>
                  <a:ea typeface="Book Antiqua"/>
                  <a:cs typeface="Book Antiqua"/>
                  <a:sym typeface="Book Antiqua"/>
                </a:rPr>
                <a:t>Original unpopularity of flagship stores when opened</a:t>
              </a:r>
              <a:endParaRPr b="0" i="0" sz="1900" u="none" cap="none" strike="noStrike">
                <a:solidFill>
                  <a:srgbClr val="000000"/>
                </a:solidFill>
                <a:latin typeface="Arial"/>
                <a:ea typeface="Arial"/>
                <a:cs typeface="Arial"/>
                <a:sym typeface="Arial"/>
              </a:endParaRPr>
            </a:p>
          </p:txBody>
        </p:sp>
        <p:sp>
          <p:nvSpPr>
            <p:cNvPr id="472" name="Google Shape;472;g2860cfe3aec_0_53"/>
            <p:cNvSpPr/>
            <p:nvPr/>
          </p:nvSpPr>
          <p:spPr>
            <a:xfrm>
              <a:off x="2031999" y="3903807"/>
              <a:ext cx="2135100" cy="13725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3" name="Google Shape;473;g2860cfe3aec_0_53"/>
            <p:cNvSpPr txBox="1"/>
            <p:nvPr/>
          </p:nvSpPr>
          <p:spPr>
            <a:xfrm>
              <a:off x="2050937" y="4070722"/>
              <a:ext cx="2178600" cy="102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US" sz="1900" u="none" cap="none" strike="noStrike">
                  <a:solidFill>
                    <a:schemeClr val="lt1"/>
                  </a:solidFill>
                  <a:latin typeface="Book Antiqua"/>
                  <a:ea typeface="Book Antiqua"/>
                  <a:cs typeface="Book Antiqua"/>
                  <a:sym typeface="Book Antiqua"/>
                </a:rPr>
                <a:t>Create Under Armor flagship stores in China to increase brand recognition</a:t>
              </a:r>
              <a:endParaRPr b="0" i="0" sz="1900" u="none" cap="none" strike="noStrike">
                <a:solidFill>
                  <a:srgbClr val="000000"/>
                </a:solidFill>
                <a:latin typeface="Arial"/>
                <a:ea typeface="Arial"/>
                <a:cs typeface="Arial"/>
                <a:sym typeface="Arial"/>
              </a:endParaRPr>
            </a:p>
          </p:txBody>
        </p:sp>
        <p:sp>
          <p:nvSpPr>
            <p:cNvPr id="474" name="Google Shape;474;g2860cfe3aec_0_53"/>
            <p:cNvSpPr/>
            <p:nvPr/>
          </p:nvSpPr>
          <p:spPr>
            <a:xfrm>
              <a:off x="3501985" y="2526352"/>
              <a:ext cx="5224200" cy="394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2500" u="none" cap="none" strike="noStrike">
                  <a:solidFill>
                    <a:schemeClr val="lt1"/>
                  </a:solidFill>
                  <a:latin typeface="Book Antiqua"/>
                  <a:ea typeface="Book Antiqua"/>
                  <a:cs typeface="Book Antiqua"/>
                  <a:sym typeface="Book Antiqua"/>
                </a:rPr>
                <a:t>Example of good mitigation strategy</a:t>
              </a:r>
              <a:endParaRPr b="1" i="0" sz="2500" u="none" cap="none" strike="noStrike">
                <a:solidFill>
                  <a:srgbClr val="000000"/>
                </a:solidFill>
              </a:endParaRPr>
            </a:p>
          </p:txBody>
        </p:sp>
      </p:grpSp>
      <p:sp>
        <p:nvSpPr>
          <p:cNvPr id="475" name="Google Shape;475;g2860cfe3aec_0_53"/>
          <p:cNvSpPr txBox="1"/>
          <p:nvPr>
            <p:ph idx="4294967295" type="title"/>
          </p:nvPr>
        </p:nvSpPr>
        <p:spPr>
          <a:xfrm>
            <a:off x="0" y="184150"/>
            <a:ext cx="10515600" cy="388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Mitigation Strategy Example</a:t>
            </a:r>
            <a:endParaRPr/>
          </a:p>
        </p:txBody>
      </p:sp>
      <p:sp>
        <p:nvSpPr>
          <p:cNvPr id="476" name="Google Shape;476;g2860cfe3aec_0_53"/>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77" name="Google Shape;477;g2860cfe3aec_0_53"/>
          <p:cNvPicPr preferRelativeResize="0"/>
          <p:nvPr/>
        </p:nvPicPr>
        <p:blipFill>
          <a:blip r:embed="rId3">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12"/>
          <p:cNvSpPr txBox="1"/>
          <p:nvPr>
            <p:ph idx="4294967295" type="title"/>
          </p:nvPr>
        </p:nvSpPr>
        <p:spPr>
          <a:xfrm>
            <a:off x="0" y="191359"/>
            <a:ext cx="10515600" cy="3889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Risk Analysis Process</a:t>
            </a:r>
            <a:endParaRPr/>
          </a:p>
        </p:txBody>
      </p:sp>
      <p:sp>
        <p:nvSpPr>
          <p:cNvPr id="484" name="Google Shape;484;p12"/>
          <p:cNvSpPr/>
          <p:nvPr/>
        </p:nvSpPr>
        <p:spPr>
          <a:xfrm>
            <a:off x="838200" y="1774138"/>
            <a:ext cx="10515600" cy="547500"/>
          </a:xfrm>
          <a:prstGeom prst="rect">
            <a:avLst/>
          </a:prstGeom>
          <a:solidFill>
            <a:srgbClr val="182D4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4000" u="none" cap="none" strike="noStrike">
                <a:solidFill>
                  <a:schemeClr val="lt1"/>
                </a:solidFill>
                <a:latin typeface="Garamond"/>
                <a:ea typeface="Garamond"/>
                <a:cs typeface="Garamond"/>
                <a:sym typeface="Garamond"/>
              </a:rPr>
              <a:t>Example</a:t>
            </a:r>
            <a:endParaRPr b="0" i="0" sz="4000" u="none" cap="none" strike="noStrike">
              <a:solidFill>
                <a:srgbClr val="000000"/>
              </a:solidFill>
              <a:latin typeface="Arial"/>
              <a:ea typeface="Arial"/>
              <a:cs typeface="Arial"/>
              <a:sym typeface="Arial"/>
            </a:endParaRPr>
          </a:p>
        </p:txBody>
      </p:sp>
      <p:sp>
        <p:nvSpPr>
          <p:cNvPr id="485" name="Google Shape;485;p12"/>
          <p:cNvSpPr/>
          <p:nvPr/>
        </p:nvSpPr>
        <p:spPr>
          <a:xfrm>
            <a:off x="838350" y="2511825"/>
            <a:ext cx="10515600" cy="147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2500" u="none" cap="none" strike="noStrike">
                <a:solidFill>
                  <a:schemeClr val="dk1"/>
                </a:solidFill>
                <a:latin typeface="Book Antiqua"/>
                <a:ea typeface="Book Antiqua"/>
                <a:cs typeface="Book Antiqua"/>
                <a:sym typeface="Book Antiqua"/>
              </a:rPr>
              <a:t> A popular deli in a small town is looking to expand to capture growing demand. Since their deli has developed a strong brand, they are thinking of opening a pizza place next-door to diversify their offerings. Your team assessed the idea, and are recommending the expansion. How would you implement this expansion while considering the risks and goals of the client?</a:t>
            </a:r>
            <a:endParaRPr b="0" i="0" sz="2500" u="none" cap="none" strike="noStrike">
              <a:solidFill>
                <a:srgbClr val="000000"/>
              </a:solidFill>
              <a:latin typeface="Arial"/>
              <a:ea typeface="Arial"/>
              <a:cs typeface="Arial"/>
              <a:sym typeface="Arial"/>
            </a:endParaRPr>
          </a:p>
        </p:txBody>
      </p:sp>
      <p:sp>
        <p:nvSpPr>
          <p:cNvPr id="486" name="Google Shape;486;p12"/>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87" name="Google Shape;487;p12"/>
          <p:cNvPicPr preferRelativeResize="0"/>
          <p:nvPr/>
        </p:nvPicPr>
        <p:blipFill>
          <a:blip r:embed="rId3">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2860cfe3aec_0_31"/>
          <p:cNvSpPr/>
          <p:nvPr/>
        </p:nvSpPr>
        <p:spPr>
          <a:xfrm>
            <a:off x="1169870" y="1816836"/>
            <a:ext cx="2528100" cy="6723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Identify Risks</a:t>
            </a:r>
            <a:endParaRPr b="0" i="0" sz="1400" u="none" cap="none" strike="noStrike">
              <a:solidFill>
                <a:srgbClr val="000000"/>
              </a:solidFill>
              <a:latin typeface="Arial"/>
              <a:ea typeface="Arial"/>
              <a:cs typeface="Arial"/>
              <a:sym typeface="Arial"/>
            </a:endParaRPr>
          </a:p>
        </p:txBody>
      </p:sp>
      <p:sp>
        <p:nvSpPr>
          <p:cNvPr id="494" name="Google Shape;494;g2860cfe3aec_0_31"/>
          <p:cNvSpPr/>
          <p:nvPr/>
        </p:nvSpPr>
        <p:spPr>
          <a:xfrm>
            <a:off x="4831952" y="1816836"/>
            <a:ext cx="2528100" cy="6723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Assess Probability and Impact</a:t>
            </a:r>
            <a:endParaRPr b="0" i="0" sz="1400" u="none" cap="none" strike="noStrike">
              <a:solidFill>
                <a:srgbClr val="000000"/>
              </a:solidFill>
              <a:latin typeface="Arial"/>
              <a:ea typeface="Arial"/>
              <a:cs typeface="Arial"/>
              <a:sym typeface="Arial"/>
            </a:endParaRPr>
          </a:p>
        </p:txBody>
      </p:sp>
      <p:sp>
        <p:nvSpPr>
          <p:cNvPr id="495" name="Google Shape;495;g2860cfe3aec_0_31"/>
          <p:cNvSpPr/>
          <p:nvPr/>
        </p:nvSpPr>
        <p:spPr>
          <a:xfrm>
            <a:off x="8494035" y="1816835"/>
            <a:ext cx="2528100" cy="6723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Determine Mitigation Strategy</a:t>
            </a:r>
            <a:endParaRPr b="0" i="0" sz="1400" u="none" cap="none" strike="noStrike">
              <a:solidFill>
                <a:srgbClr val="000000"/>
              </a:solidFill>
              <a:latin typeface="Arial"/>
              <a:ea typeface="Arial"/>
              <a:cs typeface="Arial"/>
              <a:sym typeface="Arial"/>
            </a:endParaRPr>
          </a:p>
        </p:txBody>
      </p:sp>
      <p:sp>
        <p:nvSpPr>
          <p:cNvPr id="496" name="Google Shape;496;g2860cfe3aec_0_31"/>
          <p:cNvSpPr/>
          <p:nvPr/>
        </p:nvSpPr>
        <p:spPr>
          <a:xfrm>
            <a:off x="3962375" y="1923339"/>
            <a:ext cx="605100" cy="388800"/>
          </a:xfrm>
          <a:prstGeom prst="rightArrow">
            <a:avLst>
              <a:gd fmla="val 50000" name="adj1"/>
              <a:gd fmla="val 50000" name="adj2"/>
            </a:avLst>
          </a:prstGeom>
          <a:solidFill>
            <a:srgbClr val="A2A5AC"/>
          </a:solidFill>
          <a:ln cap="flat" cmpd="sng" w="12700">
            <a:solidFill>
              <a:srgbClr val="182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7" name="Google Shape;497;g2860cfe3aec_0_31"/>
          <p:cNvSpPr/>
          <p:nvPr/>
        </p:nvSpPr>
        <p:spPr>
          <a:xfrm>
            <a:off x="7624458" y="1923339"/>
            <a:ext cx="605100" cy="388800"/>
          </a:xfrm>
          <a:prstGeom prst="rightArrow">
            <a:avLst>
              <a:gd fmla="val 50000" name="adj1"/>
              <a:gd fmla="val 50000" name="adj2"/>
            </a:avLst>
          </a:prstGeom>
          <a:solidFill>
            <a:srgbClr val="A2A5AC"/>
          </a:solidFill>
          <a:ln cap="flat" cmpd="sng" w="12700">
            <a:solidFill>
              <a:srgbClr val="182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8" name="Google Shape;498;g2860cfe3aec_0_31"/>
          <p:cNvSpPr/>
          <p:nvPr/>
        </p:nvSpPr>
        <p:spPr>
          <a:xfrm>
            <a:off x="1015081" y="1690510"/>
            <a:ext cx="365400" cy="365700"/>
          </a:xfrm>
          <a:prstGeom prst="ellipse">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2060"/>
                </a:solidFill>
                <a:latin typeface="Book Antiqua"/>
                <a:ea typeface="Book Antiqua"/>
                <a:cs typeface="Book Antiqua"/>
                <a:sym typeface="Book Antiqua"/>
              </a:rPr>
              <a:t>1</a:t>
            </a:r>
            <a:endParaRPr b="0" i="0" sz="1400" u="none" cap="none" strike="noStrike">
              <a:solidFill>
                <a:srgbClr val="000000"/>
              </a:solidFill>
              <a:latin typeface="Arial"/>
              <a:ea typeface="Arial"/>
              <a:cs typeface="Arial"/>
              <a:sym typeface="Arial"/>
            </a:endParaRPr>
          </a:p>
        </p:txBody>
      </p:sp>
      <p:sp>
        <p:nvSpPr>
          <p:cNvPr id="499" name="Google Shape;499;g2860cfe3aec_0_31"/>
          <p:cNvSpPr/>
          <p:nvPr/>
        </p:nvSpPr>
        <p:spPr>
          <a:xfrm>
            <a:off x="4678430" y="1690506"/>
            <a:ext cx="365400" cy="365700"/>
          </a:xfrm>
          <a:prstGeom prst="ellipse">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2060"/>
                </a:solidFill>
                <a:latin typeface="Book Antiqua"/>
                <a:ea typeface="Book Antiqua"/>
                <a:cs typeface="Book Antiqua"/>
                <a:sym typeface="Book Antiqua"/>
              </a:rPr>
              <a:t>2</a:t>
            </a:r>
            <a:endParaRPr b="0" i="0" sz="1400" u="none" cap="none" strike="noStrike">
              <a:solidFill>
                <a:srgbClr val="000000"/>
              </a:solidFill>
              <a:latin typeface="Arial"/>
              <a:ea typeface="Arial"/>
              <a:cs typeface="Arial"/>
              <a:sym typeface="Arial"/>
            </a:endParaRPr>
          </a:p>
        </p:txBody>
      </p:sp>
      <p:sp>
        <p:nvSpPr>
          <p:cNvPr id="500" name="Google Shape;500;g2860cfe3aec_0_31"/>
          <p:cNvSpPr/>
          <p:nvPr/>
        </p:nvSpPr>
        <p:spPr>
          <a:xfrm>
            <a:off x="8311377" y="1690035"/>
            <a:ext cx="365400" cy="365700"/>
          </a:xfrm>
          <a:prstGeom prst="ellipse">
            <a:avLst/>
          </a:prstGeom>
          <a:solidFill>
            <a:schemeClr val="lt1"/>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2060"/>
                </a:solidFill>
                <a:latin typeface="Book Antiqua"/>
                <a:ea typeface="Book Antiqua"/>
                <a:cs typeface="Book Antiqua"/>
                <a:sym typeface="Book Antiqua"/>
              </a:rPr>
              <a:t>3</a:t>
            </a:r>
            <a:endParaRPr b="0" i="0" sz="1400" u="none" cap="none" strike="noStrike">
              <a:solidFill>
                <a:srgbClr val="000000"/>
              </a:solidFill>
              <a:latin typeface="Arial"/>
              <a:ea typeface="Arial"/>
              <a:cs typeface="Arial"/>
              <a:sym typeface="Arial"/>
            </a:endParaRPr>
          </a:p>
        </p:txBody>
      </p:sp>
      <p:sp>
        <p:nvSpPr>
          <p:cNvPr id="501" name="Google Shape;501;g2860cfe3aec_0_31"/>
          <p:cNvSpPr/>
          <p:nvPr/>
        </p:nvSpPr>
        <p:spPr>
          <a:xfrm>
            <a:off x="1169875" y="2616000"/>
            <a:ext cx="2528100" cy="737100"/>
          </a:xfrm>
          <a:prstGeom prst="rect">
            <a:avLst/>
          </a:prstGeom>
          <a:solidFill>
            <a:srgbClr val="4B608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500" u="none" cap="none" strike="noStrike">
                <a:solidFill>
                  <a:schemeClr val="lt1"/>
                </a:solidFill>
                <a:latin typeface="Book Antiqua"/>
                <a:ea typeface="Book Antiqua"/>
                <a:cs typeface="Book Antiqua"/>
                <a:sym typeface="Book Antiqua"/>
              </a:rPr>
              <a:t>Customers in a specific</a:t>
            </a:r>
            <a:r>
              <a:rPr lang="en-US" sz="1500">
                <a:solidFill>
                  <a:schemeClr val="lt1"/>
                </a:solidFill>
                <a:latin typeface="Book Antiqua"/>
                <a:ea typeface="Book Antiqua"/>
                <a:cs typeface="Book Antiqua"/>
                <a:sym typeface="Book Antiqua"/>
              </a:rPr>
              <a:t> </a:t>
            </a:r>
            <a:r>
              <a:rPr b="0" i="0" lang="en-US" sz="1500" u="none" cap="none" strike="noStrike">
                <a:solidFill>
                  <a:schemeClr val="lt1"/>
                </a:solidFill>
                <a:latin typeface="Book Antiqua"/>
                <a:ea typeface="Book Antiqua"/>
                <a:cs typeface="Book Antiqua"/>
                <a:sym typeface="Book Antiqua"/>
              </a:rPr>
              <a:t>area don’t prefer pizza</a:t>
            </a:r>
            <a:endParaRPr b="0" i="0" sz="1500" u="none" cap="none" strike="noStrike">
              <a:solidFill>
                <a:srgbClr val="000000"/>
              </a:solidFill>
              <a:latin typeface="Arial"/>
              <a:ea typeface="Arial"/>
              <a:cs typeface="Arial"/>
              <a:sym typeface="Arial"/>
            </a:endParaRPr>
          </a:p>
        </p:txBody>
      </p:sp>
      <p:sp>
        <p:nvSpPr>
          <p:cNvPr id="502" name="Google Shape;502;g2860cfe3aec_0_31"/>
          <p:cNvSpPr/>
          <p:nvPr/>
        </p:nvSpPr>
        <p:spPr>
          <a:xfrm>
            <a:off x="1169875" y="3646425"/>
            <a:ext cx="2528100" cy="737100"/>
          </a:xfrm>
          <a:prstGeom prst="rect">
            <a:avLst/>
          </a:prstGeom>
          <a:solidFill>
            <a:srgbClr val="4B608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500" u="none" cap="none" strike="noStrike">
                <a:solidFill>
                  <a:schemeClr val="lt1"/>
                </a:solidFill>
                <a:latin typeface="Book Antiqua"/>
                <a:ea typeface="Book Antiqua"/>
                <a:cs typeface="Book Antiqua"/>
                <a:sym typeface="Book Antiqua"/>
              </a:rPr>
              <a:t>Running two restaurants can dilute the original’s quality</a:t>
            </a:r>
            <a:endParaRPr b="0" i="0" sz="1500" u="none" cap="none" strike="noStrike">
              <a:solidFill>
                <a:srgbClr val="000000"/>
              </a:solidFill>
              <a:latin typeface="Arial"/>
              <a:ea typeface="Arial"/>
              <a:cs typeface="Arial"/>
              <a:sym typeface="Arial"/>
            </a:endParaRPr>
          </a:p>
        </p:txBody>
      </p:sp>
      <p:sp>
        <p:nvSpPr>
          <p:cNvPr id="503" name="Google Shape;503;g2860cfe3aec_0_31"/>
          <p:cNvSpPr/>
          <p:nvPr/>
        </p:nvSpPr>
        <p:spPr>
          <a:xfrm>
            <a:off x="1169875" y="4676850"/>
            <a:ext cx="2528100" cy="737100"/>
          </a:xfrm>
          <a:prstGeom prst="rect">
            <a:avLst/>
          </a:prstGeom>
          <a:solidFill>
            <a:srgbClr val="4B608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500" u="none" cap="none" strike="noStrike">
                <a:solidFill>
                  <a:schemeClr val="lt1"/>
                </a:solidFill>
                <a:latin typeface="Book Antiqua"/>
                <a:ea typeface="Book Antiqua"/>
                <a:cs typeface="Book Antiqua"/>
                <a:sym typeface="Book Antiqua"/>
              </a:rPr>
              <a:t>Inefficient communication between restaurants</a:t>
            </a:r>
            <a:endParaRPr b="0" i="0" sz="1500" u="none" cap="none" strike="noStrike">
              <a:solidFill>
                <a:srgbClr val="000000"/>
              </a:solidFill>
              <a:latin typeface="Arial"/>
              <a:ea typeface="Arial"/>
              <a:cs typeface="Arial"/>
              <a:sym typeface="Arial"/>
            </a:endParaRPr>
          </a:p>
        </p:txBody>
      </p:sp>
      <p:graphicFrame>
        <p:nvGraphicFramePr>
          <p:cNvPr id="504" name="Google Shape;504;g2860cfe3aec_0_31"/>
          <p:cNvGraphicFramePr/>
          <p:nvPr/>
        </p:nvGraphicFramePr>
        <p:xfrm>
          <a:off x="4328575" y="2724671"/>
          <a:ext cx="3000000" cy="3000000"/>
        </p:xfrm>
        <a:graphic>
          <a:graphicData uri="http://schemas.openxmlformats.org/drawingml/2006/table">
            <a:tbl>
              <a:tblPr bandRow="1" firstRow="1">
                <a:noFill/>
                <a:tableStyleId>{A34B2E36-B7A9-43B5-9478-CDBEC3E3C195}</a:tableStyleId>
              </a:tblPr>
              <a:tblGrid>
                <a:gridCol w="1137725"/>
                <a:gridCol w="1137725"/>
                <a:gridCol w="1137725"/>
              </a:tblGrid>
              <a:tr h="410725">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Risk</a:t>
                      </a:r>
                      <a:r>
                        <a:rPr lang="en-US" sz="1100" u="none" cap="none" strike="noStrike"/>
                        <a:t> </a:t>
                      </a:r>
                      <a:endParaRPr sz="1400" u="none" cap="none" strike="noStrike"/>
                    </a:p>
                  </a:txBody>
                  <a:tcPr marT="45725" marB="45725" marR="91450" marL="91450">
                    <a:solidFill>
                      <a:srgbClr val="182D4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Probability</a:t>
                      </a:r>
                      <a:endParaRPr sz="1400" u="none" cap="none" strike="noStrike"/>
                    </a:p>
                  </a:txBody>
                  <a:tcPr marT="45725" marB="45725" marR="91450" marL="91450">
                    <a:solidFill>
                      <a:srgbClr val="182D46"/>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Impact</a:t>
                      </a:r>
                      <a:endParaRPr sz="1400" u="none" cap="none" strike="noStrike"/>
                    </a:p>
                  </a:txBody>
                  <a:tcPr marT="45725" marB="45725" marR="91450" marL="91450">
                    <a:solidFill>
                      <a:srgbClr val="182D46"/>
                    </a:solidFill>
                  </a:tcPr>
                </a:tc>
              </a:tr>
              <a:tr h="65825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Garamond"/>
                          <a:ea typeface="Garamond"/>
                          <a:cs typeface="Garamond"/>
                          <a:sym typeface="Garamond"/>
                        </a:rPr>
                        <a:t>Customers in area don’t prefer pizza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Garamond"/>
                          <a:ea typeface="Garamond"/>
                          <a:cs typeface="Garamond"/>
                          <a:sym typeface="Garamond"/>
                        </a:rPr>
                        <a:t>Low</a:t>
                      </a:r>
                      <a:endParaRPr sz="1400" u="none" cap="none" strike="noStrike"/>
                    </a:p>
                  </a:txBody>
                  <a:tcPr marT="45725" marB="45725" marR="91450" marL="91450">
                    <a:solidFill>
                      <a:srgbClr val="92D05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Garamond"/>
                          <a:ea typeface="Garamond"/>
                          <a:cs typeface="Garamond"/>
                          <a:sym typeface="Garamond"/>
                        </a:rPr>
                        <a:t>High</a:t>
                      </a:r>
                      <a:endParaRPr sz="1400" u="none" cap="none" strike="noStrike"/>
                    </a:p>
                  </a:txBody>
                  <a:tcPr marT="45725" marB="45725" marR="91450" marL="91450">
                    <a:solidFill>
                      <a:srgbClr val="FF0000"/>
                    </a:solidFill>
                  </a:tcPr>
                </a:tc>
              </a:tr>
              <a:tr h="8101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Garamond"/>
                          <a:ea typeface="Garamond"/>
                          <a:cs typeface="Garamond"/>
                          <a:sym typeface="Garamond"/>
                        </a:rPr>
                        <a:t>Running two restaurants can dilute the original’s quality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Garamond"/>
                          <a:ea typeface="Garamond"/>
                          <a:cs typeface="Garamond"/>
                          <a:sym typeface="Garamond"/>
                        </a:rPr>
                        <a:t>High</a:t>
                      </a:r>
                      <a:endParaRPr sz="1400" u="none" cap="none" strike="noStrike"/>
                    </a:p>
                  </a:txBody>
                  <a:tcPr marT="45725" marB="45725" marR="91450" marL="91450">
                    <a:solidFill>
                      <a:srgbClr val="FF000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Garamond"/>
                          <a:ea typeface="Garamond"/>
                          <a:cs typeface="Garamond"/>
                          <a:sym typeface="Garamond"/>
                        </a:rPr>
                        <a:t>Medium</a:t>
                      </a:r>
                      <a:endParaRPr sz="1400" u="none" cap="none" strike="noStrike"/>
                    </a:p>
                  </a:txBody>
                  <a:tcPr marT="45725" marB="45725" marR="91450" marL="91450">
                    <a:solidFill>
                      <a:srgbClr val="FFC000"/>
                    </a:solidFill>
                  </a:tcPr>
                </a:tc>
              </a:tr>
              <a:tr h="810150">
                <a:tc>
                  <a:txBody>
                    <a:bodyPr/>
                    <a:lstStyle/>
                    <a:p>
                      <a:pPr indent="0" lvl="0" marL="0" marR="0" rtl="0" algn="l">
                        <a:lnSpc>
                          <a:spcPct val="100000"/>
                        </a:lnSpc>
                        <a:spcBef>
                          <a:spcPts val="0"/>
                        </a:spcBef>
                        <a:spcAft>
                          <a:spcPts val="0"/>
                        </a:spcAft>
                        <a:buClr>
                          <a:srgbClr val="000000"/>
                        </a:buClr>
                        <a:buSzPts val="1050"/>
                        <a:buFont typeface="Arial"/>
                        <a:buNone/>
                      </a:pPr>
                      <a:r>
                        <a:rPr lang="en-US" sz="1050" u="none" cap="none" strike="noStrike">
                          <a:latin typeface="Garamond"/>
                          <a:ea typeface="Garamond"/>
                          <a:cs typeface="Garamond"/>
                          <a:sym typeface="Garamond"/>
                        </a:rPr>
                        <a:t>Inefficient communication between restaurants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Garamond"/>
                          <a:ea typeface="Garamond"/>
                          <a:cs typeface="Garamond"/>
                          <a:sym typeface="Garamond"/>
                        </a:rPr>
                        <a:t>Medium</a:t>
                      </a:r>
                      <a:endParaRPr sz="1400" u="none" cap="none" strike="noStrike"/>
                    </a:p>
                  </a:txBody>
                  <a:tcPr marT="45725" marB="45725" marR="91450" marL="91450">
                    <a:solidFill>
                      <a:srgbClr val="FFC00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latin typeface="Garamond"/>
                          <a:ea typeface="Garamond"/>
                          <a:cs typeface="Garamond"/>
                          <a:sym typeface="Garamond"/>
                        </a:rPr>
                        <a:t>Low</a:t>
                      </a:r>
                      <a:endParaRPr sz="1400" u="none" cap="none" strike="noStrike"/>
                    </a:p>
                  </a:txBody>
                  <a:tcPr marT="45725" marB="45725" marR="91450" marL="91450">
                    <a:solidFill>
                      <a:srgbClr val="92D050"/>
                    </a:solidFill>
                  </a:tcPr>
                </a:tc>
              </a:tr>
            </a:tbl>
          </a:graphicData>
        </a:graphic>
      </p:graphicFrame>
      <p:sp>
        <p:nvSpPr>
          <p:cNvPr id="505" name="Google Shape;505;g2860cfe3aec_0_31"/>
          <p:cNvSpPr/>
          <p:nvPr/>
        </p:nvSpPr>
        <p:spPr>
          <a:xfrm>
            <a:off x="8494038" y="2568100"/>
            <a:ext cx="2528100" cy="7497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lang="en-US" sz="1500">
                <a:solidFill>
                  <a:schemeClr val="lt1"/>
                </a:solidFill>
                <a:latin typeface="Book Antiqua"/>
                <a:ea typeface="Book Antiqua"/>
                <a:cs typeface="Book Antiqua"/>
                <a:sym typeface="Book Antiqua"/>
              </a:rPr>
              <a:t>Use demographics to find a better expansion spot.</a:t>
            </a:r>
            <a:endParaRPr sz="1500">
              <a:solidFill>
                <a:schemeClr val="lt1"/>
              </a:solidFill>
              <a:latin typeface="Book Antiqua"/>
              <a:ea typeface="Book Antiqua"/>
              <a:cs typeface="Book Antiqua"/>
              <a:sym typeface="Book Antiqua"/>
            </a:endParaRPr>
          </a:p>
        </p:txBody>
      </p:sp>
      <p:sp>
        <p:nvSpPr>
          <p:cNvPr id="506" name="Google Shape;506;g2860cfe3aec_0_31"/>
          <p:cNvSpPr/>
          <p:nvPr/>
        </p:nvSpPr>
        <p:spPr>
          <a:xfrm>
            <a:off x="8494025" y="3493749"/>
            <a:ext cx="2528100" cy="9945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500" u="none" cap="none" strike="noStrike">
                <a:solidFill>
                  <a:schemeClr val="lt1"/>
                </a:solidFill>
                <a:latin typeface="Book Antiqua"/>
                <a:ea typeface="Book Antiqua"/>
                <a:cs typeface="Book Antiqua"/>
                <a:sym typeface="Book Antiqua"/>
              </a:rPr>
              <a:t>Hire enough staff and promote select people to make sure production isn’t slowed or tainted</a:t>
            </a:r>
            <a:endParaRPr b="0" i="0" sz="1500" u="none" cap="none" strike="noStrike">
              <a:solidFill>
                <a:srgbClr val="000000"/>
              </a:solidFill>
              <a:latin typeface="Arial"/>
              <a:ea typeface="Arial"/>
              <a:cs typeface="Arial"/>
              <a:sym typeface="Arial"/>
            </a:endParaRPr>
          </a:p>
        </p:txBody>
      </p:sp>
      <p:sp>
        <p:nvSpPr>
          <p:cNvPr id="507" name="Google Shape;507;g2860cfe3aec_0_31"/>
          <p:cNvSpPr/>
          <p:nvPr/>
        </p:nvSpPr>
        <p:spPr>
          <a:xfrm>
            <a:off x="8494038" y="4664226"/>
            <a:ext cx="2528100" cy="749700"/>
          </a:xfrm>
          <a:prstGeom prst="rect">
            <a:avLst/>
          </a:prstGeom>
          <a:solidFill>
            <a:srgbClr val="4B608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500" u="none" cap="none" strike="noStrike">
                <a:solidFill>
                  <a:schemeClr val="lt1"/>
                </a:solidFill>
                <a:latin typeface="Book Antiqua"/>
                <a:ea typeface="Book Antiqua"/>
                <a:cs typeface="Book Antiqua"/>
                <a:sym typeface="Book Antiqua"/>
              </a:rPr>
              <a:t>Implement a POS system to integrate technology across both locations</a:t>
            </a:r>
            <a:endParaRPr b="0" i="0" sz="1500" u="none" cap="none" strike="noStrike">
              <a:solidFill>
                <a:srgbClr val="000000"/>
              </a:solidFill>
              <a:latin typeface="Arial"/>
              <a:ea typeface="Arial"/>
              <a:cs typeface="Arial"/>
              <a:sym typeface="Arial"/>
            </a:endParaRPr>
          </a:p>
        </p:txBody>
      </p:sp>
      <p:sp>
        <p:nvSpPr>
          <p:cNvPr id="508" name="Google Shape;508;g2860cfe3aec_0_31"/>
          <p:cNvSpPr txBox="1"/>
          <p:nvPr>
            <p:ph idx="4294967295" type="title"/>
          </p:nvPr>
        </p:nvSpPr>
        <p:spPr>
          <a:xfrm>
            <a:off x="0" y="191359"/>
            <a:ext cx="10515600" cy="388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Risk Analysis Process Example</a:t>
            </a:r>
            <a:endParaRPr/>
          </a:p>
        </p:txBody>
      </p:sp>
      <p:sp>
        <p:nvSpPr>
          <p:cNvPr id="509" name="Google Shape;509;g2860cfe3aec_0_31"/>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10" name="Google Shape;510;g2860cfe3aec_0_31"/>
          <p:cNvPicPr preferRelativeResize="0"/>
          <p:nvPr/>
        </p:nvPicPr>
        <p:blipFill>
          <a:blip r:embed="rId3">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286e4aae3da_0_176"/>
          <p:cNvSpPr txBox="1"/>
          <p:nvPr/>
        </p:nvSpPr>
        <p:spPr>
          <a:xfrm>
            <a:off x="64222" y="55188"/>
            <a:ext cx="7936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chemeClr val="dk1"/>
                </a:solidFill>
                <a:latin typeface="Garamond"/>
                <a:ea typeface="Garamond"/>
                <a:cs typeface="Garamond"/>
                <a:sym typeface="Garamond"/>
              </a:rPr>
              <a:t>Upcoming Workshops</a:t>
            </a:r>
            <a:endParaRPr b="1" sz="3600">
              <a:solidFill>
                <a:schemeClr val="dk1"/>
              </a:solidFill>
              <a:latin typeface="Garamond"/>
              <a:ea typeface="Garamond"/>
              <a:cs typeface="Garamond"/>
              <a:sym typeface="Garamond"/>
            </a:endParaRPr>
          </a:p>
        </p:txBody>
      </p:sp>
      <p:sp>
        <p:nvSpPr>
          <p:cNvPr id="517" name="Google Shape;517;g286e4aae3da_0_176"/>
          <p:cNvSpPr/>
          <p:nvPr/>
        </p:nvSpPr>
        <p:spPr>
          <a:xfrm>
            <a:off x="10339725" y="0"/>
            <a:ext cx="1852500" cy="68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518" name="Google Shape;518;g286e4aae3da_0_176"/>
          <p:cNvPicPr preferRelativeResize="0"/>
          <p:nvPr/>
        </p:nvPicPr>
        <p:blipFill>
          <a:blip r:embed="rId3">
            <a:alphaModFix/>
          </a:blip>
          <a:stretch>
            <a:fillRect/>
          </a:stretch>
        </p:blipFill>
        <p:spPr>
          <a:xfrm>
            <a:off x="10860075" y="80662"/>
            <a:ext cx="1183776" cy="591876"/>
          </a:xfrm>
          <a:prstGeom prst="rect">
            <a:avLst/>
          </a:prstGeom>
          <a:noFill/>
          <a:ln>
            <a:noFill/>
          </a:ln>
        </p:spPr>
      </p:pic>
      <p:grpSp>
        <p:nvGrpSpPr>
          <p:cNvPr id="519" name="Google Shape;519;g286e4aae3da_0_176"/>
          <p:cNvGrpSpPr/>
          <p:nvPr/>
        </p:nvGrpSpPr>
        <p:grpSpPr>
          <a:xfrm>
            <a:off x="4309759" y="1758969"/>
            <a:ext cx="3572481" cy="3732485"/>
            <a:chOff x="3575781" y="1513583"/>
            <a:chExt cx="8949101" cy="3542938"/>
          </a:xfrm>
        </p:grpSpPr>
        <p:sp>
          <p:nvSpPr>
            <p:cNvPr id="520" name="Google Shape;520;g286e4aae3da_0_176"/>
            <p:cNvSpPr/>
            <p:nvPr/>
          </p:nvSpPr>
          <p:spPr>
            <a:xfrm>
              <a:off x="3575781" y="1513583"/>
              <a:ext cx="8945688" cy="945216"/>
            </a:xfrm>
            <a:custGeom>
              <a:rect b="b" l="l" r="r" t="t"/>
              <a:pathLst>
                <a:path extrusionOk="0" h="691200" w="7030010">
                  <a:moveTo>
                    <a:pt x="0" y="0"/>
                  </a:moveTo>
                  <a:lnTo>
                    <a:pt x="7030010" y="0"/>
                  </a:lnTo>
                  <a:lnTo>
                    <a:pt x="7030010" y="691200"/>
                  </a:lnTo>
                  <a:lnTo>
                    <a:pt x="0" y="691200"/>
                  </a:lnTo>
                  <a:lnTo>
                    <a:pt x="0" y="0"/>
                  </a:lnTo>
                  <a:close/>
                </a:path>
              </a:pathLst>
            </a:custGeom>
            <a:solidFill>
              <a:srgbClr val="1E3552"/>
            </a:solidFill>
            <a:ln>
              <a:noFill/>
            </a:ln>
          </p:spPr>
          <p:txBody>
            <a:bodyPr anchorCtr="0" anchor="ctr" bIns="97525" lIns="170675" spcFirstLastPara="1" rIns="170675" wrap="square" tIns="97525">
              <a:noAutofit/>
            </a:bodyPr>
            <a:lstStyle/>
            <a:p>
              <a:pPr indent="0" lvl="0" marL="0" marR="0" rtl="0" algn="ctr">
                <a:lnSpc>
                  <a:spcPct val="75000"/>
                </a:lnSpc>
                <a:spcBef>
                  <a:spcPts val="0"/>
                </a:spcBef>
                <a:spcAft>
                  <a:spcPts val="0"/>
                </a:spcAft>
                <a:buClr>
                  <a:srgbClr val="000000"/>
                </a:buClr>
                <a:buSzPts val="2400"/>
                <a:buFont typeface="Arial"/>
                <a:buNone/>
              </a:pPr>
              <a:r>
                <a:rPr b="1" lang="en-US" sz="3000">
                  <a:solidFill>
                    <a:schemeClr val="lt1"/>
                  </a:solidFill>
                  <a:latin typeface="Book Antiqua"/>
                  <a:ea typeface="Book Antiqua"/>
                  <a:cs typeface="Book Antiqua"/>
                  <a:sym typeface="Book Antiqua"/>
                </a:rPr>
                <a:t>Storytelling</a:t>
              </a:r>
              <a:endParaRPr b="1" sz="3000">
                <a:solidFill>
                  <a:schemeClr val="lt1"/>
                </a:solidFill>
                <a:latin typeface="Book Antiqua"/>
                <a:ea typeface="Book Antiqua"/>
                <a:cs typeface="Book Antiqua"/>
                <a:sym typeface="Book Antiqua"/>
              </a:endParaRPr>
            </a:p>
            <a:p>
              <a:pPr indent="0" lvl="0" marL="0" marR="0" rtl="0" algn="ctr">
                <a:lnSpc>
                  <a:spcPct val="75000"/>
                </a:lnSpc>
                <a:spcBef>
                  <a:spcPts val="0"/>
                </a:spcBef>
                <a:spcAft>
                  <a:spcPts val="0"/>
                </a:spcAft>
                <a:buClr>
                  <a:srgbClr val="000000"/>
                </a:buClr>
                <a:buSzPts val="2400"/>
                <a:buFont typeface="Arial"/>
                <a:buNone/>
              </a:pPr>
              <a:r>
                <a:rPr b="1" lang="en-US" sz="3000">
                  <a:solidFill>
                    <a:schemeClr val="lt1"/>
                  </a:solidFill>
                  <a:latin typeface="Book Antiqua"/>
                  <a:ea typeface="Book Antiqua"/>
                  <a:cs typeface="Book Antiqua"/>
                  <a:sym typeface="Book Antiqua"/>
                </a:rPr>
                <a:t>Workshop</a:t>
              </a:r>
              <a:endParaRPr b="1" sz="3000">
                <a:solidFill>
                  <a:schemeClr val="lt1"/>
                </a:solidFill>
                <a:latin typeface="Book Antiqua"/>
                <a:ea typeface="Book Antiqua"/>
                <a:cs typeface="Book Antiqua"/>
                <a:sym typeface="Book Antiqua"/>
              </a:endParaRPr>
            </a:p>
          </p:txBody>
        </p:sp>
        <p:sp>
          <p:nvSpPr>
            <p:cNvPr id="521" name="Google Shape;521;g286e4aae3da_0_176"/>
            <p:cNvSpPr/>
            <p:nvPr/>
          </p:nvSpPr>
          <p:spPr>
            <a:xfrm>
              <a:off x="3579194" y="2458790"/>
              <a:ext cx="8945688" cy="2597731"/>
            </a:xfrm>
            <a:custGeom>
              <a:rect b="b" l="l" r="r" t="t"/>
              <a:pathLst>
                <a:path extrusionOk="0" h="1482300" w="7030010">
                  <a:moveTo>
                    <a:pt x="0" y="0"/>
                  </a:moveTo>
                  <a:lnTo>
                    <a:pt x="7030010" y="0"/>
                  </a:lnTo>
                  <a:lnTo>
                    <a:pt x="7030010" y="1482300"/>
                  </a:lnTo>
                  <a:lnTo>
                    <a:pt x="0" y="1482300"/>
                  </a:lnTo>
                  <a:lnTo>
                    <a:pt x="0" y="0"/>
                  </a:lnTo>
                  <a:close/>
                </a:path>
              </a:pathLst>
            </a:custGeom>
            <a:solidFill>
              <a:srgbClr val="CBCCCF">
                <a:alpha val="89020"/>
              </a:srgbClr>
            </a:solidFill>
            <a:ln>
              <a:noFill/>
            </a:ln>
          </p:spPr>
          <p:txBody>
            <a:bodyPr anchorCtr="0" anchor="t" bIns="182875" lIns="182875" spcFirstLastPara="1" rIns="182875" wrap="square" tIns="365750">
              <a:noAutofit/>
            </a:bodyPr>
            <a:lstStyle/>
            <a:p>
              <a:pPr indent="0" lvl="1" marL="0" rtl="0" algn="ctr">
                <a:lnSpc>
                  <a:spcPct val="75000"/>
                </a:lnSpc>
                <a:spcBef>
                  <a:spcPts val="360"/>
                </a:spcBef>
                <a:spcAft>
                  <a:spcPts val="0"/>
                </a:spcAft>
                <a:buClr>
                  <a:schemeClr val="dk1"/>
                </a:buClr>
                <a:buSzPts val="2400"/>
                <a:buFont typeface="Book Antiqua"/>
                <a:buNone/>
              </a:pPr>
              <a:r>
                <a:rPr lang="en-US" sz="3200">
                  <a:solidFill>
                    <a:schemeClr val="dk1"/>
                  </a:solidFill>
                  <a:latin typeface="Book Antiqua"/>
                  <a:ea typeface="Book Antiqua"/>
                  <a:cs typeface="Book Antiqua"/>
                  <a:sym typeface="Book Antiqua"/>
                </a:rPr>
                <a:t>Wednesday </a:t>
              </a:r>
              <a:endParaRPr sz="3200">
                <a:solidFill>
                  <a:schemeClr val="dk1"/>
                </a:solidFill>
                <a:latin typeface="Book Antiqua"/>
                <a:ea typeface="Book Antiqua"/>
                <a:cs typeface="Book Antiqua"/>
                <a:sym typeface="Book Antiqua"/>
              </a:endParaRPr>
            </a:p>
            <a:p>
              <a:pPr indent="0" lvl="1" marL="0" rtl="0" algn="ctr">
                <a:lnSpc>
                  <a:spcPct val="75000"/>
                </a:lnSpc>
                <a:spcBef>
                  <a:spcPts val="360"/>
                </a:spcBef>
                <a:spcAft>
                  <a:spcPts val="0"/>
                </a:spcAft>
                <a:buClr>
                  <a:schemeClr val="dk1"/>
                </a:buClr>
                <a:buSzPts val="2400"/>
                <a:buFont typeface="Book Antiqua"/>
                <a:buNone/>
              </a:pPr>
              <a:r>
                <a:rPr b="1" lang="en-US" sz="3200">
                  <a:solidFill>
                    <a:schemeClr val="dk1"/>
                  </a:solidFill>
                  <a:latin typeface="Book Antiqua"/>
                  <a:ea typeface="Book Antiqua"/>
                  <a:cs typeface="Book Antiqua"/>
                  <a:sym typeface="Book Antiqua"/>
                </a:rPr>
                <a:t>October 11th</a:t>
              </a:r>
              <a:endParaRPr b="1" sz="3200">
                <a:solidFill>
                  <a:schemeClr val="dk1"/>
                </a:solidFill>
                <a:latin typeface="Book Antiqua"/>
                <a:ea typeface="Book Antiqua"/>
                <a:cs typeface="Book Antiqua"/>
                <a:sym typeface="Book Antiqua"/>
              </a:endParaRPr>
            </a:p>
            <a:p>
              <a:pPr indent="0" lvl="1" marL="0" rtl="0" algn="ctr">
                <a:lnSpc>
                  <a:spcPct val="75000"/>
                </a:lnSpc>
                <a:spcBef>
                  <a:spcPts val="360"/>
                </a:spcBef>
                <a:spcAft>
                  <a:spcPts val="0"/>
                </a:spcAft>
                <a:buClr>
                  <a:schemeClr val="dk1"/>
                </a:buClr>
                <a:buSzPts val="2400"/>
                <a:buFont typeface="Book Antiqua"/>
                <a:buNone/>
              </a:pPr>
              <a:r>
                <a:rPr lang="en-US" sz="3200">
                  <a:solidFill>
                    <a:schemeClr val="dk1"/>
                  </a:solidFill>
                  <a:latin typeface="Book Antiqua"/>
                  <a:ea typeface="Book Antiqua"/>
                  <a:cs typeface="Book Antiqua"/>
                  <a:sym typeface="Book Antiqua"/>
                </a:rPr>
                <a:t>6:00pm</a:t>
              </a:r>
              <a:endParaRPr sz="3200">
                <a:solidFill>
                  <a:schemeClr val="dk1"/>
                </a:solidFill>
                <a:latin typeface="Book Antiqua"/>
                <a:ea typeface="Book Antiqua"/>
                <a:cs typeface="Book Antiqua"/>
                <a:sym typeface="Book Antiqua"/>
              </a:endParaRPr>
            </a:p>
            <a:p>
              <a:pPr indent="0" lvl="1" marL="0" rtl="0" algn="ctr">
                <a:lnSpc>
                  <a:spcPct val="75000"/>
                </a:lnSpc>
                <a:spcBef>
                  <a:spcPts val="360"/>
                </a:spcBef>
                <a:spcAft>
                  <a:spcPts val="0"/>
                </a:spcAft>
                <a:buClr>
                  <a:schemeClr val="dk1"/>
                </a:buClr>
                <a:buSzPts val="2400"/>
                <a:buFont typeface="Book Antiqua"/>
                <a:buNone/>
              </a:pPr>
              <a:r>
                <a:t/>
              </a:r>
              <a:endParaRPr sz="2800">
                <a:solidFill>
                  <a:schemeClr val="dk1"/>
                </a:solidFill>
                <a:latin typeface="Book Antiqua"/>
                <a:ea typeface="Book Antiqua"/>
                <a:cs typeface="Book Antiqua"/>
                <a:sym typeface="Book Antiqua"/>
              </a:endParaRPr>
            </a:p>
            <a:p>
              <a:pPr indent="0" lvl="1" marL="0" rtl="0" algn="ctr">
                <a:lnSpc>
                  <a:spcPct val="75000"/>
                </a:lnSpc>
                <a:spcBef>
                  <a:spcPts val="360"/>
                </a:spcBef>
                <a:spcAft>
                  <a:spcPts val="0"/>
                </a:spcAft>
                <a:buClr>
                  <a:schemeClr val="dk1"/>
                </a:buClr>
                <a:buSzPts val="2400"/>
                <a:buFont typeface="Book Antiqua"/>
                <a:buNone/>
              </a:pPr>
              <a:r>
                <a:rPr lang="en-US" sz="2800">
                  <a:solidFill>
                    <a:schemeClr val="dk1"/>
                  </a:solidFill>
                  <a:latin typeface="Book Antiqua"/>
                  <a:ea typeface="Book Antiqua"/>
                  <a:cs typeface="Book Antiqua"/>
                  <a:sym typeface="Book Antiqua"/>
                </a:rPr>
                <a:t>in UUW324</a:t>
              </a:r>
              <a:endParaRPr sz="2800">
                <a:solidFill>
                  <a:schemeClr val="dk1"/>
                </a:solidFill>
                <a:latin typeface="Book Antiqua"/>
                <a:ea typeface="Book Antiqua"/>
                <a:cs typeface="Book Antiqua"/>
                <a:sym typeface="Book Antiqua"/>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g286e4aae3da_0_9"/>
          <p:cNvSpPr/>
          <p:nvPr/>
        </p:nvSpPr>
        <p:spPr>
          <a:xfrm>
            <a:off x="4601300" y="5070225"/>
            <a:ext cx="3092100" cy="130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28" name="Google Shape;528;g286e4aae3da_0_9"/>
          <p:cNvSpPr txBox="1"/>
          <p:nvPr>
            <p:ph type="ctrTitle"/>
          </p:nvPr>
        </p:nvSpPr>
        <p:spPr>
          <a:xfrm>
            <a:off x="50" y="280298"/>
            <a:ext cx="12192000" cy="1161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Book Antiqua"/>
              <a:buNone/>
            </a:pPr>
            <a:r>
              <a:rPr b="1" i="1" lang="en-US">
                <a:latin typeface="Book Antiqua"/>
                <a:ea typeface="Book Antiqua"/>
                <a:cs typeface="Book Antiqua"/>
                <a:sym typeface="Book Antiqua"/>
              </a:rPr>
              <a:t>Questions?</a:t>
            </a:r>
            <a:endParaRPr b="1" i="1">
              <a:latin typeface="Book Antiqua"/>
              <a:ea typeface="Book Antiqua"/>
              <a:cs typeface="Book Antiqua"/>
              <a:sym typeface="Book Antiqua"/>
            </a:endParaRPr>
          </a:p>
        </p:txBody>
      </p:sp>
      <p:grpSp>
        <p:nvGrpSpPr>
          <p:cNvPr id="529" name="Google Shape;529;g286e4aae3da_0_9"/>
          <p:cNvGrpSpPr/>
          <p:nvPr/>
        </p:nvGrpSpPr>
        <p:grpSpPr>
          <a:xfrm>
            <a:off x="1094526" y="1717253"/>
            <a:ext cx="5291982" cy="3492651"/>
            <a:chOff x="615141" y="1875098"/>
            <a:chExt cx="3250803" cy="3888500"/>
          </a:xfrm>
        </p:grpSpPr>
        <p:sp>
          <p:nvSpPr>
            <p:cNvPr id="530" name="Google Shape;530;g286e4aae3da_0_9"/>
            <p:cNvSpPr/>
            <p:nvPr/>
          </p:nvSpPr>
          <p:spPr>
            <a:xfrm>
              <a:off x="615141" y="1875098"/>
              <a:ext cx="3250803" cy="633600"/>
            </a:xfrm>
            <a:custGeom>
              <a:rect b="b" l="l" r="r" t="t"/>
              <a:pathLst>
                <a:path extrusionOk="0" h="633600" w="3250803">
                  <a:moveTo>
                    <a:pt x="0" y="0"/>
                  </a:moveTo>
                  <a:lnTo>
                    <a:pt x="3250803" y="0"/>
                  </a:lnTo>
                  <a:lnTo>
                    <a:pt x="3250803" y="633600"/>
                  </a:lnTo>
                  <a:lnTo>
                    <a:pt x="0" y="633600"/>
                  </a:lnTo>
                  <a:lnTo>
                    <a:pt x="0" y="0"/>
                  </a:lnTo>
                  <a:close/>
                </a:path>
              </a:pathLst>
            </a:custGeom>
            <a:solidFill>
              <a:srgbClr val="1B3452"/>
            </a:solidFill>
            <a:ln cap="flat" cmpd="sng" w="12700">
              <a:solidFill>
                <a:srgbClr val="1B3452"/>
              </a:solidFill>
              <a:prstDash val="solid"/>
              <a:miter lim="800000"/>
              <a:headEnd len="sm" w="sm" type="none"/>
              <a:tailEnd len="sm" w="sm" type="none"/>
            </a:ln>
          </p:spPr>
          <p:txBody>
            <a:bodyPr anchorCtr="0" anchor="ctr" bIns="89400" lIns="156475" spcFirstLastPara="1" rIns="156475" wrap="square" tIns="89400">
              <a:noAutofit/>
            </a:bodyPr>
            <a:lstStyle/>
            <a:p>
              <a:pPr indent="0" lvl="0" marL="0" marR="0" rtl="0" algn="ctr">
                <a:lnSpc>
                  <a:spcPct val="90000"/>
                </a:lnSpc>
                <a:spcBef>
                  <a:spcPts val="0"/>
                </a:spcBef>
                <a:spcAft>
                  <a:spcPts val="0"/>
                </a:spcAft>
                <a:buClr>
                  <a:schemeClr val="lt1"/>
                </a:buClr>
                <a:buSzPts val="2300"/>
                <a:buFont typeface="Book Antiqua"/>
                <a:buNone/>
              </a:pPr>
              <a:r>
                <a:rPr b="1" lang="en-US" sz="2300">
                  <a:solidFill>
                    <a:schemeClr val="lt1"/>
                  </a:solidFill>
                  <a:latin typeface="Book Antiqua"/>
                  <a:ea typeface="Book Antiqua"/>
                  <a:cs typeface="Book Antiqua"/>
                  <a:sym typeface="Book Antiqua"/>
                </a:rPr>
                <a:t>Stay In Contact</a:t>
              </a:r>
              <a:endParaRPr b="0" i="0" sz="1500" u="none" cap="none" strike="noStrike">
                <a:solidFill>
                  <a:srgbClr val="000000"/>
                </a:solidFill>
                <a:latin typeface="Arial"/>
                <a:ea typeface="Arial"/>
                <a:cs typeface="Arial"/>
                <a:sym typeface="Arial"/>
              </a:endParaRPr>
            </a:p>
          </p:txBody>
        </p:sp>
        <p:sp>
          <p:nvSpPr>
            <p:cNvPr id="531" name="Google Shape;531;g286e4aae3da_0_9"/>
            <p:cNvSpPr/>
            <p:nvPr/>
          </p:nvSpPr>
          <p:spPr>
            <a:xfrm>
              <a:off x="615141" y="2508699"/>
              <a:ext cx="3250803" cy="3254899"/>
            </a:xfrm>
            <a:custGeom>
              <a:rect b="b" l="l" r="r" t="t"/>
              <a:pathLst>
                <a:path extrusionOk="0" h="3346940" w="3250803">
                  <a:moveTo>
                    <a:pt x="0" y="0"/>
                  </a:moveTo>
                  <a:lnTo>
                    <a:pt x="3250803" y="0"/>
                  </a:lnTo>
                  <a:lnTo>
                    <a:pt x="3250803" y="3346940"/>
                  </a:lnTo>
                  <a:lnTo>
                    <a:pt x="0" y="3346940"/>
                  </a:lnTo>
                  <a:lnTo>
                    <a:pt x="0" y="0"/>
                  </a:lnTo>
                  <a:close/>
                </a:path>
              </a:pathLst>
            </a:custGeom>
            <a:solidFill>
              <a:srgbClr val="CBCCCF">
                <a:alpha val="89410"/>
              </a:srgbClr>
            </a:solidFill>
            <a:ln cap="flat" cmpd="sng" w="12700">
              <a:solidFill>
                <a:srgbClr val="CBCCCF">
                  <a:alpha val="89410"/>
                </a:srgbClr>
              </a:solidFill>
              <a:prstDash val="solid"/>
              <a:miter lim="800000"/>
              <a:headEnd len="sm" w="sm" type="none"/>
              <a:tailEnd len="sm" w="sm" type="none"/>
            </a:ln>
          </p:spPr>
          <p:txBody>
            <a:bodyPr anchorCtr="0" anchor="t" bIns="176000" lIns="117325" spcFirstLastPara="1" rIns="156475" wrap="square" tIns="117325">
              <a:noAutofit/>
            </a:bodyPr>
            <a:lstStyle/>
            <a:p>
              <a:pPr indent="0" lvl="0" marL="0" marR="0" rtl="0" algn="l">
                <a:lnSpc>
                  <a:spcPct val="90000"/>
                </a:lnSpc>
                <a:spcBef>
                  <a:spcPts val="0"/>
                </a:spcBef>
                <a:spcAft>
                  <a:spcPts val="0"/>
                </a:spcAft>
                <a:buNone/>
              </a:pPr>
              <a:r>
                <a:t/>
              </a:r>
              <a:endParaRPr b="0" i="0" sz="1900" u="none" cap="none" strike="noStrike">
                <a:solidFill>
                  <a:schemeClr val="dk1"/>
                </a:solidFill>
                <a:latin typeface="Book Antiqua"/>
                <a:ea typeface="Book Antiqua"/>
                <a:cs typeface="Book Antiqua"/>
                <a:sym typeface="Book Antiqua"/>
              </a:endParaRPr>
            </a:p>
          </p:txBody>
        </p:sp>
      </p:grpSp>
      <p:sp>
        <p:nvSpPr>
          <p:cNvPr id="532" name="Google Shape;532;g286e4aae3da_0_9"/>
          <p:cNvSpPr txBox="1"/>
          <p:nvPr/>
        </p:nvSpPr>
        <p:spPr>
          <a:xfrm>
            <a:off x="1358325" y="2507040"/>
            <a:ext cx="4688400" cy="2416500"/>
          </a:xfrm>
          <a:prstGeom prst="rect">
            <a:avLst/>
          </a:prstGeom>
          <a:noFill/>
          <a:ln>
            <a:noFill/>
          </a:ln>
        </p:spPr>
        <p:txBody>
          <a:bodyPr anchorCtr="0" anchor="t" bIns="45700" lIns="91425" spcFirstLastPara="1" rIns="91425" wrap="square" tIns="45700">
            <a:spAutoFit/>
          </a:bodyPr>
          <a:lstStyle/>
          <a:p>
            <a:pPr indent="0" lvl="1" marL="0" marR="0" rtl="0" algn="ctr">
              <a:lnSpc>
                <a:spcPct val="75000"/>
              </a:lnSpc>
              <a:spcBef>
                <a:spcPts val="300"/>
              </a:spcBef>
              <a:spcAft>
                <a:spcPts val="0"/>
              </a:spcAft>
              <a:buClr>
                <a:srgbClr val="000000"/>
              </a:buClr>
              <a:buSzPts val="2300"/>
              <a:buFont typeface="Arial"/>
              <a:buNone/>
            </a:pPr>
            <a:r>
              <a:rPr lang="en-US" sz="2300">
                <a:solidFill>
                  <a:schemeClr val="dk1"/>
                </a:solidFill>
                <a:latin typeface="Book Antiqua"/>
                <a:ea typeface="Book Antiqua"/>
                <a:cs typeface="Book Antiqua"/>
                <a:sym typeface="Book Antiqua"/>
              </a:rPr>
              <a:t>Email:</a:t>
            </a:r>
            <a:endParaRPr sz="2300">
              <a:solidFill>
                <a:schemeClr val="dk1"/>
              </a:solidFill>
              <a:latin typeface="Book Antiqua"/>
              <a:ea typeface="Book Antiqua"/>
              <a:cs typeface="Book Antiqua"/>
              <a:sym typeface="Book Antiqua"/>
            </a:endParaRPr>
          </a:p>
          <a:p>
            <a:pPr indent="0" lvl="1" marL="0" marR="0" rtl="0" algn="ctr">
              <a:lnSpc>
                <a:spcPct val="75000"/>
              </a:lnSpc>
              <a:spcBef>
                <a:spcPts val="300"/>
              </a:spcBef>
              <a:spcAft>
                <a:spcPts val="0"/>
              </a:spcAft>
              <a:buClr>
                <a:srgbClr val="000000"/>
              </a:buClr>
              <a:buSzPts val="2300"/>
              <a:buFont typeface="Arial"/>
              <a:buNone/>
            </a:pPr>
            <a:r>
              <a:rPr lang="en-US" sz="2300" u="sng">
                <a:solidFill>
                  <a:schemeClr val="dk1"/>
                </a:solidFill>
                <a:latin typeface="Book Antiqua"/>
                <a:ea typeface="Book Antiqua"/>
                <a:cs typeface="Book Antiqua"/>
                <a:sym typeface="Book Antiqua"/>
              </a:rPr>
              <a:t>consulting@mcgbinghamton.com</a:t>
            </a:r>
            <a:endParaRPr sz="2300" u="sng">
              <a:solidFill>
                <a:schemeClr val="dk1"/>
              </a:solidFill>
              <a:latin typeface="Book Antiqua"/>
              <a:ea typeface="Book Antiqua"/>
              <a:cs typeface="Book Antiqua"/>
              <a:sym typeface="Book Antiqua"/>
            </a:endParaRPr>
          </a:p>
          <a:p>
            <a:pPr indent="0" lvl="1" marL="0" marR="0" rtl="0" algn="ctr">
              <a:lnSpc>
                <a:spcPct val="75000"/>
              </a:lnSpc>
              <a:spcBef>
                <a:spcPts val="300"/>
              </a:spcBef>
              <a:spcAft>
                <a:spcPts val="0"/>
              </a:spcAft>
              <a:buClr>
                <a:srgbClr val="000000"/>
              </a:buClr>
              <a:buSzPts val="2300"/>
              <a:buFont typeface="Arial"/>
              <a:buNone/>
            </a:pPr>
            <a:r>
              <a:t/>
            </a:r>
            <a:endParaRPr sz="2000">
              <a:solidFill>
                <a:schemeClr val="dk1"/>
              </a:solidFill>
              <a:latin typeface="Book Antiqua"/>
              <a:ea typeface="Book Antiqua"/>
              <a:cs typeface="Book Antiqua"/>
              <a:sym typeface="Book Antiqua"/>
            </a:endParaRPr>
          </a:p>
          <a:p>
            <a:pPr indent="0" lvl="1" marL="0" marR="0" rtl="0" algn="ctr">
              <a:lnSpc>
                <a:spcPct val="75000"/>
              </a:lnSpc>
              <a:spcBef>
                <a:spcPts val="300"/>
              </a:spcBef>
              <a:spcAft>
                <a:spcPts val="0"/>
              </a:spcAft>
              <a:buClr>
                <a:srgbClr val="000000"/>
              </a:buClr>
              <a:buSzPts val="2300"/>
              <a:buFont typeface="Arial"/>
              <a:buNone/>
            </a:pPr>
            <a:r>
              <a:rPr lang="en-US" sz="2300">
                <a:solidFill>
                  <a:schemeClr val="dk1"/>
                </a:solidFill>
                <a:latin typeface="Book Antiqua"/>
                <a:ea typeface="Book Antiqua"/>
                <a:cs typeface="Book Antiqua"/>
                <a:sym typeface="Book Antiqua"/>
              </a:rPr>
              <a:t>Website:</a:t>
            </a:r>
            <a:endParaRPr sz="2300">
              <a:solidFill>
                <a:schemeClr val="dk1"/>
              </a:solidFill>
              <a:latin typeface="Book Antiqua"/>
              <a:ea typeface="Book Antiqua"/>
              <a:cs typeface="Book Antiqua"/>
              <a:sym typeface="Book Antiqua"/>
            </a:endParaRPr>
          </a:p>
          <a:p>
            <a:pPr indent="0" lvl="1" marL="0" rtl="0" algn="ctr">
              <a:lnSpc>
                <a:spcPct val="75000"/>
              </a:lnSpc>
              <a:spcBef>
                <a:spcPts val="300"/>
              </a:spcBef>
              <a:spcAft>
                <a:spcPts val="0"/>
              </a:spcAft>
              <a:buClr>
                <a:schemeClr val="dk1"/>
              </a:buClr>
              <a:buSzPts val="2300"/>
              <a:buFont typeface="Arial"/>
              <a:buNone/>
            </a:pPr>
            <a:r>
              <a:rPr lang="en-US" sz="2300" u="sng">
                <a:solidFill>
                  <a:schemeClr val="dk1"/>
                </a:solidFill>
                <a:latin typeface="Book Antiqua"/>
                <a:ea typeface="Book Antiqua"/>
                <a:cs typeface="Book Antiqua"/>
                <a:sym typeface="Book Antiqua"/>
              </a:rPr>
              <a:t>mcgbinghamton.com</a:t>
            </a:r>
            <a:endParaRPr sz="2300" u="sng">
              <a:solidFill>
                <a:schemeClr val="dk1"/>
              </a:solidFill>
              <a:latin typeface="Book Antiqua"/>
              <a:ea typeface="Book Antiqua"/>
              <a:cs typeface="Book Antiqua"/>
              <a:sym typeface="Book Antiqua"/>
            </a:endParaRPr>
          </a:p>
          <a:p>
            <a:pPr indent="0" lvl="1" marL="0" marR="0" rtl="0" algn="ctr">
              <a:lnSpc>
                <a:spcPct val="75000"/>
              </a:lnSpc>
              <a:spcBef>
                <a:spcPts val="300"/>
              </a:spcBef>
              <a:spcAft>
                <a:spcPts val="0"/>
              </a:spcAft>
              <a:buClr>
                <a:srgbClr val="000000"/>
              </a:buClr>
              <a:buSzPts val="2300"/>
              <a:buFont typeface="Arial"/>
              <a:buNone/>
            </a:pPr>
            <a:r>
              <a:t/>
            </a:r>
            <a:endParaRPr sz="2000">
              <a:solidFill>
                <a:schemeClr val="dk1"/>
              </a:solidFill>
              <a:latin typeface="Book Antiqua"/>
              <a:ea typeface="Book Antiqua"/>
              <a:cs typeface="Book Antiqua"/>
              <a:sym typeface="Book Antiqua"/>
            </a:endParaRPr>
          </a:p>
          <a:p>
            <a:pPr indent="0" lvl="1" marL="0" marR="0" rtl="0" algn="ctr">
              <a:lnSpc>
                <a:spcPct val="75000"/>
              </a:lnSpc>
              <a:spcBef>
                <a:spcPts val="300"/>
              </a:spcBef>
              <a:spcAft>
                <a:spcPts val="0"/>
              </a:spcAft>
              <a:buClr>
                <a:srgbClr val="000000"/>
              </a:buClr>
              <a:buSzPts val="2300"/>
              <a:buFont typeface="Arial"/>
              <a:buNone/>
            </a:pPr>
            <a:r>
              <a:rPr lang="en-US" sz="2300">
                <a:solidFill>
                  <a:schemeClr val="dk1"/>
                </a:solidFill>
                <a:latin typeface="Book Antiqua"/>
                <a:ea typeface="Book Antiqua"/>
                <a:cs typeface="Book Antiqua"/>
                <a:sym typeface="Book Antiqua"/>
              </a:rPr>
              <a:t>Instagram:</a:t>
            </a:r>
            <a:endParaRPr sz="2300">
              <a:solidFill>
                <a:schemeClr val="dk1"/>
              </a:solidFill>
              <a:latin typeface="Book Antiqua"/>
              <a:ea typeface="Book Antiqua"/>
              <a:cs typeface="Book Antiqua"/>
              <a:sym typeface="Book Antiqua"/>
            </a:endParaRPr>
          </a:p>
          <a:p>
            <a:pPr indent="0" lvl="1" marL="0" marR="0" rtl="0" algn="ctr">
              <a:lnSpc>
                <a:spcPct val="75000"/>
              </a:lnSpc>
              <a:spcBef>
                <a:spcPts val="300"/>
              </a:spcBef>
              <a:spcAft>
                <a:spcPts val="0"/>
              </a:spcAft>
              <a:buClr>
                <a:srgbClr val="000000"/>
              </a:buClr>
              <a:buSzPts val="2300"/>
              <a:buFont typeface="Arial"/>
              <a:buNone/>
            </a:pPr>
            <a:r>
              <a:rPr lang="en-US" sz="2300">
                <a:solidFill>
                  <a:schemeClr val="dk1"/>
                </a:solidFill>
                <a:latin typeface="Book Antiqua"/>
                <a:ea typeface="Book Antiqua"/>
                <a:cs typeface="Book Antiqua"/>
                <a:sym typeface="Book Antiqua"/>
              </a:rPr>
              <a:t>@mcgbinghamton </a:t>
            </a:r>
            <a:endParaRPr b="0" i="0" sz="2300" u="sng" cap="none" strike="noStrike">
              <a:solidFill>
                <a:srgbClr val="0070C0"/>
              </a:solidFill>
              <a:latin typeface="Book Antiqua"/>
              <a:ea typeface="Book Antiqua"/>
              <a:cs typeface="Book Antiqua"/>
              <a:sym typeface="Book Antiqua"/>
            </a:endParaRPr>
          </a:p>
        </p:txBody>
      </p:sp>
      <p:pic>
        <p:nvPicPr>
          <p:cNvPr id="533" name="Google Shape;533;g286e4aae3da_0_9"/>
          <p:cNvPicPr preferRelativeResize="0"/>
          <p:nvPr/>
        </p:nvPicPr>
        <p:blipFill>
          <a:blip r:embed="rId3">
            <a:alphaModFix/>
          </a:blip>
          <a:stretch>
            <a:fillRect/>
          </a:stretch>
        </p:blipFill>
        <p:spPr>
          <a:xfrm>
            <a:off x="7442075" y="2389425"/>
            <a:ext cx="2923976" cy="2923976"/>
          </a:xfrm>
          <a:prstGeom prst="rect">
            <a:avLst/>
          </a:prstGeom>
          <a:noFill/>
          <a:ln>
            <a:noFill/>
          </a:ln>
        </p:spPr>
      </p:pic>
      <p:pic>
        <p:nvPicPr>
          <p:cNvPr id="534" name="Google Shape;534;g286e4aae3da_0_9"/>
          <p:cNvPicPr preferRelativeResize="0"/>
          <p:nvPr/>
        </p:nvPicPr>
        <p:blipFill rotWithShape="1">
          <a:blip r:embed="rId4">
            <a:alphaModFix/>
          </a:blip>
          <a:srcRect b="28832" l="0" r="0" t="28636"/>
          <a:stretch/>
        </p:blipFill>
        <p:spPr>
          <a:xfrm>
            <a:off x="4730071" y="5436086"/>
            <a:ext cx="2731858" cy="1161902"/>
          </a:xfrm>
          <a:prstGeom prst="rect">
            <a:avLst/>
          </a:prstGeom>
          <a:noFill/>
          <a:ln>
            <a:noFill/>
          </a:ln>
        </p:spPr>
      </p:pic>
      <p:sp>
        <p:nvSpPr>
          <p:cNvPr id="535" name="Google Shape;535;g286e4aae3da_0_9"/>
          <p:cNvSpPr/>
          <p:nvPr/>
        </p:nvSpPr>
        <p:spPr>
          <a:xfrm>
            <a:off x="6734150" y="1717254"/>
            <a:ext cx="4339822" cy="568656"/>
          </a:xfrm>
          <a:custGeom>
            <a:rect b="b" l="l" r="r" t="t"/>
            <a:pathLst>
              <a:path extrusionOk="0" h="633600" w="3250803">
                <a:moveTo>
                  <a:pt x="0" y="0"/>
                </a:moveTo>
                <a:lnTo>
                  <a:pt x="3250803" y="0"/>
                </a:lnTo>
                <a:lnTo>
                  <a:pt x="3250803" y="633600"/>
                </a:lnTo>
                <a:lnTo>
                  <a:pt x="0" y="633600"/>
                </a:lnTo>
                <a:lnTo>
                  <a:pt x="0" y="0"/>
                </a:lnTo>
                <a:close/>
              </a:path>
            </a:pathLst>
          </a:custGeom>
          <a:solidFill>
            <a:srgbClr val="1B3452"/>
          </a:solidFill>
          <a:ln cap="flat" cmpd="sng" w="12700">
            <a:solidFill>
              <a:srgbClr val="1B3452"/>
            </a:solidFill>
            <a:prstDash val="solid"/>
            <a:miter lim="800000"/>
            <a:headEnd len="sm" w="sm" type="none"/>
            <a:tailEnd len="sm" w="sm" type="none"/>
          </a:ln>
        </p:spPr>
        <p:txBody>
          <a:bodyPr anchorCtr="0" anchor="ctr" bIns="89400" lIns="156475" spcFirstLastPara="1" rIns="156475" wrap="square" tIns="89400">
            <a:noAutofit/>
          </a:bodyPr>
          <a:lstStyle/>
          <a:p>
            <a:pPr indent="0" lvl="0" marL="0" marR="0" rtl="0" algn="ctr">
              <a:lnSpc>
                <a:spcPct val="90000"/>
              </a:lnSpc>
              <a:spcBef>
                <a:spcPts val="0"/>
              </a:spcBef>
              <a:spcAft>
                <a:spcPts val="0"/>
              </a:spcAft>
              <a:buClr>
                <a:schemeClr val="lt1"/>
              </a:buClr>
              <a:buSzPts val="2300"/>
              <a:buFont typeface="Book Antiqua"/>
              <a:buNone/>
            </a:pPr>
            <a:r>
              <a:rPr b="1" lang="en-US" sz="2300">
                <a:solidFill>
                  <a:schemeClr val="lt1"/>
                </a:solidFill>
                <a:latin typeface="Book Antiqua"/>
                <a:ea typeface="Book Antiqua"/>
                <a:cs typeface="Book Antiqua"/>
                <a:sym typeface="Book Antiqua"/>
              </a:rPr>
              <a:t>Attendance</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
          <p:cNvSpPr txBox="1"/>
          <p:nvPr>
            <p:ph idx="4294967295" type="title"/>
          </p:nvPr>
        </p:nvSpPr>
        <p:spPr>
          <a:xfrm>
            <a:off x="0" y="-32004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Agenda </a:t>
            </a:r>
            <a:endParaRPr/>
          </a:p>
        </p:txBody>
      </p:sp>
      <p:grpSp>
        <p:nvGrpSpPr>
          <p:cNvPr id="215" name="Google Shape;215;p2"/>
          <p:cNvGrpSpPr/>
          <p:nvPr/>
        </p:nvGrpSpPr>
        <p:grpSpPr>
          <a:xfrm>
            <a:off x="2033022" y="1574727"/>
            <a:ext cx="8357737" cy="3907882"/>
            <a:chOff x="-354350" y="2093711"/>
            <a:chExt cx="8357737" cy="3907882"/>
          </a:xfrm>
        </p:grpSpPr>
        <p:sp>
          <p:nvSpPr>
            <p:cNvPr id="216" name="Google Shape;216;p2"/>
            <p:cNvSpPr txBox="1"/>
            <p:nvPr/>
          </p:nvSpPr>
          <p:spPr>
            <a:xfrm>
              <a:off x="4376709" y="4984006"/>
              <a:ext cx="3397519" cy="523220"/>
            </a:xfrm>
            <a:prstGeom prst="rect">
              <a:avLst/>
            </a:prstGeom>
            <a:noFill/>
            <a:ln>
              <a:noFill/>
            </a:ln>
          </p:spPr>
          <p:txBody>
            <a:bodyPr anchorCtr="0" anchor="b" bIns="45700" lIns="0"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Book Antiqua"/>
                  <a:ea typeface="Book Antiqua"/>
                  <a:cs typeface="Book Antiqua"/>
                  <a:sym typeface="Book Antiqua"/>
                </a:rPr>
                <a:t>Mitigations</a:t>
              </a:r>
              <a:endParaRPr b="0" i="0" sz="1400" u="none" cap="none" strike="noStrike">
                <a:solidFill>
                  <a:srgbClr val="000000"/>
                </a:solidFill>
                <a:latin typeface="Arial"/>
                <a:ea typeface="Arial"/>
                <a:cs typeface="Arial"/>
                <a:sym typeface="Arial"/>
              </a:endParaRPr>
            </a:p>
          </p:txBody>
        </p:sp>
        <p:sp>
          <p:nvSpPr>
            <p:cNvPr id="217" name="Google Shape;217;p2"/>
            <p:cNvSpPr txBox="1"/>
            <p:nvPr/>
          </p:nvSpPr>
          <p:spPr>
            <a:xfrm>
              <a:off x="374087" y="4832855"/>
              <a:ext cx="76293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Book Antiqua"/>
                  <a:ea typeface="Book Antiqua"/>
                  <a:cs typeface="Book Antiqua"/>
                  <a:sym typeface="Book Antiqua"/>
                </a:rPr>
                <a:t>Risks</a:t>
              </a:r>
              <a:endParaRPr b="0" i="0" sz="1400" u="none" cap="none" strike="noStrike">
                <a:solidFill>
                  <a:srgbClr val="000000"/>
                </a:solidFill>
                <a:latin typeface="Arial"/>
                <a:ea typeface="Arial"/>
                <a:cs typeface="Arial"/>
                <a:sym typeface="Arial"/>
              </a:endParaRPr>
            </a:p>
          </p:txBody>
        </p:sp>
        <p:grpSp>
          <p:nvGrpSpPr>
            <p:cNvPr id="218" name="Google Shape;218;p2"/>
            <p:cNvGrpSpPr/>
            <p:nvPr/>
          </p:nvGrpSpPr>
          <p:grpSpPr>
            <a:xfrm>
              <a:off x="-354350" y="2093711"/>
              <a:ext cx="8229600" cy="3907882"/>
              <a:chOff x="1957011" y="1600200"/>
              <a:chExt cx="8229600" cy="3907882"/>
            </a:xfrm>
          </p:grpSpPr>
          <p:sp>
            <p:nvSpPr>
              <p:cNvPr id="219" name="Google Shape;219;p2"/>
              <p:cNvSpPr/>
              <p:nvPr/>
            </p:nvSpPr>
            <p:spPr>
              <a:xfrm>
                <a:off x="1957011" y="1600200"/>
                <a:ext cx="8229600" cy="914400"/>
              </a:xfrm>
              <a:prstGeom prst="rect">
                <a:avLst/>
              </a:prstGeom>
              <a:solidFill>
                <a:srgbClr val="1A2E48"/>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Book Antiqua"/>
                  <a:ea typeface="Book Antiqua"/>
                  <a:cs typeface="Book Antiqua"/>
                  <a:sym typeface="Book Antiqua"/>
                </a:endParaRPr>
              </a:p>
            </p:txBody>
          </p:sp>
          <p:sp>
            <p:nvSpPr>
              <p:cNvPr id="220" name="Google Shape;220;p2"/>
              <p:cNvSpPr/>
              <p:nvPr/>
            </p:nvSpPr>
            <p:spPr>
              <a:xfrm>
                <a:off x="1957011" y="2590103"/>
                <a:ext cx="8229600" cy="914400"/>
              </a:xfrm>
              <a:prstGeom prst="rect">
                <a:avLst/>
              </a:prstGeom>
              <a:solidFill>
                <a:srgbClr val="395071"/>
              </a:solidFill>
              <a:ln cap="flat" cmpd="sng" w="12700">
                <a:solidFill>
                  <a:srgbClr val="39507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p2"/>
              <p:cNvSpPr/>
              <p:nvPr/>
            </p:nvSpPr>
            <p:spPr>
              <a:xfrm>
                <a:off x="1957011" y="3605054"/>
                <a:ext cx="8229600" cy="914400"/>
              </a:xfrm>
              <a:prstGeom prst="rect">
                <a:avLst/>
              </a:prstGeom>
              <a:solidFill>
                <a:srgbClr val="5E7190"/>
              </a:solidFill>
              <a:ln cap="flat" cmpd="sng" w="12700">
                <a:solidFill>
                  <a:srgbClr val="5E719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2" name="Google Shape;222;p2"/>
              <p:cNvSpPr/>
              <p:nvPr/>
            </p:nvSpPr>
            <p:spPr>
              <a:xfrm>
                <a:off x="1957011" y="4593682"/>
                <a:ext cx="8229600" cy="914400"/>
              </a:xfrm>
              <a:prstGeom prst="rect">
                <a:avLst/>
              </a:prstGeom>
              <a:solidFill>
                <a:srgbClr val="969AA1"/>
              </a:solidFill>
              <a:ln cap="flat" cmpd="sng" w="12700">
                <a:solidFill>
                  <a:srgbClr val="969AA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2"/>
              <p:cNvSpPr txBox="1"/>
              <p:nvPr/>
            </p:nvSpPr>
            <p:spPr>
              <a:xfrm>
                <a:off x="2016878" y="1676096"/>
                <a:ext cx="615773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Book Antiqua"/>
                    <a:ea typeface="Book Antiqua"/>
                    <a:cs typeface="Book Antiqua"/>
                    <a:sym typeface="Book Antiqua"/>
                  </a:rPr>
                  <a:t>Research</a:t>
                </a:r>
                <a:endParaRPr b="0" i="0" sz="1400" u="none" cap="none" strike="noStrike">
                  <a:solidFill>
                    <a:srgbClr val="000000"/>
                  </a:solidFill>
                  <a:latin typeface="Arial"/>
                  <a:ea typeface="Arial"/>
                  <a:cs typeface="Arial"/>
                  <a:sym typeface="Arial"/>
                </a:endParaRPr>
              </a:p>
            </p:txBody>
          </p:sp>
          <p:sp>
            <p:nvSpPr>
              <p:cNvPr id="224" name="Google Shape;224;p2"/>
              <p:cNvSpPr txBox="1"/>
              <p:nvPr/>
            </p:nvSpPr>
            <p:spPr>
              <a:xfrm>
                <a:off x="2016878" y="2721114"/>
                <a:ext cx="615773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Book Antiqua"/>
                    <a:ea typeface="Book Antiqua"/>
                    <a:cs typeface="Book Antiqua"/>
                    <a:sym typeface="Book Antiqua"/>
                  </a:rPr>
                  <a:t>Implementation</a:t>
                </a:r>
                <a:endParaRPr b="0" i="0" sz="1400" u="none" cap="none" strike="noStrike">
                  <a:solidFill>
                    <a:srgbClr val="000000"/>
                  </a:solidFill>
                  <a:latin typeface="Arial"/>
                  <a:ea typeface="Arial"/>
                  <a:cs typeface="Arial"/>
                  <a:sym typeface="Arial"/>
                </a:endParaRPr>
              </a:p>
            </p:txBody>
          </p:sp>
          <p:sp>
            <p:nvSpPr>
              <p:cNvPr id="225" name="Google Shape;225;p2"/>
              <p:cNvSpPr txBox="1"/>
              <p:nvPr/>
            </p:nvSpPr>
            <p:spPr>
              <a:xfrm>
                <a:off x="2016878" y="3699809"/>
                <a:ext cx="615773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Book Antiqua"/>
                    <a:ea typeface="Book Antiqua"/>
                    <a:cs typeface="Book Antiqua"/>
                    <a:sym typeface="Book Antiqua"/>
                  </a:rPr>
                  <a:t>Risks</a:t>
                </a:r>
                <a:endParaRPr b="0" i="0" sz="1400" u="none" cap="none" strike="noStrike">
                  <a:solidFill>
                    <a:srgbClr val="000000"/>
                  </a:solidFill>
                  <a:latin typeface="Arial"/>
                  <a:ea typeface="Arial"/>
                  <a:cs typeface="Arial"/>
                  <a:sym typeface="Arial"/>
                </a:endParaRPr>
              </a:p>
            </p:txBody>
          </p:sp>
          <p:sp>
            <p:nvSpPr>
              <p:cNvPr id="226" name="Google Shape;226;p2"/>
              <p:cNvSpPr txBox="1"/>
              <p:nvPr/>
            </p:nvSpPr>
            <p:spPr>
              <a:xfrm>
                <a:off x="2016878" y="4710235"/>
                <a:ext cx="615773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Book Antiqua"/>
                    <a:ea typeface="Book Antiqua"/>
                    <a:cs typeface="Book Antiqua"/>
                    <a:sym typeface="Book Antiqua"/>
                  </a:rPr>
                  <a:t>Mitigations</a:t>
                </a:r>
                <a:endParaRPr b="0" i="0" sz="1400" u="none" cap="none" strike="noStrike">
                  <a:solidFill>
                    <a:srgbClr val="000000"/>
                  </a:solidFill>
                  <a:latin typeface="Arial"/>
                  <a:ea typeface="Arial"/>
                  <a:cs typeface="Arial"/>
                  <a:sym typeface="Arial"/>
                </a:endParaRPr>
              </a:p>
            </p:txBody>
          </p:sp>
        </p:grpSp>
        <p:pic>
          <p:nvPicPr>
            <p:cNvPr descr="Books" id="227" name="Google Shape;227;p2"/>
            <p:cNvPicPr preferRelativeResize="0"/>
            <p:nvPr/>
          </p:nvPicPr>
          <p:blipFill rotWithShape="1">
            <a:blip r:embed="rId3">
              <a:alphaModFix/>
            </a:blip>
            <a:srcRect b="0" l="0" r="0" t="0"/>
            <a:stretch/>
          </p:blipFill>
          <p:spPr>
            <a:xfrm>
              <a:off x="6948942" y="2176378"/>
              <a:ext cx="765018" cy="765018"/>
            </a:xfrm>
            <a:prstGeom prst="rect">
              <a:avLst/>
            </a:prstGeom>
            <a:noFill/>
            <a:ln>
              <a:noFill/>
            </a:ln>
          </p:spPr>
        </p:pic>
        <p:pic>
          <p:nvPicPr>
            <p:cNvPr descr="Daily calendar" id="228" name="Google Shape;228;p2"/>
            <p:cNvPicPr preferRelativeResize="0"/>
            <p:nvPr/>
          </p:nvPicPr>
          <p:blipFill rotWithShape="1">
            <a:blip r:embed="rId4">
              <a:alphaModFix/>
            </a:blip>
            <a:srcRect b="0" l="0" r="0" t="0"/>
            <a:stretch/>
          </p:blipFill>
          <p:spPr>
            <a:xfrm>
              <a:off x="6948942" y="3140494"/>
              <a:ext cx="765018" cy="765018"/>
            </a:xfrm>
            <a:prstGeom prst="rect">
              <a:avLst/>
            </a:prstGeom>
            <a:noFill/>
            <a:ln>
              <a:noFill/>
            </a:ln>
          </p:spPr>
        </p:pic>
        <p:pic>
          <p:nvPicPr>
            <p:cNvPr descr="Magnifying glass" id="229" name="Google Shape;229;p2"/>
            <p:cNvPicPr preferRelativeResize="0"/>
            <p:nvPr/>
          </p:nvPicPr>
          <p:blipFill rotWithShape="1">
            <a:blip r:embed="rId5">
              <a:alphaModFix/>
            </a:blip>
            <a:srcRect b="0" l="0" r="0" t="0"/>
            <a:stretch/>
          </p:blipFill>
          <p:spPr>
            <a:xfrm>
              <a:off x="6969922" y="5152623"/>
              <a:ext cx="765018" cy="765018"/>
            </a:xfrm>
            <a:prstGeom prst="rect">
              <a:avLst/>
            </a:prstGeom>
            <a:noFill/>
            <a:ln>
              <a:noFill/>
            </a:ln>
          </p:spPr>
        </p:pic>
        <p:pic>
          <p:nvPicPr>
            <p:cNvPr descr="Warning" id="230" name="Google Shape;230;p2"/>
            <p:cNvPicPr preferRelativeResize="0"/>
            <p:nvPr/>
          </p:nvPicPr>
          <p:blipFill rotWithShape="1">
            <a:blip r:embed="rId6">
              <a:alphaModFix/>
            </a:blip>
            <a:srcRect b="0" l="0" r="0" t="0"/>
            <a:stretch/>
          </p:blipFill>
          <p:spPr>
            <a:xfrm>
              <a:off x="6948942" y="4130579"/>
              <a:ext cx="765018" cy="765018"/>
            </a:xfrm>
            <a:prstGeom prst="rect">
              <a:avLst/>
            </a:prstGeom>
            <a:noFill/>
            <a:ln>
              <a:noFill/>
            </a:ln>
          </p:spPr>
        </p:pic>
      </p:grpSp>
      <p:sp>
        <p:nvSpPr>
          <p:cNvPr id="231" name="Google Shape;231;p2"/>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32" name="Google Shape;232;p2"/>
          <p:cNvPicPr preferRelativeResize="0"/>
          <p:nvPr/>
        </p:nvPicPr>
        <p:blipFill>
          <a:blip r:embed="rId7">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
          <p:cNvSpPr txBox="1"/>
          <p:nvPr>
            <p:ph idx="4294967295" type="title"/>
          </p:nvPr>
        </p:nvSpPr>
        <p:spPr>
          <a:xfrm>
            <a:off x="-8359" y="114613"/>
            <a:ext cx="10515600" cy="55241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Research for Implementation and Risks</a:t>
            </a:r>
            <a:endParaRPr/>
          </a:p>
        </p:txBody>
      </p:sp>
      <p:sp>
        <p:nvSpPr>
          <p:cNvPr id="238" name="Google Shape;238;p3"/>
          <p:cNvSpPr/>
          <p:nvPr/>
        </p:nvSpPr>
        <p:spPr>
          <a:xfrm>
            <a:off x="1573306" y="1680882"/>
            <a:ext cx="2528047" cy="847165"/>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Book Antiqua"/>
                <a:ea typeface="Book Antiqua"/>
                <a:cs typeface="Book Antiqua"/>
                <a:sym typeface="Book Antiqua"/>
              </a:rPr>
              <a:t>Gather</a:t>
            </a:r>
            <a:endParaRPr b="0" i="0" sz="1400" u="none" cap="none" strike="noStrike">
              <a:solidFill>
                <a:srgbClr val="000000"/>
              </a:solidFill>
              <a:latin typeface="Arial"/>
              <a:ea typeface="Arial"/>
              <a:cs typeface="Arial"/>
              <a:sym typeface="Arial"/>
            </a:endParaRPr>
          </a:p>
        </p:txBody>
      </p:sp>
      <p:sp>
        <p:nvSpPr>
          <p:cNvPr id="239" name="Google Shape;239;p3"/>
          <p:cNvSpPr/>
          <p:nvPr/>
        </p:nvSpPr>
        <p:spPr>
          <a:xfrm>
            <a:off x="4101353" y="1680881"/>
            <a:ext cx="2528047" cy="847165"/>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Book Antiqua"/>
                <a:ea typeface="Book Antiqua"/>
                <a:cs typeface="Book Antiqua"/>
                <a:sym typeface="Book Antiqua"/>
              </a:rPr>
              <a:t>Research</a:t>
            </a:r>
            <a:endParaRPr b="0" i="0" sz="1400" u="none" cap="none" strike="noStrike">
              <a:solidFill>
                <a:srgbClr val="000000"/>
              </a:solidFill>
              <a:latin typeface="Arial"/>
              <a:ea typeface="Arial"/>
              <a:cs typeface="Arial"/>
              <a:sym typeface="Arial"/>
            </a:endParaRPr>
          </a:p>
        </p:txBody>
      </p:sp>
      <p:sp>
        <p:nvSpPr>
          <p:cNvPr id="240" name="Google Shape;240;p3"/>
          <p:cNvSpPr/>
          <p:nvPr/>
        </p:nvSpPr>
        <p:spPr>
          <a:xfrm>
            <a:off x="6629400" y="1680881"/>
            <a:ext cx="2528047" cy="847165"/>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Book Antiqua"/>
                <a:ea typeface="Book Antiqua"/>
                <a:cs typeface="Book Antiqua"/>
                <a:sym typeface="Book Antiqua"/>
              </a:rPr>
              <a:t>Analyze</a:t>
            </a:r>
            <a:endParaRPr b="0" i="0" sz="1400" u="none" cap="none" strike="noStrike">
              <a:solidFill>
                <a:srgbClr val="000000"/>
              </a:solidFill>
              <a:latin typeface="Arial"/>
              <a:ea typeface="Arial"/>
              <a:cs typeface="Arial"/>
              <a:sym typeface="Arial"/>
            </a:endParaRPr>
          </a:p>
        </p:txBody>
      </p:sp>
      <p:sp>
        <p:nvSpPr>
          <p:cNvPr id="241" name="Google Shape;241;p3"/>
          <p:cNvSpPr/>
          <p:nvPr/>
        </p:nvSpPr>
        <p:spPr>
          <a:xfrm rot="5400000">
            <a:off x="9218791" y="1323707"/>
            <a:ext cx="1438800" cy="1561500"/>
          </a:xfrm>
          <a:prstGeom prst="triangle">
            <a:avLst>
              <a:gd fmla="val 50000" name="adj"/>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 name="Google Shape;242;p3"/>
          <p:cNvSpPr txBox="1"/>
          <p:nvPr/>
        </p:nvSpPr>
        <p:spPr>
          <a:xfrm>
            <a:off x="1573306" y="2837330"/>
            <a:ext cx="2891118" cy="203132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Case Prompt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Client documents (website, online articles &amp; reports)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Statistics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Book Antiqua"/>
              <a:ea typeface="Book Antiqua"/>
              <a:cs typeface="Book Antiqua"/>
              <a:sym typeface="Book Antiqu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43" name="Google Shape;243;p3"/>
          <p:cNvSpPr txBox="1"/>
          <p:nvPr/>
        </p:nvSpPr>
        <p:spPr>
          <a:xfrm>
            <a:off x="4334433" y="2810433"/>
            <a:ext cx="2528100" cy="3139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Client industry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Breakdown of your recommendations implementation wise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Obstacles companies face or may face when implementing similar ideas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44" name="Google Shape;244;p3"/>
          <p:cNvSpPr txBox="1"/>
          <p:nvPr/>
        </p:nvSpPr>
        <p:spPr>
          <a:xfrm>
            <a:off x="6862478" y="2837330"/>
            <a:ext cx="2294967" cy="286232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Feasibility of implementation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Evidence of support for best plan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Book Antiqua"/>
                <a:ea typeface="Book Antiqua"/>
                <a:cs typeface="Book Antiqua"/>
                <a:sym typeface="Book Antiqua"/>
              </a:rPr>
              <a:t>Show how you considered any hole of your recommendations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Book Antiqua"/>
              <a:ea typeface="Book Antiqua"/>
              <a:cs typeface="Book Antiqua"/>
              <a:sym typeface="Book Antiqua"/>
            </a:endParaRPr>
          </a:p>
        </p:txBody>
      </p:sp>
      <p:sp>
        <p:nvSpPr>
          <p:cNvPr id="245" name="Google Shape;245;p3"/>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46" name="Google Shape;246;p3"/>
          <p:cNvPicPr preferRelativeResize="0"/>
          <p:nvPr/>
        </p:nvPicPr>
        <p:blipFill>
          <a:blip r:embed="rId3">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
          <p:cNvSpPr txBox="1"/>
          <p:nvPr>
            <p:ph idx="4294967295" type="title"/>
          </p:nvPr>
        </p:nvSpPr>
        <p:spPr>
          <a:xfrm>
            <a:off x="0" y="155575"/>
            <a:ext cx="10515600" cy="3889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Implementation Plans</a:t>
            </a:r>
            <a:endParaRPr/>
          </a:p>
        </p:txBody>
      </p:sp>
      <p:sp>
        <p:nvSpPr>
          <p:cNvPr id="253" name="Google Shape;253;p4"/>
          <p:cNvSpPr/>
          <p:nvPr/>
        </p:nvSpPr>
        <p:spPr>
          <a:xfrm>
            <a:off x="605117" y="999987"/>
            <a:ext cx="10748683" cy="1019144"/>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Book Antiqua"/>
                <a:ea typeface="Book Antiqua"/>
                <a:cs typeface="Book Antiqua"/>
                <a:sym typeface="Book Antiqua"/>
              </a:rPr>
              <a:t>Your implementation plan should be the </a:t>
            </a:r>
            <a:r>
              <a:rPr b="0" i="0" lang="en-US" sz="2800" u="none" cap="none" strike="noStrike">
                <a:solidFill>
                  <a:srgbClr val="FFFF00"/>
                </a:solidFill>
                <a:latin typeface="Book Antiqua"/>
                <a:ea typeface="Book Antiqua"/>
                <a:cs typeface="Book Antiqua"/>
                <a:sym typeface="Book Antiqua"/>
              </a:rPr>
              <a:t>“roadmap” </a:t>
            </a:r>
            <a:r>
              <a:rPr b="0" i="0" lang="en-US" sz="2800" u="none" cap="none" strike="noStrike">
                <a:solidFill>
                  <a:schemeClr val="lt1"/>
                </a:solidFill>
                <a:latin typeface="Book Antiqua"/>
                <a:ea typeface="Book Antiqua"/>
                <a:cs typeface="Book Antiqua"/>
                <a:sym typeface="Book Antiqua"/>
              </a:rPr>
              <a:t>of your recommendations</a:t>
            </a:r>
            <a:endParaRPr b="0" i="0" sz="1400" u="none" cap="none" strike="noStrike">
              <a:solidFill>
                <a:srgbClr val="000000"/>
              </a:solidFill>
              <a:latin typeface="Arial"/>
              <a:ea typeface="Arial"/>
              <a:cs typeface="Arial"/>
              <a:sym typeface="Arial"/>
            </a:endParaRPr>
          </a:p>
        </p:txBody>
      </p:sp>
      <p:sp>
        <p:nvSpPr>
          <p:cNvPr id="254" name="Google Shape;254;p4"/>
          <p:cNvSpPr/>
          <p:nvPr/>
        </p:nvSpPr>
        <p:spPr>
          <a:xfrm>
            <a:off x="605117" y="2334387"/>
            <a:ext cx="4590716" cy="380700"/>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What your plan should include:</a:t>
            </a:r>
            <a:endParaRPr b="0" i="0" sz="1400" u="none" cap="none" strike="noStrike">
              <a:solidFill>
                <a:srgbClr val="000000"/>
              </a:solidFill>
              <a:latin typeface="Arial"/>
              <a:ea typeface="Arial"/>
              <a:cs typeface="Arial"/>
              <a:sym typeface="Arial"/>
            </a:endParaRPr>
          </a:p>
        </p:txBody>
      </p:sp>
      <p:sp>
        <p:nvSpPr>
          <p:cNvPr id="255" name="Google Shape;255;p4"/>
          <p:cNvSpPr/>
          <p:nvPr/>
        </p:nvSpPr>
        <p:spPr>
          <a:xfrm>
            <a:off x="755981" y="2804333"/>
            <a:ext cx="4539916" cy="623689"/>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Detailed breakdown of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Book Antiqua"/>
                <a:ea typeface="Book Antiqua"/>
                <a:cs typeface="Book Antiqua"/>
                <a:sym typeface="Book Antiqua"/>
              </a:rPr>
              <a:t>        </a:t>
            </a:r>
            <a:r>
              <a:rPr b="0" i="0" lang="en-US" sz="1600" u="none" cap="none" strike="noStrike">
                <a:solidFill>
                  <a:srgbClr val="4472C4"/>
                </a:solidFill>
                <a:latin typeface="Book Antiqua"/>
                <a:ea typeface="Book Antiqua"/>
                <a:cs typeface="Book Antiqua"/>
                <a:sym typeface="Book Antiqua"/>
              </a:rPr>
              <a:t>[short term, long term]</a:t>
            </a:r>
            <a:endParaRPr b="0" i="0" sz="1400" u="none" cap="none" strike="noStrike">
              <a:solidFill>
                <a:srgbClr val="000000"/>
              </a:solidFill>
              <a:latin typeface="Arial"/>
              <a:ea typeface="Arial"/>
              <a:cs typeface="Arial"/>
              <a:sym typeface="Arial"/>
            </a:endParaRPr>
          </a:p>
        </p:txBody>
      </p:sp>
      <p:sp>
        <p:nvSpPr>
          <p:cNvPr id="256" name="Google Shape;256;p4"/>
          <p:cNvSpPr/>
          <p:nvPr/>
        </p:nvSpPr>
        <p:spPr>
          <a:xfrm>
            <a:off x="755981" y="3265351"/>
            <a:ext cx="4047093" cy="623689"/>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Costs/projected revenues</a:t>
            </a:r>
            <a:endParaRPr b="0" i="0" sz="1400" u="none" cap="none" strike="noStrike">
              <a:solidFill>
                <a:srgbClr val="000000"/>
              </a:solidFill>
              <a:latin typeface="Arial"/>
              <a:ea typeface="Arial"/>
              <a:cs typeface="Arial"/>
              <a:sym typeface="Arial"/>
            </a:endParaRPr>
          </a:p>
        </p:txBody>
      </p:sp>
      <p:sp>
        <p:nvSpPr>
          <p:cNvPr id="257" name="Google Shape;257;p4"/>
          <p:cNvSpPr/>
          <p:nvPr/>
        </p:nvSpPr>
        <p:spPr>
          <a:xfrm>
            <a:off x="755980" y="3730265"/>
            <a:ext cx="4047093" cy="623689"/>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 Consistent time breakdown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4472C4"/>
                </a:solidFill>
                <a:latin typeface="Book Antiqua"/>
                <a:ea typeface="Book Antiqua"/>
                <a:cs typeface="Book Antiqua"/>
                <a:sym typeface="Book Antiqua"/>
              </a:rPr>
              <a:t>        [quarters, months, years. etc]</a:t>
            </a:r>
            <a:endParaRPr b="0" i="0" sz="1400" u="none" cap="none" strike="noStrike">
              <a:solidFill>
                <a:srgbClr val="000000"/>
              </a:solidFill>
              <a:latin typeface="Arial"/>
              <a:ea typeface="Arial"/>
              <a:cs typeface="Arial"/>
              <a:sym typeface="Arial"/>
            </a:endParaRPr>
          </a:p>
        </p:txBody>
      </p:sp>
      <p:sp>
        <p:nvSpPr>
          <p:cNvPr id="258" name="Google Shape;258;p4"/>
          <p:cNvSpPr/>
          <p:nvPr/>
        </p:nvSpPr>
        <p:spPr>
          <a:xfrm>
            <a:off x="755979" y="4268196"/>
            <a:ext cx="4047093" cy="623689"/>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 Expected</a:t>
            </a:r>
            <a:r>
              <a:rPr b="0" i="0" lang="en-US" sz="1600" u="none" cap="none" strike="noStrike">
                <a:solidFill>
                  <a:schemeClr val="lt1"/>
                </a:solidFill>
                <a:latin typeface="Book Antiqua"/>
                <a:ea typeface="Book Antiqua"/>
                <a:cs typeface="Book Antiqua"/>
                <a:sym typeface="Book Antiqua"/>
              </a:rPr>
              <a:t> </a:t>
            </a:r>
            <a:r>
              <a:rPr b="0" i="0" lang="en-US" sz="1600" u="none" cap="none" strike="noStrike">
                <a:solidFill>
                  <a:schemeClr val="dk1"/>
                </a:solidFill>
                <a:latin typeface="Book Antiqua"/>
                <a:ea typeface="Book Antiqua"/>
                <a:cs typeface="Book Antiqua"/>
                <a:sym typeface="Book Antiqua"/>
              </a:rPr>
              <a:t>difficulties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Book Antiqua"/>
              <a:ea typeface="Book Antiqua"/>
              <a:cs typeface="Book Antiqua"/>
              <a:sym typeface="Book Antiqua"/>
            </a:endParaRPr>
          </a:p>
        </p:txBody>
      </p:sp>
      <p:sp>
        <p:nvSpPr>
          <p:cNvPr id="259" name="Google Shape;259;p4"/>
          <p:cNvSpPr/>
          <p:nvPr/>
        </p:nvSpPr>
        <p:spPr>
          <a:xfrm>
            <a:off x="755979" y="4774502"/>
            <a:ext cx="6258035" cy="623689"/>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 Check ins/maintenance of recommendations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1600"/>
              <a:buFont typeface="Arial"/>
              <a:buNone/>
            </a:pPr>
            <a:r>
              <a:rPr b="0" i="0" lang="en-US" sz="1600" u="none" cap="none" strike="noStrike">
                <a:solidFill>
                  <a:srgbClr val="4472C4"/>
                </a:solidFill>
                <a:latin typeface="Book Antiqua"/>
                <a:ea typeface="Book Antiqua"/>
                <a:cs typeface="Book Antiqua"/>
                <a:sym typeface="Book Antiqua"/>
              </a:rPr>
              <a:t>[how do we/how often do we check to make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1600"/>
              <a:buFont typeface="Arial"/>
              <a:buNone/>
            </a:pPr>
            <a:r>
              <a:rPr b="0" i="0" lang="en-US" sz="1600" u="none" cap="none" strike="noStrike">
                <a:solidFill>
                  <a:srgbClr val="4472C4"/>
                </a:solidFill>
                <a:latin typeface="Book Antiqua"/>
                <a:ea typeface="Book Antiqua"/>
                <a:cs typeface="Book Antiqua"/>
                <a:sym typeface="Book Antiqua"/>
              </a:rPr>
              <a:t>sure the recommendation is being effective?]</a:t>
            </a:r>
            <a:endParaRPr b="0" i="0" sz="1400" u="none" cap="none" strike="noStrike">
              <a:solidFill>
                <a:srgbClr val="000000"/>
              </a:solidFill>
              <a:latin typeface="Arial"/>
              <a:ea typeface="Arial"/>
              <a:cs typeface="Arial"/>
              <a:sym typeface="Arial"/>
            </a:endParaRPr>
          </a:p>
        </p:txBody>
      </p:sp>
      <p:grpSp>
        <p:nvGrpSpPr>
          <p:cNvPr id="260" name="Google Shape;260;p4"/>
          <p:cNvGrpSpPr/>
          <p:nvPr/>
        </p:nvGrpSpPr>
        <p:grpSpPr>
          <a:xfrm>
            <a:off x="5685351" y="2334387"/>
            <a:ext cx="6506649" cy="4137928"/>
            <a:chOff x="6002851" y="2334387"/>
            <a:chExt cx="6506649" cy="4137928"/>
          </a:xfrm>
        </p:grpSpPr>
        <p:sp>
          <p:nvSpPr>
            <p:cNvPr id="261" name="Google Shape;261;p4"/>
            <p:cNvSpPr/>
            <p:nvPr/>
          </p:nvSpPr>
          <p:spPr>
            <a:xfrm>
              <a:off x="6286500" y="2903190"/>
              <a:ext cx="1562100" cy="1029802"/>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4"/>
            <p:cNvSpPr/>
            <p:nvPr/>
          </p:nvSpPr>
          <p:spPr>
            <a:xfrm>
              <a:off x="8274473" y="2903190"/>
              <a:ext cx="1562100" cy="1029802"/>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4"/>
            <p:cNvSpPr/>
            <p:nvPr/>
          </p:nvSpPr>
          <p:spPr>
            <a:xfrm>
              <a:off x="10333593" y="2920069"/>
              <a:ext cx="1562100" cy="1012924"/>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4" name="Google Shape;264;p4"/>
            <p:cNvSpPr/>
            <p:nvPr/>
          </p:nvSpPr>
          <p:spPr>
            <a:xfrm>
              <a:off x="6096000" y="2334387"/>
              <a:ext cx="5894333" cy="380700"/>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Having a client centered implementation</a:t>
              </a:r>
              <a:endParaRPr b="0" i="0" sz="1400" u="none" cap="none" strike="noStrike">
                <a:solidFill>
                  <a:srgbClr val="000000"/>
                </a:solidFill>
                <a:latin typeface="Arial"/>
                <a:ea typeface="Arial"/>
                <a:cs typeface="Arial"/>
                <a:sym typeface="Arial"/>
              </a:endParaRPr>
            </a:p>
          </p:txBody>
        </p:sp>
        <p:pic>
          <p:nvPicPr>
            <p:cNvPr descr="Briefcase" id="265" name="Google Shape;265;p4"/>
            <p:cNvPicPr preferRelativeResize="0"/>
            <p:nvPr/>
          </p:nvPicPr>
          <p:blipFill rotWithShape="1">
            <a:blip r:embed="rId3">
              <a:alphaModFix/>
            </a:blip>
            <a:srcRect b="0" l="0" r="0" t="0"/>
            <a:stretch/>
          </p:blipFill>
          <p:spPr>
            <a:xfrm>
              <a:off x="6715563" y="2951682"/>
              <a:ext cx="698500" cy="698500"/>
            </a:xfrm>
            <a:prstGeom prst="rect">
              <a:avLst/>
            </a:prstGeom>
            <a:noFill/>
            <a:ln>
              <a:noFill/>
            </a:ln>
          </p:spPr>
        </p:pic>
        <p:pic>
          <p:nvPicPr>
            <p:cNvPr descr="Document" id="266" name="Google Shape;266;p4"/>
            <p:cNvPicPr preferRelativeResize="0"/>
            <p:nvPr/>
          </p:nvPicPr>
          <p:blipFill rotWithShape="1">
            <a:blip r:embed="rId4">
              <a:alphaModFix/>
            </a:blip>
            <a:srcRect b="0" l="0" r="0" t="0"/>
            <a:stretch/>
          </p:blipFill>
          <p:spPr>
            <a:xfrm>
              <a:off x="8693916" y="2927107"/>
              <a:ext cx="698500" cy="698500"/>
            </a:xfrm>
            <a:prstGeom prst="rect">
              <a:avLst/>
            </a:prstGeom>
            <a:noFill/>
            <a:ln>
              <a:noFill/>
            </a:ln>
          </p:spPr>
        </p:pic>
        <p:pic>
          <p:nvPicPr>
            <p:cNvPr descr="Presentation with checklist" id="267" name="Google Shape;267;p4"/>
            <p:cNvPicPr preferRelativeResize="0"/>
            <p:nvPr/>
          </p:nvPicPr>
          <p:blipFill rotWithShape="1">
            <a:blip r:embed="rId5">
              <a:alphaModFix/>
            </a:blip>
            <a:srcRect b="0" l="0" r="0" t="0"/>
            <a:stretch/>
          </p:blipFill>
          <p:spPr>
            <a:xfrm>
              <a:off x="10770749" y="2927107"/>
              <a:ext cx="698500" cy="698500"/>
            </a:xfrm>
            <a:prstGeom prst="rect">
              <a:avLst/>
            </a:prstGeom>
            <a:noFill/>
            <a:ln>
              <a:noFill/>
            </a:ln>
          </p:spPr>
        </p:pic>
        <p:sp>
          <p:nvSpPr>
            <p:cNvPr id="268" name="Google Shape;268;p4"/>
            <p:cNvSpPr txBox="1"/>
            <p:nvPr/>
          </p:nvSpPr>
          <p:spPr>
            <a:xfrm>
              <a:off x="6283763" y="3636161"/>
              <a:ext cx="1562101" cy="307777"/>
            </a:xfrm>
            <a:prstGeom prst="rect">
              <a:avLst/>
            </a:prstGeom>
            <a:solidFill>
              <a:srgbClr val="192E4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Impactful</a:t>
              </a:r>
              <a:endParaRPr b="0" i="0" sz="1400" u="none" cap="none" strike="noStrike">
                <a:solidFill>
                  <a:srgbClr val="000000"/>
                </a:solidFill>
                <a:latin typeface="Arial"/>
                <a:ea typeface="Arial"/>
                <a:cs typeface="Arial"/>
                <a:sym typeface="Arial"/>
              </a:endParaRPr>
            </a:p>
          </p:txBody>
        </p:sp>
        <p:sp>
          <p:nvSpPr>
            <p:cNvPr id="269" name="Google Shape;269;p4"/>
            <p:cNvSpPr txBox="1"/>
            <p:nvPr/>
          </p:nvSpPr>
          <p:spPr>
            <a:xfrm>
              <a:off x="8276567" y="3633382"/>
              <a:ext cx="1562101" cy="307777"/>
            </a:xfrm>
            <a:prstGeom prst="rect">
              <a:avLst/>
            </a:prstGeom>
            <a:solidFill>
              <a:srgbClr val="192E4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Relevant</a:t>
              </a:r>
              <a:endParaRPr b="0" i="0" sz="1400" u="none" cap="none" strike="noStrike">
                <a:solidFill>
                  <a:srgbClr val="000000"/>
                </a:solidFill>
                <a:latin typeface="Arial"/>
                <a:ea typeface="Arial"/>
                <a:cs typeface="Arial"/>
                <a:sym typeface="Arial"/>
              </a:endParaRPr>
            </a:p>
          </p:txBody>
        </p:sp>
        <p:sp>
          <p:nvSpPr>
            <p:cNvPr id="270" name="Google Shape;270;p4"/>
            <p:cNvSpPr txBox="1"/>
            <p:nvPr/>
          </p:nvSpPr>
          <p:spPr>
            <a:xfrm>
              <a:off x="10348045" y="3634882"/>
              <a:ext cx="1562101" cy="307777"/>
            </a:xfrm>
            <a:prstGeom prst="rect">
              <a:avLst/>
            </a:prstGeom>
            <a:solidFill>
              <a:srgbClr val="192E4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Feasible</a:t>
              </a:r>
              <a:endParaRPr b="0" i="0" sz="1400" u="none" cap="none" strike="noStrike">
                <a:solidFill>
                  <a:srgbClr val="000000"/>
                </a:solidFill>
                <a:latin typeface="Arial"/>
                <a:ea typeface="Arial"/>
                <a:cs typeface="Arial"/>
                <a:sym typeface="Arial"/>
              </a:endParaRPr>
            </a:p>
          </p:txBody>
        </p:sp>
        <p:sp>
          <p:nvSpPr>
            <p:cNvPr id="271" name="Google Shape;271;p4"/>
            <p:cNvSpPr/>
            <p:nvPr/>
          </p:nvSpPr>
          <p:spPr>
            <a:xfrm>
              <a:off x="6096000" y="4061567"/>
              <a:ext cx="5894332" cy="380700"/>
            </a:xfrm>
            <a:prstGeom prst="rect">
              <a:avLst/>
            </a:prstGeom>
            <a:solidFill>
              <a:srgbClr val="192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Incorporating Research</a:t>
              </a:r>
              <a:endParaRPr b="0" i="0" sz="1400" u="none" cap="none" strike="noStrike">
                <a:solidFill>
                  <a:srgbClr val="000000"/>
                </a:solidFill>
                <a:latin typeface="Arial"/>
                <a:ea typeface="Arial"/>
                <a:cs typeface="Arial"/>
                <a:sym typeface="Arial"/>
              </a:endParaRPr>
            </a:p>
          </p:txBody>
        </p:sp>
        <p:sp>
          <p:nvSpPr>
            <p:cNvPr id="272" name="Google Shape;272;p4"/>
            <p:cNvSpPr/>
            <p:nvPr/>
          </p:nvSpPr>
          <p:spPr>
            <a:xfrm>
              <a:off x="6009573" y="4462657"/>
              <a:ext cx="5980759" cy="623689"/>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Use ideologies such as Porter’s 5 forces to get a sense of integration time, feasibility, etc. </a:t>
              </a:r>
              <a:endParaRPr b="0" i="0" sz="1400" u="none" cap="none" strike="noStrike">
                <a:solidFill>
                  <a:srgbClr val="000000"/>
                </a:solidFill>
                <a:latin typeface="Arial"/>
                <a:ea typeface="Arial"/>
                <a:cs typeface="Arial"/>
                <a:sym typeface="Arial"/>
              </a:endParaRPr>
            </a:p>
          </p:txBody>
        </p:sp>
        <p:sp>
          <p:nvSpPr>
            <p:cNvPr id="273" name="Google Shape;273;p4"/>
            <p:cNvSpPr/>
            <p:nvPr/>
          </p:nvSpPr>
          <p:spPr>
            <a:xfrm>
              <a:off x="6002851" y="5195050"/>
              <a:ext cx="5980759" cy="623689"/>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Look at comparable companies and how long it took to implement similar recommendations</a:t>
              </a:r>
              <a:endParaRPr b="0" i="0" sz="1600" u="none" cap="none" strike="noStrike">
                <a:solidFill>
                  <a:srgbClr val="4472C4"/>
                </a:solidFill>
                <a:latin typeface="Book Antiqua"/>
                <a:ea typeface="Book Antiqua"/>
                <a:cs typeface="Book Antiqua"/>
                <a:sym typeface="Book Antiqua"/>
              </a:endParaRPr>
            </a:p>
            <a:p>
              <a:pPr indent="45720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4472C4"/>
                  </a:solidFill>
                  <a:latin typeface="Book Antiqua"/>
                  <a:ea typeface="Book Antiqua"/>
                  <a:cs typeface="Book Antiqua"/>
                  <a:sym typeface="Book Antiqua"/>
                </a:rPr>
                <a:t>[Keep company size and scale in mind with this: ex. Burger </a:t>
              </a:r>
              <a:endParaRPr b="0" i="0" sz="1600" u="none" cap="none" strike="noStrike">
                <a:solidFill>
                  <a:srgbClr val="4472C4"/>
                </a:solidFill>
                <a:latin typeface="Book Antiqua"/>
                <a:ea typeface="Book Antiqua"/>
                <a:cs typeface="Book Antiqua"/>
                <a:sym typeface="Book Antiqua"/>
              </a:endParaRPr>
            </a:p>
            <a:p>
              <a:pPr indent="0" lvl="0" marL="457200" marR="0" rtl="0" algn="l">
                <a:lnSpc>
                  <a:spcPct val="100000"/>
                </a:lnSpc>
                <a:spcBef>
                  <a:spcPts val="0"/>
                </a:spcBef>
                <a:spcAft>
                  <a:spcPts val="0"/>
                </a:spcAft>
                <a:buClr>
                  <a:srgbClr val="000000"/>
                </a:buClr>
                <a:buSzPts val="1600"/>
                <a:buFont typeface="Arial"/>
                <a:buNone/>
              </a:pPr>
              <a:r>
                <a:rPr b="0" i="0" lang="en-US" sz="1600" u="none" cap="none" strike="noStrike">
                  <a:solidFill>
                    <a:srgbClr val="4472C4"/>
                  </a:solidFill>
                  <a:latin typeface="Book Antiqua"/>
                  <a:ea typeface="Book Antiqua"/>
                  <a:cs typeface="Book Antiqua"/>
                  <a:sym typeface="Book Antiqua"/>
                </a:rPr>
                <a:t>King and McDonalds]</a:t>
              </a:r>
              <a:endParaRPr b="0" i="0" sz="1400" u="none" cap="none" strike="noStrike">
                <a:solidFill>
                  <a:srgbClr val="000000"/>
                </a:solidFill>
                <a:latin typeface="Arial"/>
                <a:ea typeface="Arial"/>
                <a:cs typeface="Arial"/>
                <a:sym typeface="Arial"/>
              </a:endParaRPr>
            </a:p>
          </p:txBody>
        </p:sp>
        <p:sp>
          <p:nvSpPr>
            <p:cNvPr id="274" name="Google Shape;274;p4"/>
            <p:cNvSpPr/>
            <p:nvPr/>
          </p:nvSpPr>
          <p:spPr>
            <a:xfrm>
              <a:off x="6009573" y="5848626"/>
              <a:ext cx="6499927" cy="623689"/>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Book Antiqua"/>
                  <a:ea typeface="Book Antiqua"/>
                  <a:cs typeface="Book Antiqua"/>
                  <a:sym typeface="Book Antiqua"/>
                </a:rPr>
                <a:t>Dissect each recommendation into milestones </a:t>
              </a:r>
              <a:endParaRPr b="0" i="0" sz="1400" u="none" cap="none" strike="noStrike">
                <a:solidFill>
                  <a:srgbClr val="000000"/>
                </a:solidFill>
                <a:latin typeface="Arial"/>
                <a:ea typeface="Arial"/>
                <a:cs typeface="Arial"/>
                <a:sym typeface="Arial"/>
              </a:endParaRPr>
            </a:p>
          </p:txBody>
        </p:sp>
      </p:grpSp>
      <p:sp>
        <p:nvSpPr>
          <p:cNvPr id="275" name="Google Shape;275;p4"/>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76" name="Google Shape;276;p4"/>
          <p:cNvPicPr preferRelativeResize="0"/>
          <p:nvPr/>
        </p:nvPicPr>
        <p:blipFill>
          <a:blip r:embed="rId6">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
          <p:cNvSpPr txBox="1"/>
          <p:nvPr>
            <p:ph idx="4294967295" type="title"/>
          </p:nvPr>
        </p:nvSpPr>
        <p:spPr>
          <a:xfrm>
            <a:off x="0" y="176213"/>
            <a:ext cx="11101388" cy="3889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Creating a Timeline - Gantt Chart</a:t>
            </a:r>
            <a:endParaRPr/>
          </a:p>
        </p:txBody>
      </p:sp>
      <p:sp>
        <p:nvSpPr>
          <p:cNvPr id="283" name="Google Shape;283;p5"/>
          <p:cNvSpPr/>
          <p:nvPr/>
        </p:nvSpPr>
        <p:spPr>
          <a:xfrm>
            <a:off x="4290459" y="965568"/>
            <a:ext cx="36111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Gantt Chart</a:t>
            </a:r>
            <a:endParaRPr b="0" i="0" sz="1400" u="none" cap="none" strike="noStrike">
              <a:solidFill>
                <a:srgbClr val="000000"/>
              </a:solidFill>
              <a:latin typeface="Arial"/>
              <a:ea typeface="Arial"/>
              <a:cs typeface="Arial"/>
              <a:sym typeface="Arial"/>
            </a:endParaRPr>
          </a:p>
        </p:txBody>
      </p:sp>
      <p:sp>
        <p:nvSpPr>
          <p:cNvPr id="284" name="Google Shape;284;p5"/>
          <p:cNvSpPr/>
          <p:nvPr/>
        </p:nvSpPr>
        <p:spPr>
          <a:xfrm>
            <a:off x="10155132" y="1005715"/>
            <a:ext cx="18564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Pros</a:t>
            </a:r>
            <a:endParaRPr b="0" i="0" sz="1400" u="none" cap="none" strike="noStrike">
              <a:solidFill>
                <a:srgbClr val="000000"/>
              </a:solidFill>
              <a:latin typeface="Arial"/>
              <a:ea typeface="Arial"/>
              <a:cs typeface="Arial"/>
              <a:sym typeface="Arial"/>
            </a:endParaRPr>
          </a:p>
        </p:txBody>
      </p:sp>
      <p:sp>
        <p:nvSpPr>
          <p:cNvPr id="285" name="Google Shape;285;p5"/>
          <p:cNvSpPr/>
          <p:nvPr/>
        </p:nvSpPr>
        <p:spPr>
          <a:xfrm>
            <a:off x="10155439" y="3719567"/>
            <a:ext cx="18564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Cons</a:t>
            </a:r>
            <a:endParaRPr b="0" i="0" sz="1400" u="none" cap="none" strike="noStrike">
              <a:solidFill>
                <a:srgbClr val="000000"/>
              </a:solidFill>
              <a:latin typeface="Arial"/>
              <a:ea typeface="Arial"/>
              <a:cs typeface="Arial"/>
              <a:sym typeface="Arial"/>
            </a:endParaRPr>
          </a:p>
        </p:txBody>
      </p:sp>
      <p:sp>
        <p:nvSpPr>
          <p:cNvPr id="286" name="Google Shape;286;p5"/>
          <p:cNvSpPr/>
          <p:nvPr/>
        </p:nvSpPr>
        <p:spPr>
          <a:xfrm>
            <a:off x="10153975" y="1396250"/>
            <a:ext cx="1856400" cy="20433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7" name="Google Shape;287;p5"/>
          <p:cNvSpPr txBox="1"/>
          <p:nvPr/>
        </p:nvSpPr>
        <p:spPr>
          <a:xfrm>
            <a:off x="10298428" y="1515304"/>
            <a:ext cx="14736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Ability to clearly show duration of each task</a:t>
            </a:r>
            <a:endParaRPr b="0" i="0" sz="1400" u="none" cap="none" strike="noStrike">
              <a:solidFill>
                <a:srgbClr val="000000"/>
              </a:solidFill>
              <a:latin typeface="Arial"/>
              <a:ea typeface="Arial"/>
              <a:cs typeface="Arial"/>
              <a:sym typeface="Arial"/>
            </a:endParaRPr>
          </a:p>
        </p:txBody>
      </p:sp>
      <p:sp>
        <p:nvSpPr>
          <p:cNvPr id="288" name="Google Shape;288;p5"/>
          <p:cNvSpPr txBox="1"/>
          <p:nvPr/>
        </p:nvSpPr>
        <p:spPr>
          <a:xfrm>
            <a:off x="10332754" y="2698457"/>
            <a:ext cx="14196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Aesthetically pleasing</a:t>
            </a:r>
            <a:endParaRPr b="0" i="0" sz="1400" u="none" cap="none" strike="noStrike">
              <a:solidFill>
                <a:srgbClr val="000000"/>
              </a:solidFill>
              <a:latin typeface="Arial"/>
              <a:ea typeface="Arial"/>
              <a:cs typeface="Arial"/>
              <a:sym typeface="Arial"/>
            </a:endParaRPr>
          </a:p>
        </p:txBody>
      </p:sp>
      <p:sp>
        <p:nvSpPr>
          <p:cNvPr id="289" name="Google Shape;289;p5"/>
          <p:cNvSpPr/>
          <p:nvPr/>
        </p:nvSpPr>
        <p:spPr>
          <a:xfrm>
            <a:off x="10155114" y="4098230"/>
            <a:ext cx="1856400" cy="20553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 name="Google Shape;290;p5"/>
          <p:cNvSpPr txBox="1"/>
          <p:nvPr/>
        </p:nvSpPr>
        <p:spPr>
          <a:xfrm>
            <a:off x="10322944" y="4175765"/>
            <a:ext cx="1555200" cy="138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Can be time-consuming to create if the timeline is detailed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Book Antiqua"/>
              <a:ea typeface="Book Antiqua"/>
              <a:cs typeface="Book Antiqua"/>
              <a:sym typeface="Book Antiqua"/>
            </a:endParaRPr>
          </a:p>
        </p:txBody>
      </p:sp>
      <p:sp>
        <p:nvSpPr>
          <p:cNvPr id="291" name="Google Shape;291;p5"/>
          <p:cNvSpPr txBox="1"/>
          <p:nvPr/>
        </p:nvSpPr>
        <p:spPr>
          <a:xfrm>
            <a:off x="10187835" y="5412307"/>
            <a:ext cx="18819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Book Antiqua"/>
                <a:ea typeface="Book Antiqua"/>
                <a:cs typeface="Book Antiqua"/>
                <a:sym typeface="Book Antiqua"/>
              </a:rPr>
              <a:t>(Often times can be a nice appendix slide)</a:t>
            </a:r>
            <a:endParaRPr b="0" i="0" sz="1400" u="none" cap="none" strike="noStrike">
              <a:solidFill>
                <a:srgbClr val="000000"/>
              </a:solidFill>
              <a:latin typeface="Arial"/>
              <a:ea typeface="Arial"/>
              <a:cs typeface="Arial"/>
              <a:sym typeface="Arial"/>
            </a:endParaRPr>
          </a:p>
        </p:txBody>
      </p:sp>
      <p:pic>
        <p:nvPicPr>
          <p:cNvPr id="292" name="Google Shape;292;p5"/>
          <p:cNvPicPr preferRelativeResize="0"/>
          <p:nvPr/>
        </p:nvPicPr>
        <p:blipFill>
          <a:blip r:embed="rId3">
            <a:alphaModFix/>
          </a:blip>
          <a:stretch>
            <a:fillRect/>
          </a:stretch>
        </p:blipFill>
        <p:spPr>
          <a:xfrm>
            <a:off x="740096" y="2021437"/>
            <a:ext cx="8645052" cy="3380176"/>
          </a:xfrm>
          <a:prstGeom prst="rect">
            <a:avLst/>
          </a:prstGeom>
          <a:noFill/>
          <a:ln>
            <a:noFill/>
          </a:ln>
        </p:spPr>
      </p:pic>
      <p:sp>
        <p:nvSpPr>
          <p:cNvPr id="293" name="Google Shape;293;p5"/>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94" name="Google Shape;294;p5"/>
          <p:cNvPicPr preferRelativeResize="0"/>
          <p:nvPr/>
        </p:nvPicPr>
        <p:blipFill>
          <a:blip r:embed="rId4">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282ba574a6c_0_0"/>
          <p:cNvSpPr txBox="1"/>
          <p:nvPr>
            <p:ph idx="4294967295" type="title"/>
          </p:nvPr>
        </p:nvSpPr>
        <p:spPr>
          <a:xfrm>
            <a:off x="0" y="176213"/>
            <a:ext cx="11101500" cy="388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Creating a Timeline - Arrow</a:t>
            </a:r>
            <a:endParaRPr/>
          </a:p>
        </p:txBody>
      </p:sp>
      <p:grpSp>
        <p:nvGrpSpPr>
          <p:cNvPr id="301" name="Google Shape;301;g282ba574a6c_0_0"/>
          <p:cNvGrpSpPr/>
          <p:nvPr/>
        </p:nvGrpSpPr>
        <p:grpSpPr>
          <a:xfrm>
            <a:off x="1326241" y="2311550"/>
            <a:ext cx="7060653" cy="2795747"/>
            <a:chOff x="111" y="0"/>
            <a:chExt cx="3666919" cy="1203300"/>
          </a:xfrm>
        </p:grpSpPr>
        <p:sp>
          <p:nvSpPr>
            <p:cNvPr id="302" name="Google Shape;302;g282ba574a6c_0_0"/>
            <p:cNvSpPr/>
            <p:nvPr/>
          </p:nvSpPr>
          <p:spPr>
            <a:xfrm>
              <a:off x="275034" y="0"/>
              <a:ext cx="3117000" cy="1203300"/>
            </a:xfrm>
            <a:prstGeom prst="rightArrow">
              <a:avLst>
                <a:gd fmla="val 50000" name="adj1"/>
                <a:gd fmla="val 50000" name="adj2"/>
              </a:avLst>
            </a:prstGeom>
            <a:solidFill>
              <a:srgbClr val="4B60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g282ba574a6c_0_0"/>
            <p:cNvSpPr/>
            <p:nvPr/>
          </p:nvSpPr>
          <p:spPr>
            <a:xfrm>
              <a:off x="111" y="360997"/>
              <a:ext cx="702600" cy="481200"/>
            </a:xfrm>
            <a:prstGeom prst="roundRect">
              <a:avLst>
                <a:gd fmla="val 16667" name="adj"/>
              </a:avLst>
            </a:prstGeom>
            <a:solidFill>
              <a:srgbClr val="182D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g282ba574a6c_0_0"/>
            <p:cNvSpPr txBox="1"/>
            <p:nvPr/>
          </p:nvSpPr>
          <p:spPr>
            <a:xfrm>
              <a:off x="23608" y="384494"/>
              <a:ext cx="655500" cy="434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Q1 2019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85"/>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Task #1</a:t>
              </a:r>
              <a:endParaRPr b="0" i="0" sz="1400" u="none" cap="none" strike="noStrike">
                <a:solidFill>
                  <a:srgbClr val="000000"/>
                </a:solidFill>
                <a:latin typeface="Arial"/>
                <a:ea typeface="Arial"/>
                <a:cs typeface="Arial"/>
                <a:sym typeface="Arial"/>
              </a:endParaRPr>
            </a:p>
          </p:txBody>
        </p:sp>
        <p:sp>
          <p:nvSpPr>
            <p:cNvPr id="305" name="Google Shape;305;g282ba574a6c_0_0"/>
            <p:cNvSpPr/>
            <p:nvPr/>
          </p:nvSpPr>
          <p:spPr>
            <a:xfrm>
              <a:off x="741191" y="360997"/>
              <a:ext cx="702600" cy="481200"/>
            </a:xfrm>
            <a:prstGeom prst="roundRect">
              <a:avLst>
                <a:gd fmla="val 16667" name="adj"/>
              </a:avLst>
            </a:prstGeom>
            <a:solidFill>
              <a:srgbClr val="182D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282ba574a6c_0_0"/>
            <p:cNvSpPr txBox="1"/>
            <p:nvPr/>
          </p:nvSpPr>
          <p:spPr>
            <a:xfrm>
              <a:off x="764688" y="384494"/>
              <a:ext cx="655500" cy="434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Q2 2019</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85"/>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Task #2</a:t>
              </a:r>
              <a:endParaRPr b="0" i="0" sz="1400" u="none" cap="none" strike="noStrike">
                <a:solidFill>
                  <a:srgbClr val="000000"/>
                </a:solidFill>
                <a:latin typeface="Arial"/>
                <a:ea typeface="Arial"/>
                <a:cs typeface="Arial"/>
                <a:sym typeface="Arial"/>
              </a:endParaRPr>
            </a:p>
          </p:txBody>
        </p:sp>
        <p:sp>
          <p:nvSpPr>
            <p:cNvPr id="307" name="Google Shape;307;g282ba574a6c_0_0"/>
            <p:cNvSpPr/>
            <p:nvPr/>
          </p:nvSpPr>
          <p:spPr>
            <a:xfrm>
              <a:off x="1482271" y="360997"/>
              <a:ext cx="702600" cy="481200"/>
            </a:xfrm>
            <a:prstGeom prst="roundRect">
              <a:avLst>
                <a:gd fmla="val 16667" name="adj"/>
              </a:avLst>
            </a:prstGeom>
            <a:solidFill>
              <a:srgbClr val="182D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282ba574a6c_0_0"/>
            <p:cNvSpPr txBox="1"/>
            <p:nvPr/>
          </p:nvSpPr>
          <p:spPr>
            <a:xfrm>
              <a:off x="1505768" y="384494"/>
              <a:ext cx="655500" cy="434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Q4 2019</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85"/>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Task #3</a:t>
              </a:r>
              <a:endParaRPr b="0" i="0" sz="1400" u="none" cap="none" strike="noStrike">
                <a:solidFill>
                  <a:srgbClr val="000000"/>
                </a:solidFill>
                <a:latin typeface="Arial"/>
                <a:ea typeface="Arial"/>
                <a:cs typeface="Arial"/>
                <a:sym typeface="Arial"/>
              </a:endParaRPr>
            </a:p>
          </p:txBody>
        </p:sp>
        <p:sp>
          <p:nvSpPr>
            <p:cNvPr id="309" name="Google Shape;309;g282ba574a6c_0_0"/>
            <p:cNvSpPr/>
            <p:nvPr/>
          </p:nvSpPr>
          <p:spPr>
            <a:xfrm>
              <a:off x="2223351" y="360997"/>
              <a:ext cx="702600" cy="481200"/>
            </a:xfrm>
            <a:prstGeom prst="roundRect">
              <a:avLst>
                <a:gd fmla="val 16667" name="adj"/>
              </a:avLst>
            </a:prstGeom>
            <a:solidFill>
              <a:srgbClr val="182D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g282ba574a6c_0_0"/>
            <p:cNvSpPr txBox="1"/>
            <p:nvPr/>
          </p:nvSpPr>
          <p:spPr>
            <a:xfrm>
              <a:off x="2246848" y="384494"/>
              <a:ext cx="655500" cy="434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Q1 2020</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85"/>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Task #4</a:t>
              </a:r>
              <a:endParaRPr b="0" i="0" sz="1400" u="none" cap="none" strike="noStrike">
                <a:solidFill>
                  <a:srgbClr val="000000"/>
                </a:solidFill>
                <a:latin typeface="Arial"/>
                <a:ea typeface="Arial"/>
                <a:cs typeface="Arial"/>
                <a:sym typeface="Arial"/>
              </a:endParaRPr>
            </a:p>
          </p:txBody>
        </p:sp>
        <p:sp>
          <p:nvSpPr>
            <p:cNvPr id="311" name="Google Shape;311;g282ba574a6c_0_0"/>
            <p:cNvSpPr/>
            <p:nvPr/>
          </p:nvSpPr>
          <p:spPr>
            <a:xfrm>
              <a:off x="2964430" y="360997"/>
              <a:ext cx="702600" cy="481200"/>
            </a:xfrm>
            <a:prstGeom prst="roundRect">
              <a:avLst>
                <a:gd fmla="val 16667" name="adj"/>
              </a:avLst>
            </a:prstGeom>
            <a:solidFill>
              <a:srgbClr val="182D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282ba574a6c_0_0"/>
            <p:cNvSpPr txBox="1"/>
            <p:nvPr/>
          </p:nvSpPr>
          <p:spPr>
            <a:xfrm>
              <a:off x="2987927" y="384494"/>
              <a:ext cx="655500" cy="434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Q2 2020</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85"/>
                </a:spcBef>
                <a:spcAft>
                  <a:spcPts val="0"/>
                </a:spcAft>
                <a:buClr>
                  <a:schemeClr val="lt1"/>
                </a:buClr>
                <a:buSzPts val="1100"/>
                <a:buFont typeface="Garamond"/>
                <a:buNone/>
              </a:pPr>
              <a:r>
                <a:rPr b="0" i="0" lang="en-US" sz="1100" u="none" cap="none" strike="noStrike">
                  <a:solidFill>
                    <a:schemeClr val="lt1"/>
                  </a:solidFill>
                  <a:latin typeface="Garamond"/>
                  <a:ea typeface="Garamond"/>
                  <a:cs typeface="Garamond"/>
                  <a:sym typeface="Garamond"/>
                </a:rPr>
                <a:t>Task #5</a:t>
              </a:r>
              <a:endParaRPr b="0" i="0" sz="1400" u="none" cap="none" strike="noStrike">
                <a:solidFill>
                  <a:srgbClr val="000000"/>
                </a:solidFill>
                <a:latin typeface="Arial"/>
                <a:ea typeface="Arial"/>
                <a:cs typeface="Arial"/>
                <a:sym typeface="Arial"/>
              </a:endParaRPr>
            </a:p>
          </p:txBody>
        </p:sp>
      </p:grpSp>
      <p:sp>
        <p:nvSpPr>
          <p:cNvPr id="313" name="Google Shape;313;g282ba574a6c_0_0"/>
          <p:cNvSpPr txBox="1"/>
          <p:nvPr/>
        </p:nvSpPr>
        <p:spPr>
          <a:xfrm>
            <a:off x="1550904" y="5281669"/>
            <a:ext cx="1657200" cy="3078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1"/>
              </a:buClr>
              <a:buSzPts val="1400"/>
              <a:buFont typeface="Noto Sans Symbols"/>
              <a:buChar char="❖"/>
            </a:pPr>
            <a:r>
              <a:rPr b="0" i="0" lang="en-US" u="none" cap="none" strike="noStrike">
                <a:solidFill>
                  <a:schemeClr val="dk1"/>
                </a:solidFill>
                <a:latin typeface="Garamond"/>
                <a:ea typeface="Garamond"/>
                <a:cs typeface="Garamond"/>
                <a:sym typeface="Garamond"/>
              </a:rPr>
              <a:t>Details</a:t>
            </a:r>
            <a:endParaRPr b="0" i="0" sz="1800" u="none" cap="none" strike="noStrike">
              <a:solidFill>
                <a:srgbClr val="000000"/>
              </a:solidFill>
              <a:latin typeface="Arial"/>
              <a:ea typeface="Arial"/>
              <a:cs typeface="Arial"/>
              <a:sym typeface="Arial"/>
            </a:endParaRPr>
          </a:p>
        </p:txBody>
      </p:sp>
      <p:sp>
        <p:nvSpPr>
          <p:cNvPr id="314" name="Google Shape;314;g282ba574a6c_0_0"/>
          <p:cNvSpPr txBox="1"/>
          <p:nvPr/>
        </p:nvSpPr>
        <p:spPr>
          <a:xfrm>
            <a:off x="2931780" y="5281669"/>
            <a:ext cx="1657200" cy="3078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1"/>
              </a:buClr>
              <a:buSzPts val="1400"/>
              <a:buFont typeface="Noto Sans Symbols"/>
              <a:buChar char="❖"/>
            </a:pPr>
            <a:r>
              <a:rPr b="0" i="0" lang="en-US" u="none" cap="none" strike="noStrike">
                <a:solidFill>
                  <a:schemeClr val="dk1"/>
                </a:solidFill>
                <a:latin typeface="Garamond"/>
                <a:ea typeface="Garamond"/>
                <a:cs typeface="Garamond"/>
                <a:sym typeface="Garamond"/>
              </a:rPr>
              <a:t>Details</a:t>
            </a:r>
            <a:endParaRPr b="0" i="0" sz="1800" u="none" cap="none" strike="noStrike">
              <a:solidFill>
                <a:srgbClr val="000000"/>
              </a:solidFill>
              <a:latin typeface="Arial"/>
              <a:ea typeface="Arial"/>
              <a:cs typeface="Arial"/>
              <a:sym typeface="Arial"/>
            </a:endParaRPr>
          </a:p>
        </p:txBody>
      </p:sp>
      <p:sp>
        <p:nvSpPr>
          <p:cNvPr id="315" name="Google Shape;315;g282ba574a6c_0_0"/>
          <p:cNvSpPr txBox="1"/>
          <p:nvPr/>
        </p:nvSpPr>
        <p:spPr>
          <a:xfrm>
            <a:off x="7335713" y="5281677"/>
            <a:ext cx="1657200" cy="3078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1"/>
              </a:buClr>
              <a:buSzPts val="1400"/>
              <a:buFont typeface="Noto Sans Symbols"/>
              <a:buChar char="❖"/>
            </a:pPr>
            <a:r>
              <a:rPr b="0" i="0" lang="en-US" u="none" cap="none" strike="noStrike">
                <a:solidFill>
                  <a:schemeClr val="dk1"/>
                </a:solidFill>
                <a:latin typeface="Garamond"/>
                <a:ea typeface="Garamond"/>
                <a:cs typeface="Garamond"/>
                <a:sym typeface="Garamond"/>
              </a:rPr>
              <a:t>Details</a:t>
            </a:r>
            <a:endParaRPr b="0" i="0" sz="1800" u="none" cap="none" strike="noStrike">
              <a:solidFill>
                <a:srgbClr val="000000"/>
              </a:solidFill>
              <a:latin typeface="Arial"/>
              <a:ea typeface="Arial"/>
              <a:cs typeface="Arial"/>
              <a:sym typeface="Arial"/>
            </a:endParaRPr>
          </a:p>
        </p:txBody>
      </p:sp>
      <p:sp>
        <p:nvSpPr>
          <p:cNvPr id="316" name="Google Shape;316;g282ba574a6c_0_0"/>
          <p:cNvSpPr txBox="1"/>
          <p:nvPr/>
        </p:nvSpPr>
        <p:spPr>
          <a:xfrm>
            <a:off x="4338549" y="5281667"/>
            <a:ext cx="1657200" cy="3078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1"/>
              </a:buClr>
              <a:buSzPts val="1400"/>
              <a:buFont typeface="Noto Sans Symbols"/>
              <a:buChar char="❖"/>
            </a:pPr>
            <a:r>
              <a:rPr b="0" i="0" lang="en-US" u="none" cap="none" strike="noStrike">
                <a:solidFill>
                  <a:schemeClr val="dk1"/>
                </a:solidFill>
                <a:latin typeface="Garamond"/>
                <a:ea typeface="Garamond"/>
                <a:cs typeface="Garamond"/>
                <a:sym typeface="Garamond"/>
              </a:rPr>
              <a:t>Details</a:t>
            </a:r>
            <a:endParaRPr b="0" i="0" sz="1800" u="none" cap="none" strike="noStrike">
              <a:solidFill>
                <a:srgbClr val="000000"/>
              </a:solidFill>
              <a:latin typeface="Arial"/>
              <a:ea typeface="Arial"/>
              <a:cs typeface="Arial"/>
              <a:sym typeface="Arial"/>
            </a:endParaRPr>
          </a:p>
        </p:txBody>
      </p:sp>
      <p:sp>
        <p:nvSpPr>
          <p:cNvPr id="317" name="Google Shape;317;g282ba574a6c_0_0"/>
          <p:cNvSpPr txBox="1"/>
          <p:nvPr/>
        </p:nvSpPr>
        <p:spPr>
          <a:xfrm>
            <a:off x="5800794" y="5281684"/>
            <a:ext cx="1657200" cy="3078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1"/>
              </a:buClr>
              <a:buSzPts val="1400"/>
              <a:buFont typeface="Noto Sans Symbols"/>
              <a:buChar char="❖"/>
            </a:pPr>
            <a:r>
              <a:rPr b="0" i="0" lang="en-US" u="none" cap="none" strike="noStrike">
                <a:solidFill>
                  <a:schemeClr val="dk1"/>
                </a:solidFill>
                <a:latin typeface="Garamond"/>
                <a:ea typeface="Garamond"/>
                <a:cs typeface="Garamond"/>
                <a:sym typeface="Garamond"/>
              </a:rPr>
              <a:t>Details</a:t>
            </a:r>
            <a:endParaRPr b="0" i="0" sz="1800" u="none" cap="none" strike="noStrike">
              <a:solidFill>
                <a:srgbClr val="000000"/>
              </a:solidFill>
              <a:latin typeface="Arial"/>
              <a:ea typeface="Arial"/>
              <a:cs typeface="Arial"/>
              <a:sym typeface="Arial"/>
            </a:endParaRPr>
          </a:p>
        </p:txBody>
      </p:sp>
      <p:sp>
        <p:nvSpPr>
          <p:cNvPr id="318" name="Google Shape;318;g282ba574a6c_0_0"/>
          <p:cNvSpPr/>
          <p:nvPr/>
        </p:nvSpPr>
        <p:spPr>
          <a:xfrm>
            <a:off x="10155132" y="1005715"/>
            <a:ext cx="18564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Pros</a:t>
            </a:r>
            <a:endParaRPr b="0" i="0" sz="1400" u="none" cap="none" strike="noStrike">
              <a:solidFill>
                <a:srgbClr val="000000"/>
              </a:solidFill>
              <a:latin typeface="Arial"/>
              <a:ea typeface="Arial"/>
              <a:cs typeface="Arial"/>
              <a:sym typeface="Arial"/>
            </a:endParaRPr>
          </a:p>
        </p:txBody>
      </p:sp>
      <p:sp>
        <p:nvSpPr>
          <p:cNvPr id="319" name="Google Shape;319;g282ba574a6c_0_0"/>
          <p:cNvSpPr/>
          <p:nvPr/>
        </p:nvSpPr>
        <p:spPr>
          <a:xfrm>
            <a:off x="10155439" y="3719567"/>
            <a:ext cx="18564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Cons</a:t>
            </a:r>
            <a:endParaRPr b="0" i="0" sz="1400" u="none" cap="none" strike="noStrike">
              <a:solidFill>
                <a:srgbClr val="000000"/>
              </a:solidFill>
              <a:latin typeface="Arial"/>
              <a:ea typeface="Arial"/>
              <a:cs typeface="Arial"/>
              <a:sym typeface="Arial"/>
            </a:endParaRPr>
          </a:p>
        </p:txBody>
      </p:sp>
      <p:sp>
        <p:nvSpPr>
          <p:cNvPr id="320" name="Google Shape;320;g282ba574a6c_0_0"/>
          <p:cNvSpPr/>
          <p:nvPr/>
        </p:nvSpPr>
        <p:spPr>
          <a:xfrm>
            <a:off x="10153975" y="1396250"/>
            <a:ext cx="1856400" cy="20433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g282ba574a6c_0_0"/>
          <p:cNvSpPr txBox="1"/>
          <p:nvPr/>
        </p:nvSpPr>
        <p:spPr>
          <a:xfrm>
            <a:off x="10298428" y="1591504"/>
            <a:ext cx="14736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Visuals clearly go from present to future</a:t>
            </a:r>
            <a:endParaRPr b="0" i="0" sz="1400" u="none" cap="none" strike="noStrike">
              <a:solidFill>
                <a:srgbClr val="000000"/>
              </a:solidFill>
              <a:latin typeface="Arial"/>
              <a:ea typeface="Arial"/>
              <a:cs typeface="Arial"/>
              <a:sym typeface="Arial"/>
            </a:endParaRPr>
          </a:p>
        </p:txBody>
      </p:sp>
      <p:sp>
        <p:nvSpPr>
          <p:cNvPr id="322" name="Google Shape;322;g282ba574a6c_0_0"/>
          <p:cNvSpPr txBox="1"/>
          <p:nvPr/>
        </p:nvSpPr>
        <p:spPr>
          <a:xfrm>
            <a:off x="10332754" y="2698456"/>
            <a:ext cx="14196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Design is a</a:t>
            </a:r>
            <a:r>
              <a:rPr b="0" i="0" lang="en-US" sz="1400" u="none" cap="none" strike="noStrike">
                <a:solidFill>
                  <a:schemeClr val="lt1"/>
                </a:solidFill>
                <a:latin typeface="Book Antiqua"/>
                <a:ea typeface="Book Antiqua"/>
                <a:cs typeface="Book Antiqua"/>
                <a:sym typeface="Book Antiqua"/>
              </a:rPr>
              <a:t>esthetically  pleasing</a:t>
            </a:r>
            <a:endParaRPr b="0" i="0" sz="1400" u="none" cap="none" strike="noStrike">
              <a:solidFill>
                <a:srgbClr val="000000"/>
              </a:solidFill>
              <a:latin typeface="Arial"/>
              <a:ea typeface="Arial"/>
              <a:cs typeface="Arial"/>
              <a:sym typeface="Arial"/>
            </a:endParaRPr>
          </a:p>
        </p:txBody>
      </p:sp>
      <p:sp>
        <p:nvSpPr>
          <p:cNvPr id="323" name="Google Shape;323;g282ba574a6c_0_0"/>
          <p:cNvSpPr/>
          <p:nvPr/>
        </p:nvSpPr>
        <p:spPr>
          <a:xfrm>
            <a:off x="10155114" y="4098230"/>
            <a:ext cx="1856400" cy="20553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g282ba574a6c_0_0"/>
          <p:cNvSpPr txBox="1"/>
          <p:nvPr/>
        </p:nvSpPr>
        <p:spPr>
          <a:xfrm>
            <a:off x="10322944" y="4251965"/>
            <a:ext cx="15552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Cannot visually show task duration</a:t>
            </a:r>
            <a:endParaRPr b="0" i="0" sz="1400" u="none" cap="none" strike="noStrike">
              <a:solidFill>
                <a:schemeClr val="lt1"/>
              </a:solidFill>
              <a:latin typeface="Book Antiqua"/>
              <a:ea typeface="Book Antiqua"/>
              <a:cs typeface="Book Antiqua"/>
              <a:sym typeface="Book Antiqua"/>
            </a:endParaRPr>
          </a:p>
        </p:txBody>
      </p:sp>
      <p:sp>
        <p:nvSpPr>
          <p:cNvPr id="325" name="Google Shape;325;g282ba574a6c_0_0"/>
          <p:cNvSpPr txBox="1"/>
          <p:nvPr/>
        </p:nvSpPr>
        <p:spPr>
          <a:xfrm>
            <a:off x="10187835" y="5336107"/>
            <a:ext cx="18819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May run out of space on slide depending on detail</a:t>
            </a:r>
            <a:endParaRPr b="0" i="0" sz="1400" u="none" cap="none" strike="noStrike">
              <a:solidFill>
                <a:srgbClr val="000000"/>
              </a:solidFill>
              <a:latin typeface="Arial"/>
              <a:ea typeface="Arial"/>
              <a:cs typeface="Arial"/>
              <a:sym typeface="Arial"/>
            </a:endParaRPr>
          </a:p>
        </p:txBody>
      </p:sp>
      <p:sp>
        <p:nvSpPr>
          <p:cNvPr id="326" name="Google Shape;326;g282ba574a6c_0_0"/>
          <p:cNvSpPr/>
          <p:nvPr/>
        </p:nvSpPr>
        <p:spPr>
          <a:xfrm>
            <a:off x="4290459" y="1005718"/>
            <a:ext cx="36111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Book Antiqua"/>
                <a:ea typeface="Book Antiqua"/>
                <a:cs typeface="Book Antiqua"/>
                <a:sym typeface="Book Antiqua"/>
              </a:rPr>
              <a:t>Arrow or Classic Timeline</a:t>
            </a:r>
            <a:endParaRPr b="0" i="0" sz="1400" u="none" cap="none" strike="noStrike">
              <a:solidFill>
                <a:srgbClr val="000000"/>
              </a:solidFill>
              <a:latin typeface="Arial"/>
              <a:ea typeface="Arial"/>
              <a:cs typeface="Arial"/>
              <a:sym typeface="Arial"/>
            </a:endParaRPr>
          </a:p>
        </p:txBody>
      </p:sp>
      <p:sp>
        <p:nvSpPr>
          <p:cNvPr id="327" name="Google Shape;327;g282ba574a6c_0_0"/>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28" name="Google Shape;328;g282ba574a6c_0_0"/>
          <p:cNvPicPr preferRelativeResize="0"/>
          <p:nvPr/>
        </p:nvPicPr>
        <p:blipFill>
          <a:blip r:embed="rId3">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282ba574a6c_0_52"/>
          <p:cNvSpPr txBox="1"/>
          <p:nvPr>
            <p:ph idx="4294967295" type="title"/>
          </p:nvPr>
        </p:nvSpPr>
        <p:spPr>
          <a:xfrm>
            <a:off x="0" y="176213"/>
            <a:ext cx="11101500" cy="388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Creating a Timeline - Table</a:t>
            </a:r>
            <a:endParaRPr/>
          </a:p>
        </p:txBody>
      </p:sp>
      <p:graphicFrame>
        <p:nvGraphicFramePr>
          <p:cNvPr id="335" name="Google Shape;335;g282ba574a6c_0_52"/>
          <p:cNvGraphicFramePr/>
          <p:nvPr/>
        </p:nvGraphicFramePr>
        <p:xfrm>
          <a:off x="1500019" y="2057934"/>
          <a:ext cx="3000000" cy="3000000"/>
        </p:xfrm>
        <a:graphic>
          <a:graphicData uri="http://schemas.openxmlformats.org/drawingml/2006/table">
            <a:tbl>
              <a:tblPr bandRow="1" firstRow="1">
                <a:noFill/>
                <a:tableStyleId>{A34B2E36-B7A9-43B5-9478-CDBEC3E3C195}</a:tableStyleId>
              </a:tblPr>
              <a:tblGrid>
                <a:gridCol w="1519700"/>
                <a:gridCol w="1519700"/>
                <a:gridCol w="1519700"/>
                <a:gridCol w="1519700"/>
              </a:tblGrid>
              <a:tr h="625075">
                <a:tc>
                  <a:txBody>
                    <a:bodyPr/>
                    <a:lstStyle/>
                    <a:p>
                      <a:pPr indent="0" lvl="0" marL="0" marR="0" rtl="0" algn="ctr">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Task</a:t>
                      </a:r>
                      <a:endParaRPr sz="1600" u="none" cap="none" strike="noStrike"/>
                    </a:p>
                  </a:txBody>
                  <a:tcPr marT="45725" marB="45725" marR="91450" marL="91450">
                    <a:solidFill>
                      <a:srgbClr val="182D46"/>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Start</a:t>
                      </a:r>
                      <a:endParaRPr sz="1600" u="none" cap="none" strike="noStrike"/>
                    </a:p>
                  </a:txBody>
                  <a:tcPr marT="45725" marB="45725" marR="91450" marL="91450">
                    <a:solidFill>
                      <a:srgbClr val="182D46"/>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End</a:t>
                      </a:r>
                      <a:endParaRPr sz="1600" u="none" cap="none" strike="noStrike"/>
                    </a:p>
                  </a:txBody>
                  <a:tcPr marT="45725" marB="45725" marR="91450" marL="91450">
                    <a:solidFill>
                      <a:srgbClr val="182D46"/>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Duration</a:t>
                      </a:r>
                      <a:endParaRPr sz="1600" u="none" cap="none" strike="noStrike"/>
                    </a:p>
                  </a:txBody>
                  <a:tcPr marT="45725" marB="45725" marR="91450" marL="91450">
                    <a:solidFill>
                      <a:srgbClr val="182D46"/>
                    </a:solidFill>
                  </a:tcPr>
                </a:tc>
              </a:tr>
              <a:tr h="625075">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Task #1</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Nov-19</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Nov-20</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1 year</a:t>
                      </a:r>
                      <a:endParaRPr sz="1600" u="none" cap="none" strike="noStrike"/>
                    </a:p>
                  </a:txBody>
                  <a:tcPr marT="45725" marB="45725" marR="91450" marL="91450"/>
                </a:tc>
              </a:tr>
              <a:tr h="625075">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Task #2</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Jan-20</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June-20</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6 months</a:t>
                      </a:r>
                      <a:endParaRPr sz="1600" u="none" cap="none" strike="noStrike"/>
                    </a:p>
                  </a:txBody>
                  <a:tcPr marT="45725" marB="45725" marR="91450" marL="91450"/>
                </a:tc>
              </a:tr>
              <a:tr h="625075">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Task #3</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Jan-20</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Jan-22</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2 years</a:t>
                      </a:r>
                      <a:endParaRPr sz="1600" u="none" cap="none" strike="noStrike"/>
                    </a:p>
                  </a:txBody>
                  <a:tcPr marT="45725" marB="45725" marR="91450" marL="91450"/>
                </a:tc>
              </a:tr>
              <a:tr h="625075">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Task #4</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Sep-20</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Mar-21</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6 months</a:t>
                      </a:r>
                      <a:endParaRPr sz="1600" u="none" cap="none" strike="noStrike"/>
                    </a:p>
                  </a:txBody>
                  <a:tcPr marT="45725" marB="45725" marR="91450" marL="91450"/>
                </a:tc>
              </a:tr>
              <a:tr h="625075">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Task #5</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Jan-21</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Jan-22</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n-US" sz="1300" u="none" cap="none" strike="noStrike">
                          <a:latin typeface="Garamond"/>
                          <a:ea typeface="Garamond"/>
                          <a:cs typeface="Garamond"/>
                          <a:sym typeface="Garamond"/>
                        </a:rPr>
                        <a:t>1 year</a:t>
                      </a:r>
                      <a:endParaRPr sz="1600" u="none" cap="none" strike="noStrike"/>
                    </a:p>
                  </a:txBody>
                  <a:tcPr marT="45725" marB="45725" marR="91450" marL="91450"/>
                </a:tc>
              </a:tr>
            </a:tbl>
          </a:graphicData>
        </a:graphic>
      </p:graphicFrame>
      <p:sp>
        <p:nvSpPr>
          <p:cNvPr id="336" name="Google Shape;336;g282ba574a6c_0_52"/>
          <p:cNvSpPr/>
          <p:nvPr/>
        </p:nvSpPr>
        <p:spPr>
          <a:xfrm>
            <a:off x="4290459" y="1005718"/>
            <a:ext cx="36111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Book Antiqua"/>
                <a:ea typeface="Book Antiqua"/>
                <a:cs typeface="Book Antiqua"/>
                <a:sym typeface="Book Antiqua"/>
              </a:rPr>
              <a:t>Table</a:t>
            </a:r>
            <a:endParaRPr b="0" i="0" sz="1400" u="none" cap="none" strike="noStrike">
              <a:solidFill>
                <a:srgbClr val="000000"/>
              </a:solidFill>
              <a:latin typeface="Arial"/>
              <a:ea typeface="Arial"/>
              <a:cs typeface="Arial"/>
              <a:sym typeface="Arial"/>
            </a:endParaRPr>
          </a:p>
        </p:txBody>
      </p:sp>
      <p:sp>
        <p:nvSpPr>
          <p:cNvPr id="337" name="Google Shape;337;g282ba574a6c_0_52"/>
          <p:cNvSpPr/>
          <p:nvPr/>
        </p:nvSpPr>
        <p:spPr>
          <a:xfrm>
            <a:off x="10155132" y="1005715"/>
            <a:ext cx="18564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Pros</a:t>
            </a:r>
            <a:endParaRPr b="0" i="0" sz="1400" u="none" cap="none" strike="noStrike">
              <a:solidFill>
                <a:srgbClr val="000000"/>
              </a:solidFill>
              <a:latin typeface="Arial"/>
              <a:ea typeface="Arial"/>
              <a:cs typeface="Arial"/>
              <a:sym typeface="Arial"/>
            </a:endParaRPr>
          </a:p>
        </p:txBody>
      </p:sp>
      <p:sp>
        <p:nvSpPr>
          <p:cNvPr id="338" name="Google Shape;338;g282ba574a6c_0_52"/>
          <p:cNvSpPr/>
          <p:nvPr/>
        </p:nvSpPr>
        <p:spPr>
          <a:xfrm>
            <a:off x="10155439" y="3719567"/>
            <a:ext cx="1856400" cy="388800"/>
          </a:xfrm>
          <a:prstGeom prst="rect">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Cons</a:t>
            </a:r>
            <a:endParaRPr b="0" i="0" sz="1400" u="none" cap="none" strike="noStrike">
              <a:solidFill>
                <a:srgbClr val="000000"/>
              </a:solidFill>
              <a:latin typeface="Arial"/>
              <a:ea typeface="Arial"/>
              <a:cs typeface="Arial"/>
              <a:sym typeface="Arial"/>
            </a:endParaRPr>
          </a:p>
        </p:txBody>
      </p:sp>
      <p:sp>
        <p:nvSpPr>
          <p:cNvPr id="339" name="Google Shape;339;g282ba574a6c_0_52"/>
          <p:cNvSpPr/>
          <p:nvPr/>
        </p:nvSpPr>
        <p:spPr>
          <a:xfrm>
            <a:off x="10153975" y="1396250"/>
            <a:ext cx="1856400" cy="20433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g282ba574a6c_0_52"/>
          <p:cNvSpPr txBox="1"/>
          <p:nvPr/>
        </p:nvSpPr>
        <p:spPr>
          <a:xfrm>
            <a:off x="10298425" y="1591500"/>
            <a:ext cx="15552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Ability to include a fairly detailed timeline</a:t>
            </a:r>
            <a:endParaRPr b="0" i="0" sz="1400" u="none" cap="none" strike="noStrike">
              <a:solidFill>
                <a:srgbClr val="000000"/>
              </a:solidFill>
              <a:latin typeface="Arial"/>
              <a:ea typeface="Arial"/>
              <a:cs typeface="Arial"/>
              <a:sym typeface="Arial"/>
            </a:endParaRPr>
          </a:p>
        </p:txBody>
      </p:sp>
      <p:sp>
        <p:nvSpPr>
          <p:cNvPr id="341" name="Google Shape;341;g282ba574a6c_0_52"/>
          <p:cNvSpPr txBox="1"/>
          <p:nvPr/>
        </p:nvSpPr>
        <p:spPr>
          <a:xfrm>
            <a:off x="10181325" y="2698450"/>
            <a:ext cx="1743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Concise, minimalistic layout</a:t>
            </a:r>
            <a:endParaRPr b="0" i="0" sz="1400" u="none" cap="none" strike="noStrike">
              <a:solidFill>
                <a:srgbClr val="000000"/>
              </a:solidFill>
              <a:latin typeface="Arial"/>
              <a:ea typeface="Arial"/>
              <a:cs typeface="Arial"/>
              <a:sym typeface="Arial"/>
            </a:endParaRPr>
          </a:p>
        </p:txBody>
      </p:sp>
      <p:sp>
        <p:nvSpPr>
          <p:cNvPr id="342" name="Google Shape;342;g282ba574a6c_0_52"/>
          <p:cNvSpPr/>
          <p:nvPr/>
        </p:nvSpPr>
        <p:spPr>
          <a:xfrm>
            <a:off x="10155114" y="4098230"/>
            <a:ext cx="1856400" cy="2055300"/>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g282ba574a6c_0_52"/>
          <p:cNvSpPr txBox="1"/>
          <p:nvPr/>
        </p:nvSpPr>
        <p:spPr>
          <a:xfrm>
            <a:off x="10165475" y="4270775"/>
            <a:ext cx="18357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Can’t show single time events</a:t>
            </a:r>
            <a:endParaRPr>
              <a:solidFill>
                <a:schemeClr val="lt1"/>
              </a:solidFill>
              <a:latin typeface="Book Antiqua"/>
              <a:ea typeface="Book Antiqua"/>
              <a:cs typeface="Book Antiqua"/>
              <a:sym typeface="Book Antiqua"/>
            </a:endParaRPr>
          </a:p>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(e.g. launches)</a:t>
            </a:r>
            <a:endParaRPr b="0" i="0" sz="1400" u="none" cap="none" strike="noStrike">
              <a:solidFill>
                <a:schemeClr val="lt1"/>
              </a:solidFill>
              <a:latin typeface="Book Antiqua"/>
              <a:ea typeface="Book Antiqua"/>
              <a:cs typeface="Book Antiqua"/>
              <a:sym typeface="Book Antiqua"/>
            </a:endParaRPr>
          </a:p>
        </p:txBody>
      </p:sp>
      <p:sp>
        <p:nvSpPr>
          <p:cNvPr id="344" name="Google Shape;344;g282ba574a6c_0_52"/>
          <p:cNvSpPr txBox="1"/>
          <p:nvPr/>
        </p:nvSpPr>
        <p:spPr>
          <a:xfrm>
            <a:off x="10142710" y="5278882"/>
            <a:ext cx="18819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lt1"/>
                </a:solidFill>
                <a:latin typeface="Book Antiqua"/>
                <a:ea typeface="Book Antiqua"/>
                <a:cs typeface="Book Antiqua"/>
                <a:sym typeface="Book Antiqua"/>
              </a:rPr>
              <a:t>No clear visual representation of task duration</a:t>
            </a:r>
            <a:endParaRPr b="0" i="0" sz="1400" u="none" cap="none" strike="noStrike">
              <a:solidFill>
                <a:srgbClr val="000000"/>
              </a:solidFill>
              <a:latin typeface="Arial"/>
              <a:ea typeface="Arial"/>
              <a:cs typeface="Arial"/>
              <a:sym typeface="Arial"/>
            </a:endParaRPr>
          </a:p>
        </p:txBody>
      </p:sp>
      <p:sp>
        <p:nvSpPr>
          <p:cNvPr id="345" name="Google Shape;345;g282ba574a6c_0_52"/>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46" name="Google Shape;346;g282ba574a6c_0_52"/>
          <p:cNvPicPr preferRelativeResize="0"/>
          <p:nvPr/>
        </p:nvPicPr>
        <p:blipFill>
          <a:blip r:embed="rId3">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
          <p:cNvSpPr txBox="1"/>
          <p:nvPr>
            <p:ph idx="4294967295" type="title"/>
          </p:nvPr>
        </p:nvSpPr>
        <p:spPr>
          <a:xfrm>
            <a:off x="0" y="195263"/>
            <a:ext cx="10515600" cy="3889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Example Problem</a:t>
            </a:r>
            <a:endParaRPr/>
          </a:p>
        </p:txBody>
      </p:sp>
      <p:sp>
        <p:nvSpPr>
          <p:cNvPr id="353" name="Google Shape;353;p6"/>
          <p:cNvSpPr/>
          <p:nvPr/>
        </p:nvSpPr>
        <p:spPr>
          <a:xfrm>
            <a:off x="838199" y="3234532"/>
            <a:ext cx="10515601" cy="388936"/>
          </a:xfrm>
          <a:prstGeom prst="roundRect">
            <a:avLst>
              <a:gd fmla="val 16667" name="adj"/>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Book Antiqua"/>
                <a:ea typeface="Book Antiqua"/>
                <a:cs typeface="Book Antiqua"/>
                <a:sym typeface="Book Antiqua"/>
              </a:rPr>
              <a:t>We recommend following this process:</a:t>
            </a:r>
            <a:endParaRPr b="0" i="0" sz="1400" u="none" cap="none" strike="noStrike">
              <a:solidFill>
                <a:srgbClr val="000000"/>
              </a:solidFill>
              <a:latin typeface="Arial"/>
              <a:ea typeface="Arial"/>
              <a:cs typeface="Arial"/>
              <a:sym typeface="Arial"/>
            </a:endParaRPr>
          </a:p>
        </p:txBody>
      </p:sp>
      <p:sp>
        <p:nvSpPr>
          <p:cNvPr id="354" name="Google Shape;354;p6"/>
          <p:cNvSpPr/>
          <p:nvPr/>
        </p:nvSpPr>
        <p:spPr>
          <a:xfrm>
            <a:off x="1275346" y="3758729"/>
            <a:ext cx="9641306" cy="623689"/>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accent1"/>
              </a:solidFill>
              <a:latin typeface="Book Antiqua"/>
              <a:ea typeface="Book Antiqua"/>
              <a:cs typeface="Book Antiqua"/>
              <a:sym typeface="Book Antiqua"/>
            </a:endParaRPr>
          </a:p>
        </p:txBody>
      </p:sp>
      <p:sp>
        <p:nvSpPr>
          <p:cNvPr id="355" name="Google Shape;355;p6"/>
          <p:cNvSpPr/>
          <p:nvPr/>
        </p:nvSpPr>
        <p:spPr>
          <a:xfrm>
            <a:off x="1275346" y="3885907"/>
            <a:ext cx="964130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1.) Be sure to consider the specific steps necessary to make this happen</a:t>
            </a:r>
            <a:endParaRPr b="0" i="0" sz="1800" u="none" cap="none" strike="noStrike">
              <a:solidFill>
                <a:schemeClr val="lt1"/>
              </a:solidFill>
              <a:latin typeface="Calibri"/>
              <a:ea typeface="Calibri"/>
              <a:cs typeface="Calibri"/>
              <a:sym typeface="Calibri"/>
            </a:endParaRPr>
          </a:p>
        </p:txBody>
      </p:sp>
      <p:sp>
        <p:nvSpPr>
          <p:cNvPr id="356" name="Google Shape;356;p6"/>
          <p:cNvSpPr/>
          <p:nvPr/>
        </p:nvSpPr>
        <p:spPr>
          <a:xfrm>
            <a:off x="1275346" y="4508309"/>
            <a:ext cx="9641306" cy="623689"/>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accent1"/>
              </a:solidFill>
              <a:latin typeface="Book Antiqua"/>
              <a:ea typeface="Book Antiqua"/>
              <a:cs typeface="Book Antiqua"/>
              <a:sym typeface="Book Antiqua"/>
            </a:endParaRPr>
          </a:p>
        </p:txBody>
      </p:sp>
      <p:sp>
        <p:nvSpPr>
          <p:cNvPr id="357" name="Google Shape;357;p6"/>
          <p:cNvSpPr/>
          <p:nvPr/>
        </p:nvSpPr>
        <p:spPr>
          <a:xfrm>
            <a:off x="1046746" y="4635487"/>
            <a:ext cx="964130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2.) Research how long each step in the implementation would take</a:t>
            </a:r>
            <a:endParaRPr b="0" i="0" sz="1800" u="none" cap="none" strike="noStrike">
              <a:solidFill>
                <a:schemeClr val="lt1"/>
              </a:solidFill>
              <a:latin typeface="Calibri"/>
              <a:ea typeface="Calibri"/>
              <a:cs typeface="Calibri"/>
              <a:sym typeface="Calibri"/>
            </a:endParaRPr>
          </a:p>
        </p:txBody>
      </p:sp>
      <p:sp>
        <p:nvSpPr>
          <p:cNvPr id="358" name="Google Shape;358;p6"/>
          <p:cNvSpPr/>
          <p:nvPr/>
        </p:nvSpPr>
        <p:spPr>
          <a:xfrm>
            <a:off x="1275346" y="5302324"/>
            <a:ext cx="9641306" cy="623689"/>
          </a:xfrm>
          <a:prstGeom prst="rect">
            <a:avLst/>
          </a:prstGeom>
          <a:solidFill>
            <a:srgbClr val="4B60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accent1"/>
              </a:solidFill>
              <a:latin typeface="Book Antiqua"/>
              <a:ea typeface="Book Antiqua"/>
              <a:cs typeface="Book Antiqua"/>
              <a:sym typeface="Book Antiqua"/>
            </a:endParaRPr>
          </a:p>
        </p:txBody>
      </p:sp>
      <p:sp>
        <p:nvSpPr>
          <p:cNvPr id="359" name="Google Shape;359;p6"/>
          <p:cNvSpPr/>
          <p:nvPr/>
        </p:nvSpPr>
        <p:spPr>
          <a:xfrm>
            <a:off x="672430" y="5429502"/>
            <a:ext cx="9641306" cy="369332"/>
          </a:xfrm>
          <a:prstGeom prst="rect">
            <a:avLst/>
          </a:prstGeom>
          <a:noFill/>
          <a:ln>
            <a:noFill/>
          </a:ln>
        </p:spPr>
        <p:txBody>
          <a:bodyPr anchorCtr="0" anchor="t" bIns="45700" lIns="91425" spcFirstLastPara="1" rIns="91425" wrap="square" tIns="45700">
            <a:spAutoFit/>
          </a:bodyPr>
          <a:lstStyle/>
          <a:p>
            <a:pPr indent="0" lvl="3" marL="137160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3.) Order the steps and create a visual representing your implementation</a:t>
            </a:r>
            <a:endParaRPr b="0" i="0" sz="1800" u="none" cap="none" strike="noStrike">
              <a:solidFill>
                <a:schemeClr val="lt1"/>
              </a:solidFill>
              <a:latin typeface="Calibri"/>
              <a:ea typeface="Calibri"/>
              <a:cs typeface="Calibri"/>
              <a:sym typeface="Calibri"/>
            </a:endParaRPr>
          </a:p>
        </p:txBody>
      </p:sp>
      <p:sp>
        <p:nvSpPr>
          <p:cNvPr id="360" name="Google Shape;360;p6"/>
          <p:cNvSpPr txBox="1"/>
          <p:nvPr/>
        </p:nvSpPr>
        <p:spPr>
          <a:xfrm>
            <a:off x="838200" y="1253331"/>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Book Antiqua"/>
                <a:ea typeface="Book Antiqua"/>
                <a:cs typeface="Book Antiqua"/>
                <a:sym typeface="Book Antiqua"/>
              </a:rPr>
              <a:t>Create an implementation plan for this recommendation:</a:t>
            </a:r>
            <a:endParaRPr b="0" i="0" sz="1400" u="none" cap="none" strike="noStrike">
              <a:solidFill>
                <a:srgbClr val="000000"/>
              </a:solidFill>
              <a:latin typeface="Arial"/>
              <a:ea typeface="Arial"/>
              <a:cs typeface="Arial"/>
              <a:sym typeface="Arial"/>
            </a:endParaRPr>
          </a:p>
          <a:p>
            <a:pPr indent="0" lvl="1" marL="457200" marR="0" rtl="0" algn="l">
              <a:lnSpc>
                <a:spcPct val="90000"/>
              </a:lnSpc>
              <a:spcBef>
                <a:spcPts val="500"/>
              </a:spcBef>
              <a:spcAft>
                <a:spcPts val="0"/>
              </a:spcAft>
              <a:buClr>
                <a:schemeClr val="dk1"/>
              </a:buClr>
              <a:buSzPts val="2400"/>
              <a:buFont typeface="Arial"/>
              <a:buNone/>
            </a:pPr>
            <a:r>
              <a:rPr b="0" i="0" lang="en-US" sz="2400" u="none" cap="none" strike="noStrike">
                <a:solidFill>
                  <a:schemeClr val="dk1"/>
                </a:solidFill>
                <a:latin typeface="Book Antiqua"/>
                <a:ea typeface="Book Antiqua"/>
                <a:cs typeface="Book Antiqua"/>
                <a:sym typeface="Book Antiqua"/>
              </a:rPr>
              <a:t>    </a:t>
            </a:r>
            <a:r>
              <a:rPr b="0" i="0" lang="en-US" sz="1800" u="none" cap="none" strike="noStrike">
                <a:solidFill>
                  <a:schemeClr val="dk1"/>
                </a:solidFill>
                <a:latin typeface="Book Antiqua"/>
                <a:ea typeface="Book Antiqua"/>
                <a:cs typeface="Book Antiqua"/>
                <a:sym typeface="Book Antiqua"/>
              </a:rPr>
              <a:t>A popular deli in a small town is looking to expand to capture growing demand. Since their deli has developed a strong brand, they are thinking of opening a pizza place sister location to diversify their offerings. Your team assessed the idea, and are recommending the expansion. How would you implement this expansion while considering the risks and goals of the client?</a:t>
            </a:r>
            <a:endParaRPr b="0" i="0" sz="2400" u="none" cap="none" strike="noStrike">
              <a:solidFill>
                <a:schemeClr val="dk1"/>
              </a:solidFill>
              <a:latin typeface="Book Antiqua"/>
              <a:ea typeface="Book Antiqua"/>
              <a:cs typeface="Book Antiqua"/>
              <a:sym typeface="Book Antiqua"/>
            </a:endParaRPr>
          </a:p>
        </p:txBody>
      </p:sp>
      <p:sp>
        <p:nvSpPr>
          <p:cNvPr id="361" name="Google Shape;361;p6"/>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62" name="Google Shape;362;p6"/>
          <p:cNvPicPr preferRelativeResize="0"/>
          <p:nvPr/>
        </p:nvPicPr>
        <p:blipFill>
          <a:blip r:embed="rId3">
            <a:alphaModFix/>
          </a:blip>
          <a:stretch>
            <a:fillRect/>
          </a:stretch>
        </p:blipFill>
        <p:spPr>
          <a:xfrm>
            <a:off x="10860075" y="80662"/>
            <a:ext cx="1183776" cy="5918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7"/>
          <p:cNvSpPr txBox="1"/>
          <p:nvPr>
            <p:ph idx="4294967295" type="title"/>
          </p:nvPr>
        </p:nvSpPr>
        <p:spPr>
          <a:xfrm>
            <a:off x="0" y="204533"/>
            <a:ext cx="10515600" cy="3889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ook Antiqua"/>
              <a:buNone/>
            </a:pPr>
            <a:r>
              <a:rPr b="1" lang="en-US">
                <a:latin typeface="Book Antiqua"/>
                <a:ea typeface="Book Antiqua"/>
                <a:cs typeface="Book Antiqua"/>
                <a:sym typeface="Book Antiqua"/>
              </a:rPr>
              <a:t>Example Problem (cont.)</a:t>
            </a:r>
            <a:endParaRPr/>
          </a:p>
        </p:txBody>
      </p:sp>
      <p:sp>
        <p:nvSpPr>
          <p:cNvPr id="369" name="Google Shape;369;p7"/>
          <p:cNvSpPr txBox="1"/>
          <p:nvPr>
            <p:ph idx="4294967295" type="body"/>
          </p:nvPr>
        </p:nvSpPr>
        <p:spPr>
          <a:xfrm>
            <a:off x="838198" y="1054946"/>
            <a:ext cx="10515600" cy="435292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a:latin typeface="Book Antiqua"/>
                <a:ea typeface="Book Antiqua"/>
                <a:cs typeface="Book Antiqua"/>
                <a:sym typeface="Book Antiqua"/>
              </a:rPr>
              <a:t>Create an implementation plan for this recommendation:</a:t>
            </a:r>
            <a:endParaRPr/>
          </a:p>
          <a:p>
            <a:pPr indent="0" lvl="0" marL="0" rtl="0" algn="ctr">
              <a:lnSpc>
                <a:spcPct val="90000"/>
              </a:lnSpc>
              <a:spcBef>
                <a:spcPts val="1000"/>
              </a:spcBef>
              <a:spcAft>
                <a:spcPts val="0"/>
              </a:spcAft>
              <a:buClr>
                <a:schemeClr val="dk1"/>
              </a:buClr>
              <a:buSzPts val="1800"/>
              <a:buNone/>
            </a:pPr>
            <a:r>
              <a:rPr lang="en-US" sz="1800">
                <a:latin typeface="Book Antiqua"/>
                <a:ea typeface="Book Antiqua"/>
                <a:cs typeface="Book Antiqua"/>
                <a:sym typeface="Book Antiqua"/>
              </a:rPr>
              <a:t>A popular deli in a small town is looking to expand to capture growing demand. Since their deli has developed a strong brand, they are thinking of opening a pizza place sister location to diversify their offerings. Your team assessed the idea, and are recommending the expansion. How would you implement this expansion while considering the risks and goals of the client?</a:t>
            </a:r>
            <a:endParaRPr>
              <a:latin typeface="Book Antiqua"/>
              <a:ea typeface="Book Antiqua"/>
              <a:cs typeface="Book Antiqua"/>
              <a:sym typeface="Book Antiqua"/>
            </a:endParaRPr>
          </a:p>
        </p:txBody>
      </p:sp>
      <p:grpSp>
        <p:nvGrpSpPr>
          <p:cNvPr id="370" name="Google Shape;370;p7"/>
          <p:cNvGrpSpPr/>
          <p:nvPr/>
        </p:nvGrpSpPr>
        <p:grpSpPr>
          <a:xfrm>
            <a:off x="633661" y="2777384"/>
            <a:ext cx="10515601" cy="3069035"/>
            <a:chOff x="838199" y="3429000"/>
            <a:chExt cx="10515601" cy="3069035"/>
          </a:xfrm>
        </p:grpSpPr>
        <p:sp>
          <p:nvSpPr>
            <p:cNvPr id="371" name="Google Shape;371;p7"/>
            <p:cNvSpPr/>
            <p:nvPr/>
          </p:nvSpPr>
          <p:spPr>
            <a:xfrm>
              <a:off x="838199" y="3429000"/>
              <a:ext cx="10515601" cy="388937"/>
            </a:xfrm>
            <a:prstGeom prst="roundRect">
              <a:avLst>
                <a:gd fmla="val 16667" name="adj"/>
              </a:avLst>
            </a:prstGeom>
            <a:solidFill>
              <a:srgbClr val="182D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Book Antiqua"/>
                  <a:ea typeface="Book Antiqua"/>
                  <a:cs typeface="Book Antiqua"/>
                  <a:sym typeface="Book Antiqua"/>
                </a:rPr>
                <a:t>1.) Consider the specific steps necessary to make this happen</a:t>
              </a:r>
              <a:endParaRPr b="0" i="0" sz="1400" u="none" cap="none" strike="noStrike">
                <a:solidFill>
                  <a:srgbClr val="000000"/>
                </a:solidFill>
                <a:latin typeface="Arial"/>
                <a:ea typeface="Arial"/>
                <a:cs typeface="Arial"/>
                <a:sym typeface="Arial"/>
              </a:endParaRPr>
            </a:p>
          </p:txBody>
        </p:sp>
        <p:sp>
          <p:nvSpPr>
            <p:cNvPr id="372" name="Google Shape;372;p7"/>
            <p:cNvSpPr txBox="1"/>
            <p:nvPr/>
          </p:nvSpPr>
          <p:spPr>
            <a:xfrm>
              <a:off x="1042736" y="3943490"/>
              <a:ext cx="10106525" cy="255454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Book Antiqua"/>
                  <a:ea typeface="Book Antiqua"/>
                  <a:cs typeface="Book Antiqua"/>
                  <a:sym typeface="Book Antiqua"/>
                </a:rPr>
                <a:t>Securing funds </a:t>
              </a:r>
              <a:r>
                <a:rPr b="0" i="0" lang="en-US" sz="2000" u="none" cap="none" strike="noStrike">
                  <a:solidFill>
                    <a:srgbClr val="2F5597"/>
                  </a:solidFill>
                  <a:latin typeface="Book Antiqua"/>
                  <a:ea typeface="Book Antiqua"/>
                  <a:cs typeface="Book Antiqua"/>
                  <a:sym typeface="Book Antiqua"/>
                </a:rPr>
                <a:t>(How will we raise money? That has its own implementation)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Book Antiqua"/>
                  <a:ea typeface="Book Antiqua"/>
                  <a:cs typeface="Book Antiqua"/>
                  <a:sym typeface="Book Antiqua"/>
                </a:rPr>
                <a:t>Researching and choosing the property location </a:t>
              </a:r>
              <a:r>
                <a:rPr b="0" i="0" lang="en-US" sz="2000" u="none" cap="none" strike="noStrike">
                  <a:solidFill>
                    <a:srgbClr val="2F5597"/>
                  </a:solidFill>
                  <a:latin typeface="Book Antiqua"/>
                  <a:ea typeface="Book Antiqua"/>
                  <a:cs typeface="Book Antiqua"/>
                  <a:sym typeface="Book Antiqua"/>
                </a:rPr>
                <a:t>(Thinking of demographics)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Book Antiqua"/>
                  <a:ea typeface="Book Antiqua"/>
                  <a:cs typeface="Book Antiqua"/>
                  <a:sym typeface="Book Antiqua"/>
                </a:rPr>
                <a:t>Purchasing the property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Book Antiqua"/>
                  <a:ea typeface="Book Antiqua"/>
                  <a:cs typeface="Book Antiqua"/>
                  <a:sym typeface="Book Antiqua"/>
                </a:rPr>
                <a:t>Marketing </a:t>
              </a:r>
              <a:r>
                <a:rPr b="0" i="0" lang="en-US" sz="2000" u="none" cap="none" strike="noStrike">
                  <a:solidFill>
                    <a:srgbClr val="2F5597"/>
                  </a:solidFill>
                  <a:latin typeface="Book Antiqua"/>
                  <a:ea typeface="Book Antiqua"/>
                  <a:cs typeface="Book Antiqua"/>
                  <a:sym typeface="Book Antiqua"/>
                </a:rPr>
                <a:t>(How will you market this new location and for how long?)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Book Antiqua"/>
                  <a:ea typeface="Book Antiqua"/>
                  <a:cs typeface="Book Antiqua"/>
                  <a:sym typeface="Book Antiqua"/>
                </a:rPr>
                <a:t>Property renovations </a:t>
              </a:r>
              <a:r>
                <a:rPr b="0" i="0" lang="en-US" sz="2000" u="none" cap="none" strike="noStrike">
                  <a:solidFill>
                    <a:srgbClr val="2F5597"/>
                  </a:solidFill>
                  <a:latin typeface="Book Antiqua"/>
                  <a:ea typeface="Book Antiqua"/>
                  <a:cs typeface="Book Antiqua"/>
                  <a:sym typeface="Book Antiqua"/>
                </a:rPr>
                <a:t>(Depending on what you bought, how much needs to be changed?)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Book Antiqua"/>
                  <a:ea typeface="Book Antiqua"/>
                  <a:cs typeface="Book Antiqua"/>
                  <a:sym typeface="Book Antiqua"/>
                </a:rPr>
                <a:t>Hiring and training new workers  </a:t>
              </a:r>
              <a:r>
                <a:rPr b="0" i="0" lang="en-US" sz="2000" u="none" cap="none" strike="noStrike">
                  <a:solidFill>
                    <a:srgbClr val="2F5597"/>
                  </a:solidFill>
                  <a:latin typeface="Book Antiqua"/>
                  <a:ea typeface="Book Antiqua"/>
                  <a:cs typeface="Book Antiqua"/>
                  <a:sym typeface="Book Antiqua"/>
                </a:rPr>
                <a:t>(How long is the training process?)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Book Antiqua"/>
                  <a:ea typeface="Book Antiqua"/>
                  <a:cs typeface="Book Antiqua"/>
                  <a:sym typeface="Book Antiqua"/>
                </a:rPr>
                <a:t>Store opening</a:t>
              </a:r>
              <a:endParaRPr b="0" i="0" sz="1400" u="none" cap="none" strike="noStrike">
                <a:solidFill>
                  <a:srgbClr val="000000"/>
                </a:solidFill>
                <a:latin typeface="Arial"/>
                <a:ea typeface="Arial"/>
                <a:cs typeface="Arial"/>
                <a:sym typeface="Arial"/>
              </a:endParaRPr>
            </a:p>
          </p:txBody>
        </p:sp>
      </p:grpSp>
      <p:sp>
        <p:nvSpPr>
          <p:cNvPr id="373" name="Google Shape;373;p7"/>
          <p:cNvSpPr/>
          <p:nvPr/>
        </p:nvSpPr>
        <p:spPr>
          <a:xfrm>
            <a:off x="10339725" y="0"/>
            <a:ext cx="1852500" cy="68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74" name="Google Shape;374;p7"/>
          <p:cNvPicPr preferRelativeResize="0"/>
          <p:nvPr/>
        </p:nvPicPr>
        <p:blipFill>
          <a:blip r:embed="rId3">
            <a:alphaModFix/>
          </a:blip>
          <a:stretch>
            <a:fillRect/>
          </a:stretch>
        </p:blipFill>
        <p:spPr>
          <a:xfrm>
            <a:off x="10860075" y="80662"/>
            <a:ext cx="1183776" cy="5918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2019-07-08T12:09:28Z</dcterms:created>
  <dc:creator>Stein, Mark V./Information Systems</dc:creator>
</cp:coreProperties>
</file>