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12192000" cy="6858000"/>
  <p:embeddedFontLst>
    <p:embeddedFont>
      <p:font typeface="Garamond"/>
      <p:regular r:id="rId21"/>
      <p:bold r:id="rId22"/>
      <p:italic r:id="rId23"/>
      <p:boldItalic r:id="rId24"/>
    </p:embeddedFont>
    <p:embeddedFont>
      <p:font typeface="Book Antiqua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jnJEwGDe/2nB5yFz8eAK9hWJV/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Garamond-bold.fntdata"/><Relationship Id="rId21" Type="http://schemas.openxmlformats.org/officeDocument/2006/relationships/font" Target="fonts/Garamond-regular.fntdata"/><Relationship Id="rId24" Type="http://schemas.openxmlformats.org/officeDocument/2006/relationships/font" Target="fonts/Garamond-boldItalic.fntdata"/><Relationship Id="rId23" Type="http://schemas.openxmlformats.org/officeDocument/2006/relationships/font" Target="fonts/Garamon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ookAntiqua-bold.fntdata"/><Relationship Id="rId25" Type="http://schemas.openxmlformats.org/officeDocument/2006/relationships/font" Target="fonts/BookAntiqua-regular.fntdata"/><Relationship Id="rId28" Type="http://schemas.openxmlformats.org/officeDocument/2006/relationships/font" Target="fonts/BookAntiqua-boldItalic.fntdata"/><Relationship Id="rId27" Type="http://schemas.openxmlformats.org/officeDocument/2006/relationships/font" Target="fonts/BookAntiqu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67591ba9a_1_6:notes"/>
          <p:cNvSpPr/>
          <p:nvPr>
            <p:ph idx="2" type="sldImg"/>
          </p:nvPr>
        </p:nvSpPr>
        <p:spPr>
          <a:xfrm>
            <a:off x="4038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67591ba9a_1_6:notes"/>
          <p:cNvSpPr txBox="1"/>
          <p:nvPr>
            <p:ph idx="1" type="body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867591ba9a_1_6:notes"/>
          <p:cNvSpPr txBox="1"/>
          <p:nvPr>
            <p:ph idx="12" type="sldNum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p11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2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p12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0286833215_0_132:notes"/>
          <p:cNvSpPr/>
          <p:nvPr>
            <p:ph idx="2" type="sldImg"/>
          </p:nvPr>
        </p:nvSpPr>
        <p:spPr>
          <a:xfrm>
            <a:off x="1219200" y="857250"/>
            <a:ext cx="97536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20286833215_0_132:notes"/>
          <p:cNvSpPr txBox="1"/>
          <p:nvPr>
            <p:ph idx="1" type="body"/>
          </p:nvPr>
        </p:nvSpPr>
        <p:spPr>
          <a:xfrm>
            <a:off x="1219200" y="3300413"/>
            <a:ext cx="9753600" cy="27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Remind them that second round is in class and they must attend, </a:t>
            </a:r>
            <a:r>
              <a:rPr b="1" lang="en-US"/>
              <a:t>Update Dates</a:t>
            </a:r>
            <a:endParaRPr/>
          </a:p>
        </p:txBody>
      </p:sp>
      <p:sp>
        <p:nvSpPr>
          <p:cNvPr id="334" name="Google Shape;334;g20286833215_0_132:notes"/>
          <p:cNvSpPr txBox="1"/>
          <p:nvPr>
            <p:ph idx="12" type="sldNum"/>
          </p:nvPr>
        </p:nvSpPr>
        <p:spPr>
          <a:xfrm>
            <a:off x="6905979" y="6513910"/>
            <a:ext cx="52833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0286833215_0_268:notes"/>
          <p:cNvSpPr/>
          <p:nvPr>
            <p:ph idx="2" type="sldImg"/>
          </p:nvPr>
        </p:nvSpPr>
        <p:spPr>
          <a:xfrm>
            <a:off x="1219200" y="857250"/>
            <a:ext cx="97536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g20286833215_0_268:notes"/>
          <p:cNvSpPr txBox="1"/>
          <p:nvPr>
            <p:ph idx="1" type="body"/>
          </p:nvPr>
        </p:nvSpPr>
        <p:spPr>
          <a:xfrm>
            <a:off x="1219200" y="3300413"/>
            <a:ext cx="9753600" cy="27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Anna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Update Dates</a:t>
            </a:r>
            <a:endParaRPr/>
          </a:p>
        </p:txBody>
      </p:sp>
      <p:sp>
        <p:nvSpPr>
          <p:cNvPr id="348" name="Google Shape;348;g20286833215_0_268:notes"/>
          <p:cNvSpPr txBox="1"/>
          <p:nvPr>
            <p:ph idx="12" type="sldNum"/>
          </p:nvPr>
        </p:nvSpPr>
        <p:spPr>
          <a:xfrm>
            <a:off x="6905979" y="6513910"/>
            <a:ext cx="52833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867591ba9a_1_141:notes"/>
          <p:cNvSpPr/>
          <p:nvPr>
            <p:ph idx="2" type="sldImg"/>
          </p:nvPr>
        </p:nvSpPr>
        <p:spPr>
          <a:xfrm>
            <a:off x="1219200" y="857250"/>
            <a:ext cx="97536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g2867591ba9a_1_141:notes"/>
          <p:cNvSpPr txBox="1"/>
          <p:nvPr>
            <p:ph idx="1" type="body"/>
          </p:nvPr>
        </p:nvSpPr>
        <p:spPr>
          <a:xfrm>
            <a:off x="1219200" y="3300413"/>
            <a:ext cx="9753600" cy="27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Anna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Update Dates</a:t>
            </a:r>
            <a:endParaRPr/>
          </a:p>
        </p:txBody>
      </p:sp>
      <p:sp>
        <p:nvSpPr>
          <p:cNvPr id="359" name="Google Shape;359;g2867591ba9a_1_141:notes"/>
          <p:cNvSpPr txBox="1"/>
          <p:nvPr>
            <p:ph idx="12" type="sldNum"/>
          </p:nvPr>
        </p:nvSpPr>
        <p:spPr>
          <a:xfrm>
            <a:off x="6905979" y="6513910"/>
            <a:ext cx="52833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867591ba9a_1_121:notes"/>
          <p:cNvSpPr/>
          <p:nvPr>
            <p:ph idx="2" type="sldImg"/>
          </p:nvPr>
        </p:nvSpPr>
        <p:spPr>
          <a:xfrm>
            <a:off x="1219200" y="857250"/>
            <a:ext cx="97536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g2867591ba9a_1_121:notes"/>
          <p:cNvSpPr txBox="1"/>
          <p:nvPr>
            <p:ph idx="1" type="body"/>
          </p:nvPr>
        </p:nvSpPr>
        <p:spPr>
          <a:xfrm>
            <a:off x="1219200" y="3300413"/>
            <a:ext cx="9753600" cy="27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Update dates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will send this out so this is the last slide to present, tell them they'll have access to it</a:t>
            </a:r>
            <a:endParaRPr/>
          </a:p>
        </p:txBody>
      </p:sp>
      <p:sp>
        <p:nvSpPr>
          <p:cNvPr id="376" name="Google Shape;376;g2867591ba9a_1_121:notes"/>
          <p:cNvSpPr txBox="1"/>
          <p:nvPr>
            <p:ph idx="12" type="sldNum"/>
          </p:nvPr>
        </p:nvSpPr>
        <p:spPr>
          <a:xfrm>
            <a:off x="6905979" y="6513910"/>
            <a:ext cx="52833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4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67591ba9a_1_61:notes"/>
          <p:cNvSpPr/>
          <p:nvPr>
            <p:ph idx="2" type="sldImg"/>
          </p:nvPr>
        </p:nvSpPr>
        <p:spPr>
          <a:xfrm>
            <a:off x="4038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2867591ba9a_1_61:notes"/>
          <p:cNvSpPr txBox="1"/>
          <p:nvPr>
            <p:ph idx="1" type="body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Case Analysis: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Read over the case once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Read over again, pull out all relevant numbers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Analyze graphs, charts and other appendix info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Often used to put you in the right direction for the problem you’re trying to address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Questions and Company/Industry Analysis most important, often give the most info on what you’re trying to find/what everyone else is doing that works/doesn’t work</a:t>
            </a:r>
            <a:endParaRPr/>
          </a:p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g2867591ba9a_1_61:notes"/>
          <p:cNvSpPr txBox="1"/>
          <p:nvPr>
            <p:ph idx="12" type="sldNum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Case Analysis: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Read over the case once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Read over again, pull out all relevant numbers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Analyze graphs, charts and other appendix info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Often used to put you in the right direction for the problem you’re trying to address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Questions and Company/Industry Analysis most important, often give the most info on what you’re trying to find/what everyone else is doing that works/doesn’t work</a:t>
            </a:r>
            <a:endParaRPr/>
          </a:p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8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8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9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10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obj">
  <p:cSld name="OBJEC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/>
          <p:nvPr/>
        </p:nvSpPr>
        <p:spPr>
          <a:xfrm>
            <a:off x="4629144" y="4494276"/>
            <a:ext cx="2975323" cy="10647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6"/>
          <p:cNvSpPr txBox="1"/>
          <p:nvPr>
            <p:ph type="title"/>
          </p:nvPr>
        </p:nvSpPr>
        <p:spPr>
          <a:xfrm>
            <a:off x="926998" y="1656029"/>
            <a:ext cx="10338003" cy="1764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6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1" type="ftr"/>
          </p:nvPr>
        </p:nvSpPr>
        <p:spPr>
          <a:xfrm>
            <a:off x="891641" y="6531654"/>
            <a:ext cx="2616835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16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0" type="dt"/>
          </p:nvPr>
        </p:nvSpPr>
        <p:spPr>
          <a:xfrm>
            <a:off x="8636000" y="6533483"/>
            <a:ext cx="2795904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9296400" y="655320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17"/>
          <p:cNvSpPr/>
          <p:nvPr/>
        </p:nvSpPr>
        <p:spPr>
          <a:xfrm>
            <a:off x="10363200" y="76200"/>
            <a:ext cx="1828800" cy="59436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" name="Google Shape;24;p17"/>
          <p:cNvCxnSpPr/>
          <p:nvPr/>
        </p:nvCxnSpPr>
        <p:spPr>
          <a:xfrm>
            <a:off x="0" y="7620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17"/>
          <p:cNvCxnSpPr/>
          <p:nvPr/>
        </p:nvCxnSpPr>
        <p:spPr>
          <a:xfrm>
            <a:off x="0" y="64008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17"/>
          <p:cNvSpPr txBox="1"/>
          <p:nvPr/>
        </p:nvSpPr>
        <p:spPr>
          <a:xfrm>
            <a:off x="2286000" y="6488668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92E48"/>
                </a:solidFill>
                <a:latin typeface="Book Antiqua"/>
                <a:ea typeface="Book Antiqua"/>
                <a:cs typeface="Book Antiqua"/>
                <a:sym typeface="Book Antiqua"/>
              </a:rPr>
              <a:t>Introduction | </a:t>
            </a:r>
            <a:r>
              <a:rPr b="0" i="0" lang="en-US" sz="1800" u="none" cap="none" strike="noStrike">
                <a:solidFill>
                  <a:srgbClr val="969AA1"/>
                </a:solidFill>
                <a:latin typeface="Book Antiqua"/>
                <a:ea typeface="Book Antiqua"/>
                <a:cs typeface="Book Antiqua"/>
                <a:sym typeface="Book Antiqua"/>
              </a:rPr>
              <a:t>Case Analysis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A5A5A5"/>
                </a:solidFill>
                <a:latin typeface="Book Antiqua"/>
                <a:ea typeface="Book Antiqua"/>
                <a:cs typeface="Book Antiqua"/>
                <a:sym typeface="Book Antiqua"/>
              </a:rPr>
              <a:t>Problem ID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A5A5A5"/>
                </a:solidFill>
                <a:latin typeface="Book Antiqua"/>
                <a:ea typeface="Book Antiqua"/>
                <a:cs typeface="Book Antiqua"/>
                <a:sym typeface="Book Antiqua"/>
              </a:rPr>
              <a:t>Recommendations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152400" y="647700"/>
            <a:ext cx="228600" cy="228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7"/>
          <p:cNvSpPr/>
          <p:nvPr/>
        </p:nvSpPr>
        <p:spPr>
          <a:xfrm>
            <a:off x="-1066800" y="1905000"/>
            <a:ext cx="617983" cy="582930"/>
          </a:xfrm>
          <a:prstGeom prst="rect">
            <a:avLst/>
          </a:prstGeom>
          <a:solidFill>
            <a:srgbClr val="1A2E4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7"/>
          <p:cNvSpPr/>
          <p:nvPr/>
        </p:nvSpPr>
        <p:spPr>
          <a:xfrm>
            <a:off x="-1066800" y="2951797"/>
            <a:ext cx="617983" cy="582931"/>
          </a:xfrm>
          <a:prstGeom prst="rect">
            <a:avLst/>
          </a:prstGeom>
          <a:solidFill>
            <a:srgbClr val="4B608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7"/>
          <p:cNvSpPr/>
          <p:nvPr/>
        </p:nvSpPr>
        <p:spPr>
          <a:xfrm>
            <a:off x="419100" y="647700"/>
            <a:ext cx="228600" cy="228600"/>
          </a:xfrm>
          <a:prstGeom prst="diamond">
            <a:avLst/>
          </a:prstGeom>
          <a:solidFill>
            <a:srgbClr val="4B60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7"/>
          <p:cNvSpPr/>
          <p:nvPr/>
        </p:nvSpPr>
        <p:spPr>
          <a:xfrm>
            <a:off x="-1066800" y="3973195"/>
            <a:ext cx="617983" cy="582931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7"/>
          <p:cNvSpPr/>
          <p:nvPr/>
        </p:nvSpPr>
        <p:spPr>
          <a:xfrm>
            <a:off x="685800" y="647700"/>
            <a:ext cx="228600" cy="228600"/>
          </a:xfrm>
          <a:prstGeom prst="diamond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9296400" y="655320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10363200" y="76200"/>
            <a:ext cx="1828800" cy="59436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" name="Google Shape;36;p18"/>
          <p:cNvCxnSpPr/>
          <p:nvPr/>
        </p:nvCxnSpPr>
        <p:spPr>
          <a:xfrm>
            <a:off x="0" y="7620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" name="Google Shape;37;p18"/>
          <p:cNvCxnSpPr/>
          <p:nvPr/>
        </p:nvCxnSpPr>
        <p:spPr>
          <a:xfrm>
            <a:off x="0" y="64008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18"/>
          <p:cNvSpPr txBox="1"/>
          <p:nvPr/>
        </p:nvSpPr>
        <p:spPr>
          <a:xfrm>
            <a:off x="2286000" y="6488668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969AA1"/>
                </a:solidFill>
                <a:latin typeface="Book Antiqua"/>
                <a:ea typeface="Book Antiqua"/>
                <a:cs typeface="Book Antiqua"/>
                <a:sym typeface="Book Antiqua"/>
              </a:rPr>
              <a:t>Introduction</a:t>
            </a:r>
            <a:r>
              <a:rPr b="0" i="0" lang="en-US" sz="1800" u="none" cap="none" strike="noStrike">
                <a:solidFill>
                  <a:srgbClr val="192E48"/>
                </a:solidFill>
                <a:latin typeface="Book Antiqua"/>
                <a:ea typeface="Book Antiqua"/>
                <a:cs typeface="Book Antiqua"/>
                <a:sym typeface="Book Antiqua"/>
              </a:rPr>
              <a:t> | Case Analysis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A5A5A5"/>
                </a:solidFill>
                <a:latin typeface="Book Antiqua"/>
                <a:ea typeface="Book Antiqua"/>
                <a:cs typeface="Book Antiqua"/>
                <a:sym typeface="Book Antiqua"/>
              </a:rPr>
              <a:t>Problem ID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A5A5A5"/>
                </a:solidFill>
                <a:latin typeface="Book Antiqua"/>
                <a:ea typeface="Book Antiqua"/>
                <a:cs typeface="Book Antiqua"/>
                <a:sym typeface="Book Antiqua"/>
              </a:rPr>
              <a:t>Recommendations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8"/>
          <p:cNvSpPr/>
          <p:nvPr/>
        </p:nvSpPr>
        <p:spPr>
          <a:xfrm>
            <a:off x="152400" y="647700"/>
            <a:ext cx="228600" cy="228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8"/>
          <p:cNvSpPr/>
          <p:nvPr/>
        </p:nvSpPr>
        <p:spPr>
          <a:xfrm>
            <a:off x="-1066800" y="1905000"/>
            <a:ext cx="617983" cy="582930"/>
          </a:xfrm>
          <a:prstGeom prst="rect">
            <a:avLst/>
          </a:prstGeom>
          <a:solidFill>
            <a:srgbClr val="1A2E4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8"/>
          <p:cNvSpPr/>
          <p:nvPr/>
        </p:nvSpPr>
        <p:spPr>
          <a:xfrm>
            <a:off x="-1066800" y="2951797"/>
            <a:ext cx="617983" cy="582931"/>
          </a:xfrm>
          <a:prstGeom prst="rect">
            <a:avLst/>
          </a:prstGeom>
          <a:solidFill>
            <a:srgbClr val="4B608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8"/>
          <p:cNvSpPr/>
          <p:nvPr/>
        </p:nvSpPr>
        <p:spPr>
          <a:xfrm>
            <a:off x="419100" y="647700"/>
            <a:ext cx="228600" cy="228600"/>
          </a:xfrm>
          <a:prstGeom prst="diamond">
            <a:avLst/>
          </a:prstGeom>
          <a:solidFill>
            <a:srgbClr val="4B60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8"/>
          <p:cNvSpPr/>
          <p:nvPr/>
        </p:nvSpPr>
        <p:spPr>
          <a:xfrm>
            <a:off x="-1066800" y="3973195"/>
            <a:ext cx="617983" cy="582931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8"/>
          <p:cNvSpPr/>
          <p:nvPr/>
        </p:nvSpPr>
        <p:spPr>
          <a:xfrm>
            <a:off x="685800" y="647700"/>
            <a:ext cx="228600" cy="228600"/>
          </a:xfrm>
          <a:prstGeom prst="diamond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9296400" y="655320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19"/>
          <p:cNvSpPr/>
          <p:nvPr/>
        </p:nvSpPr>
        <p:spPr>
          <a:xfrm>
            <a:off x="10363200" y="76200"/>
            <a:ext cx="1828800" cy="59436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" name="Google Shape;48;p19"/>
          <p:cNvCxnSpPr/>
          <p:nvPr/>
        </p:nvCxnSpPr>
        <p:spPr>
          <a:xfrm>
            <a:off x="0" y="7620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19"/>
          <p:cNvCxnSpPr/>
          <p:nvPr/>
        </p:nvCxnSpPr>
        <p:spPr>
          <a:xfrm>
            <a:off x="0" y="64008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19"/>
          <p:cNvSpPr txBox="1"/>
          <p:nvPr/>
        </p:nvSpPr>
        <p:spPr>
          <a:xfrm>
            <a:off x="2286000" y="6488668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969AA1"/>
                </a:solidFill>
                <a:latin typeface="Book Antiqua"/>
                <a:ea typeface="Book Antiqua"/>
                <a:cs typeface="Book Antiqua"/>
                <a:sym typeface="Book Antiqua"/>
              </a:rPr>
              <a:t>Introduction</a:t>
            </a:r>
            <a:r>
              <a:rPr b="0" i="0" lang="en-US" sz="1800" u="none" cap="none" strike="noStrike">
                <a:solidFill>
                  <a:srgbClr val="192E48"/>
                </a:solidFill>
                <a:latin typeface="Book Antiqua"/>
                <a:ea typeface="Book Antiqua"/>
                <a:cs typeface="Book Antiqua"/>
                <a:sym typeface="Book Antiqua"/>
              </a:rPr>
              <a:t> | </a:t>
            </a:r>
            <a:r>
              <a:rPr b="0" i="0" lang="en-US" sz="1800" u="none" cap="none" strike="noStrike">
                <a:solidFill>
                  <a:srgbClr val="969AA1"/>
                </a:solidFill>
                <a:latin typeface="Book Antiqua"/>
                <a:ea typeface="Book Antiqua"/>
                <a:cs typeface="Book Antiqua"/>
                <a:sym typeface="Book Antiqua"/>
              </a:rPr>
              <a:t>Case Analysis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192E48"/>
                </a:solidFill>
                <a:latin typeface="Book Antiqua"/>
                <a:ea typeface="Book Antiqua"/>
                <a:cs typeface="Book Antiqua"/>
                <a:sym typeface="Book Antiqua"/>
              </a:rPr>
              <a:t>Problem ID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A5A5A5"/>
                </a:solidFill>
                <a:latin typeface="Book Antiqua"/>
                <a:ea typeface="Book Antiqua"/>
                <a:cs typeface="Book Antiqua"/>
                <a:sym typeface="Book Antiqua"/>
              </a:rPr>
              <a:t>Recommendations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9"/>
          <p:cNvSpPr/>
          <p:nvPr/>
        </p:nvSpPr>
        <p:spPr>
          <a:xfrm>
            <a:off x="152400" y="647700"/>
            <a:ext cx="228600" cy="228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9"/>
          <p:cNvSpPr/>
          <p:nvPr/>
        </p:nvSpPr>
        <p:spPr>
          <a:xfrm>
            <a:off x="-1066800" y="1905000"/>
            <a:ext cx="617983" cy="582930"/>
          </a:xfrm>
          <a:prstGeom prst="rect">
            <a:avLst/>
          </a:prstGeom>
          <a:solidFill>
            <a:srgbClr val="1A2E4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9"/>
          <p:cNvSpPr/>
          <p:nvPr/>
        </p:nvSpPr>
        <p:spPr>
          <a:xfrm>
            <a:off x="-1066800" y="2951797"/>
            <a:ext cx="617983" cy="582931"/>
          </a:xfrm>
          <a:prstGeom prst="rect">
            <a:avLst/>
          </a:prstGeom>
          <a:solidFill>
            <a:srgbClr val="4B608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9"/>
          <p:cNvSpPr/>
          <p:nvPr/>
        </p:nvSpPr>
        <p:spPr>
          <a:xfrm>
            <a:off x="419100" y="647700"/>
            <a:ext cx="228600" cy="228600"/>
          </a:xfrm>
          <a:prstGeom prst="diamond">
            <a:avLst/>
          </a:prstGeom>
          <a:solidFill>
            <a:srgbClr val="4B60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9"/>
          <p:cNvSpPr/>
          <p:nvPr/>
        </p:nvSpPr>
        <p:spPr>
          <a:xfrm>
            <a:off x="-1066800" y="3973195"/>
            <a:ext cx="617983" cy="582931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9"/>
          <p:cNvSpPr/>
          <p:nvPr/>
        </p:nvSpPr>
        <p:spPr>
          <a:xfrm>
            <a:off x="685800" y="647700"/>
            <a:ext cx="228600" cy="228600"/>
          </a:xfrm>
          <a:prstGeom prst="diamond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/>
          <p:nvPr>
            <p:ph idx="12" type="sldNum"/>
          </p:nvPr>
        </p:nvSpPr>
        <p:spPr>
          <a:xfrm>
            <a:off x="9296400" y="655320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20"/>
          <p:cNvSpPr/>
          <p:nvPr/>
        </p:nvSpPr>
        <p:spPr>
          <a:xfrm>
            <a:off x="10363200" y="76200"/>
            <a:ext cx="1828800" cy="59436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" name="Google Shape;60;p20"/>
          <p:cNvCxnSpPr/>
          <p:nvPr/>
        </p:nvCxnSpPr>
        <p:spPr>
          <a:xfrm>
            <a:off x="0" y="7620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20"/>
          <p:cNvCxnSpPr/>
          <p:nvPr/>
        </p:nvCxnSpPr>
        <p:spPr>
          <a:xfrm>
            <a:off x="0" y="64008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20"/>
          <p:cNvSpPr txBox="1"/>
          <p:nvPr/>
        </p:nvSpPr>
        <p:spPr>
          <a:xfrm>
            <a:off x="2286000" y="6488668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969AA1"/>
                </a:solidFill>
                <a:latin typeface="Book Antiqua"/>
                <a:ea typeface="Book Antiqua"/>
                <a:cs typeface="Book Antiqua"/>
                <a:sym typeface="Book Antiqua"/>
              </a:rPr>
              <a:t>Introduction</a:t>
            </a:r>
            <a:r>
              <a:rPr b="0" i="0" lang="en-US" sz="1800" u="none" cap="none" strike="noStrike">
                <a:solidFill>
                  <a:srgbClr val="192E48"/>
                </a:solidFill>
                <a:latin typeface="Book Antiqua"/>
                <a:ea typeface="Book Antiqua"/>
                <a:cs typeface="Book Antiqua"/>
                <a:sym typeface="Book Antiqua"/>
              </a:rPr>
              <a:t> | </a:t>
            </a:r>
            <a:r>
              <a:rPr b="0" i="0" lang="en-US" sz="1800" u="none" cap="none" strike="noStrike">
                <a:solidFill>
                  <a:srgbClr val="969AA1"/>
                </a:solidFill>
                <a:latin typeface="Book Antiqua"/>
                <a:ea typeface="Book Antiqua"/>
                <a:cs typeface="Book Antiqua"/>
                <a:sym typeface="Book Antiqua"/>
              </a:rPr>
              <a:t>Case Analysis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A5A5A5"/>
                </a:solidFill>
                <a:latin typeface="Book Antiqua"/>
                <a:ea typeface="Book Antiqua"/>
                <a:cs typeface="Book Antiqua"/>
                <a:sym typeface="Book Antiqua"/>
              </a:rPr>
              <a:t>Problem ID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192E48"/>
                </a:solidFill>
                <a:latin typeface="Book Antiqua"/>
                <a:ea typeface="Book Antiqua"/>
                <a:cs typeface="Book Antiqua"/>
                <a:sym typeface="Book Antiqua"/>
              </a:rPr>
              <a:t>Recommendations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0"/>
          <p:cNvSpPr/>
          <p:nvPr/>
        </p:nvSpPr>
        <p:spPr>
          <a:xfrm>
            <a:off x="152400" y="647700"/>
            <a:ext cx="228600" cy="228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0"/>
          <p:cNvSpPr/>
          <p:nvPr/>
        </p:nvSpPr>
        <p:spPr>
          <a:xfrm>
            <a:off x="-1066800" y="1905000"/>
            <a:ext cx="617983" cy="582930"/>
          </a:xfrm>
          <a:prstGeom prst="rect">
            <a:avLst/>
          </a:prstGeom>
          <a:solidFill>
            <a:srgbClr val="1A2E4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0"/>
          <p:cNvSpPr/>
          <p:nvPr/>
        </p:nvSpPr>
        <p:spPr>
          <a:xfrm>
            <a:off x="-1066800" y="2951797"/>
            <a:ext cx="617983" cy="582931"/>
          </a:xfrm>
          <a:prstGeom prst="rect">
            <a:avLst/>
          </a:prstGeom>
          <a:solidFill>
            <a:srgbClr val="4B608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0"/>
          <p:cNvSpPr/>
          <p:nvPr/>
        </p:nvSpPr>
        <p:spPr>
          <a:xfrm>
            <a:off x="419100" y="647700"/>
            <a:ext cx="228600" cy="228600"/>
          </a:xfrm>
          <a:prstGeom prst="diamond">
            <a:avLst/>
          </a:prstGeom>
          <a:solidFill>
            <a:srgbClr val="4B60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0"/>
          <p:cNvSpPr/>
          <p:nvPr/>
        </p:nvSpPr>
        <p:spPr>
          <a:xfrm>
            <a:off x="-1066800" y="3973195"/>
            <a:ext cx="617983" cy="582931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0"/>
          <p:cNvSpPr/>
          <p:nvPr/>
        </p:nvSpPr>
        <p:spPr>
          <a:xfrm>
            <a:off x="685800" y="647700"/>
            <a:ext cx="228600" cy="228600"/>
          </a:xfrm>
          <a:prstGeom prst="diamond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Layout" showMasterSp="0" type="title">
  <p:cSld name="TITL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0286833215_0_128"/>
          <p:cNvSpPr txBox="1"/>
          <p:nvPr>
            <p:ph type="ctrTitle"/>
          </p:nvPr>
        </p:nvSpPr>
        <p:spPr>
          <a:xfrm>
            <a:off x="0" y="1122363"/>
            <a:ext cx="12192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20286833215_0_128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72" name="Google Shape;72;g20286833215_0_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4350" y="5191008"/>
            <a:ext cx="3043299" cy="1089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/>
          <p:nvPr>
            <p:ph type="title"/>
          </p:nvPr>
        </p:nvSpPr>
        <p:spPr>
          <a:xfrm>
            <a:off x="926998" y="1656029"/>
            <a:ext cx="10338003" cy="1764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6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" type="body"/>
          </p:nvPr>
        </p:nvSpPr>
        <p:spPr>
          <a:xfrm>
            <a:off x="2325751" y="2558034"/>
            <a:ext cx="7540497" cy="2618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891641" y="6531654"/>
            <a:ext cx="2616835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16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636000" y="6533483"/>
            <a:ext cx="2795904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926998" y="1656029"/>
            <a:ext cx="10338003" cy="1764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6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2325751" y="2558034"/>
            <a:ext cx="7540497" cy="2618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1" type="ftr"/>
          </p:nvPr>
        </p:nvSpPr>
        <p:spPr>
          <a:xfrm>
            <a:off x="891641" y="6531654"/>
            <a:ext cx="2616835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0" type="dt"/>
          </p:nvPr>
        </p:nvSpPr>
        <p:spPr>
          <a:xfrm>
            <a:off x="8636000" y="6533483"/>
            <a:ext cx="2795904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consulting@mcgbinghamton.com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Relationship Id="rId7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2867591ba9a_1_6"/>
          <p:cNvPicPr preferRelativeResize="0"/>
          <p:nvPr/>
        </p:nvPicPr>
        <p:blipFill rotWithShape="1">
          <a:blip r:embed="rId3">
            <a:alphaModFix/>
          </a:blip>
          <a:srcRect b="0" l="0" r="0" t="3892"/>
          <a:stretch/>
        </p:blipFill>
        <p:spPr>
          <a:xfrm flipH="1">
            <a:off x="0" y="0"/>
            <a:ext cx="12192000" cy="65913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2867591ba9a_1_6"/>
          <p:cNvSpPr/>
          <p:nvPr/>
        </p:nvSpPr>
        <p:spPr>
          <a:xfrm>
            <a:off x="3" y="228600"/>
            <a:ext cx="4267200" cy="9182700"/>
          </a:xfrm>
          <a:prstGeom prst="rtTriangle">
            <a:avLst/>
          </a:prstGeom>
          <a:solidFill>
            <a:schemeClr val="lt1">
              <a:alpha val="741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2867591ba9a_1_6"/>
          <p:cNvSpPr/>
          <p:nvPr/>
        </p:nvSpPr>
        <p:spPr>
          <a:xfrm>
            <a:off x="-623450" y="439698"/>
            <a:ext cx="4267200" cy="9499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2867591ba9a_1_6"/>
          <p:cNvSpPr/>
          <p:nvPr/>
        </p:nvSpPr>
        <p:spPr>
          <a:xfrm>
            <a:off x="-11550" y="5486400"/>
            <a:ext cx="122151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2867591ba9a_1_6"/>
          <p:cNvSpPr/>
          <p:nvPr/>
        </p:nvSpPr>
        <p:spPr>
          <a:xfrm>
            <a:off x="-4278747" y="-819150"/>
            <a:ext cx="4267200" cy="8557200"/>
          </a:xfrm>
          <a:prstGeom prst="rtTriangle">
            <a:avLst/>
          </a:prstGeom>
          <a:solidFill>
            <a:schemeClr val="lt1">
              <a:alpha val="741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2867591ba9a_1_6"/>
          <p:cNvSpPr/>
          <p:nvPr/>
        </p:nvSpPr>
        <p:spPr>
          <a:xfrm>
            <a:off x="-4902200" y="-622437"/>
            <a:ext cx="4267200" cy="88521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2867591ba9a_1_6"/>
          <p:cNvSpPr txBox="1"/>
          <p:nvPr/>
        </p:nvSpPr>
        <p:spPr>
          <a:xfrm>
            <a:off x="2197823" y="5631738"/>
            <a:ext cx="54720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6887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7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Case </a:t>
            </a:r>
            <a:r>
              <a:rPr b="1" lang="en-US" sz="37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Theory Workshop</a:t>
            </a:r>
            <a:endParaRPr b="1" sz="37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Tuesday, October 3rd 2023</a:t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91" name="Google Shape;91;g2867591ba9a_1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1200" y="4969825"/>
            <a:ext cx="1773874" cy="177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867591ba9a_1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297" y="5742301"/>
            <a:ext cx="1695028" cy="8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/>
          <p:nvPr/>
        </p:nvSpPr>
        <p:spPr>
          <a:xfrm>
            <a:off x="64222" y="55188"/>
            <a:ext cx="7936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Solving Key Issues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1"/>
          <p:cNvSpPr/>
          <p:nvPr/>
        </p:nvSpPr>
        <p:spPr>
          <a:xfrm>
            <a:off x="797575" y="1195754"/>
            <a:ext cx="3698100" cy="1143000"/>
          </a:xfrm>
          <a:prstGeom prst="rect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final issue from the previous slide… “He forgot to replace the batteries in his alarm”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1"/>
          <p:cNvSpPr/>
          <p:nvPr/>
        </p:nvSpPr>
        <p:spPr>
          <a:xfrm>
            <a:off x="6457950" y="1195754"/>
            <a:ext cx="4941000" cy="1143000"/>
          </a:xfrm>
          <a:prstGeom prst="rect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How can he solve this? </a:t>
            </a:r>
            <a:r>
              <a:rPr b="1" i="0" lang="en-US" sz="1800" u="none" cap="none" strike="noStrik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Invest in an alarm that plugs into the wall, or set a schedule to change the batteries every 6 months</a:t>
            </a:r>
            <a:endParaRPr b="1" i="0" sz="1800" u="none" cap="none" strike="noStrike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1" name="Google Shape;301;p11"/>
          <p:cNvSpPr/>
          <p:nvPr/>
        </p:nvSpPr>
        <p:spPr>
          <a:xfrm>
            <a:off x="797575" y="2627829"/>
            <a:ext cx="10596600" cy="762000"/>
          </a:xfrm>
          <a:prstGeom prst="rect">
            <a:avLst/>
          </a:prstGeom>
          <a:solidFill>
            <a:srgbClr val="4B61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If this </a:t>
            </a:r>
            <a:r>
              <a:rPr b="1" i="1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root cause </a:t>
            </a: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can be eliminated (by a solution such as the one above), then all of the issues that stem from it will also be eliminated. This is known as the </a:t>
            </a:r>
            <a:r>
              <a:rPr b="1" i="1" lang="en-US" sz="1800" u="sng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root-cause analysis.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1"/>
          <p:cNvSpPr/>
          <p:nvPr/>
        </p:nvSpPr>
        <p:spPr>
          <a:xfrm>
            <a:off x="797575" y="3678916"/>
            <a:ext cx="3200400" cy="23937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164575" spcFirstLastPara="1" rIns="16457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Using a combination of these methods and a vast foundation of information, you</a:t>
            </a:r>
            <a:r>
              <a:rPr lang="en-US" sz="18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will</a:t>
            </a: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be able to identify </a:t>
            </a: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what is</a:t>
            </a: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wrong with the company and what causes it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1"/>
          <p:cNvSpPr/>
          <p:nvPr/>
        </p:nvSpPr>
        <p:spPr>
          <a:xfrm>
            <a:off x="4495800" y="3678916"/>
            <a:ext cx="3200400" cy="23937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In order to start repairing the issues you have identified, you must again go to research to begin building </a:t>
            </a:r>
            <a:r>
              <a:rPr lang="en-US" sz="18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your series of</a:t>
            </a: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recommendations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1"/>
          <p:cNvSpPr/>
          <p:nvPr/>
        </p:nvSpPr>
        <p:spPr>
          <a:xfrm>
            <a:off x="8194025" y="3678916"/>
            <a:ext cx="3200400" cy="23937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recommendations you are providing must be backed in logic in each facet (operational, financial, technological) in order to be a successful solution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1"/>
          <p:cNvSpPr/>
          <p:nvPr/>
        </p:nvSpPr>
        <p:spPr>
          <a:xfrm rot="5400000">
            <a:off x="4042996" y="4723340"/>
            <a:ext cx="463200" cy="304800"/>
          </a:xfrm>
          <a:prstGeom prst="triangle">
            <a:avLst>
              <a:gd fmla="val 50000" name="adj"/>
            </a:avLst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1"/>
          <p:cNvSpPr/>
          <p:nvPr/>
        </p:nvSpPr>
        <p:spPr>
          <a:xfrm rot="5400000">
            <a:off x="7713512" y="4723341"/>
            <a:ext cx="463200" cy="304800"/>
          </a:xfrm>
          <a:prstGeom prst="triangle">
            <a:avLst>
              <a:gd fmla="val 50000" name="adj"/>
            </a:avLst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1"/>
          <p:cNvSpPr/>
          <p:nvPr/>
        </p:nvSpPr>
        <p:spPr>
          <a:xfrm rot="5400000">
            <a:off x="5864283" y="1614865"/>
            <a:ext cx="463200" cy="304800"/>
          </a:xfrm>
          <a:prstGeom prst="triangle">
            <a:avLst>
              <a:gd fmla="val 50000" name="adj"/>
            </a:avLst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1"/>
          <p:cNvSpPr/>
          <p:nvPr/>
        </p:nvSpPr>
        <p:spPr>
          <a:xfrm>
            <a:off x="4756100" y="1674554"/>
            <a:ext cx="1246500" cy="185400"/>
          </a:xfrm>
          <a:prstGeom prst="rect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1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"/>
          <p:cNvSpPr txBox="1"/>
          <p:nvPr/>
        </p:nvSpPr>
        <p:spPr>
          <a:xfrm>
            <a:off x="64222" y="55188"/>
            <a:ext cx="7936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Building Your Recommendations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2"/>
          <p:cNvSpPr/>
          <p:nvPr/>
        </p:nvSpPr>
        <p:spPr>
          <a:xfrm>
            <a:off x="609600" y="1066800"/>
            <a:ext cx="10972800" cy="762000"/>
          </a:xfrm>
          <a:prstGeom prst="rect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Ideally, there should be be </a:t>
            </a:r>
            <a:r>
              <a:rPr b="1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three</a:t>
            </a: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recommendations that aim to cover the issues previously outlined. These solutions can each tackle a different issue, or be allotted to the same issue depending on the circumstances.</a:t>
            </a:r>
            <a:endParaRPr b="1" i="1" sz="1800" u="sng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318" name="Google Shape;318;p12"/>
          <p:cNvCxnSpPr/>
          <p:nvPr/>
        </p:nvCxnSpPr>
        <p:spPr>
          <a:xfrm>
            <a:off x="6096000" y="2057400"/>
            <a:ext cx="0" cy="419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9" name="Google Shape;319;p12"/>
          <p:cNvSpPr/>
          <p:nvPr/>
        </p:nvSpPr>
        <p:spPr>
          <a:xfrm>
            <a:off x="609602" y="2133600"/>
            <a:ext cx="4953000" cy="685800"/>
          </a:xfrm>
          <a:prstGeom prst="rect">
            <a:avLst/>
          </a:prstGeom>
          <a:solidFill>
            <a:srgbClr val="4B61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Recommendation D</a:t>
            </a:r>
            <a:r>
              <a:rPr b="1"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</a:t>
            </a:r>
            <a:r>
              <a:rPr b="1" i="0" lang="en-US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’</a:t>
            </a:r>
            <a:r>
              <a:rPr b="1"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b="1" i="0" lang="en-US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:</a:t>
            </a:r>
            <a:endParaRPr b="1" i="0" sz="2400" u="none" cap="none" strike="noStrike">
              <a:solidFill>
                <a:srgbClr val="000000"/>
              </a:solidFill>
            </a:endParaRPr>
          </a:p>
        </p:txBody>
      </p:sp>
      <p:sp>
        <p:nvSpPr>
          <p:cNvPr id="320" name="Google Shape;320;p12"/>
          <p:cNvSpPr/>
          <p:nvPr/>
        </p:nvSpPr>
        <p:spPr>
          <a:xfrm>
            <a:off x="6629401" y="2133600"/>
            <a:ext cx="4953000" cy="685800"/>
          </a:xfrm>
          <a:prstGeom prst="rect">
            <a:avLst/>
          </a:prstGeom>
          <a:solidFill>
            <a:srgbClr val="4B61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Recommendation D</a:t>
            </a:r>
            <a:r>
              <a:rPr b="1"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ON</a:t>
            </a:r>
            <a:r>
              <a:rPr b="1" i="0" lang="en-US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’</a:t>
            </a:r>
            <a:r>
              <a:rPr b="1"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TS</a:t>
            </a:r>
            <a:r>
              <a:rPr b="1" i="0" lang="en-US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: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321" name="Google Shape;321;p12"/>
          <p:cNvSpPr/>
          <p:nvPr/>
        </p:nvSpPr>
        <p:spPr>
          <a:xfrm>
            <a:off x="838201" y="3042808"/>
            <a:ext cx="4572000" cy="6858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Make sure that your recommendations address both short and long term issues</a:t>
            </a:r>
            <a:endParaRPr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322" name="Google Shape;322;p12"/>
          <p:cNvSpPr/>
          <p:nvPr/>
        </p:nvSpPr>
        <p:spPr>
          <a:xfrm>
            <a:off x="6819898" y="3042808"/>
            <a:ext cx="4572000" cy="6858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Make decisions based on information outside of the case date</a:t>
            </a:r>
            <a:endParaRPr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323" name="Google Shape;323;p12"/>
          <p:cNvSpPr/>
          <p:nvPr/>
        </p:nvSpPr>
        <p:spPr>
          <a:xfrm>
            <a:off x="838201" y="3844643"/>
            <a:ext cx="4572000" cy="6858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Align the recommendations with the company’s core values and mission</a:t>
            </a:r>
            <a:endParaRPr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324" name="Google Shape;324;p12"/>
          <p:cNvSpPr/>
          <p:nvPr/>
        </p:nvSpPr>
        <p:spPr>
          <a:xfrm>
            <a:off x="838201" y="4646478"/>
            <a:ext cx="4572000" cy="6858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Understand every facet of what you are recommending – not just buzzwords</a:t>
            </a:r>
            <a:endParaRPr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325" name="Google Shape;325;p12"/>
          <p:cNvSpPr/>
          <p:nvPr/>
        </p:nvSpPr>
        <p:spPr>
          <a:xfrm>
            <a:off x="6819898" y="3844643"/>
            <a:ext cx="4572000" cy="6858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Contradict one recommendation with a different recommendation </a:t>
            </a:r>
            <a:endParaRPr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326" name="Google Shape;326;p12"/>
          <p:cNvSpPr/>
          <p:nvPr/>
        </p:nvSpPr>
        <p:spPr>
          <a:xfrm>
            <a:off x="6819898" y="4646478"/>
            <a:ext cx="4572000" cy="6858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Tailor your problems to your recommendations</a:t>
            </a:r>
            <a:endParaRPr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327" name="Google Shape;327;p12"/>
          <p:cNvSpPr/>
          <p:nvPr/>
        </p:nvSpPr>
        <p:spPr>
          <a:xfrm>
            <a:off x="838201" y="5448313"/>
            <a:ext cx="4572000" cy="6858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Back up your recommendations with logical financial estimates and projections</a:t>
            </a:r>
            <a:endParaRPr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28" name="Google Shape;328;p12"/>
          <p:cNvSpPr/>
          <p:nvPr/>
        </p:nvSpPr>
        <p:spPr>
          <a:xfrm>
            <a:off x="6819898" y="5448313"/>
            <a:ext cx="4572000" cy="6858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Go against the CEO’s vision for the company’s future</a:t>
            </a:r>
            <a:endParaRPr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329" name="Google Shape;329;p12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0286833215_0_132"/>
          <p:cNvSpPr/>
          <p:nvPr/>
        </p:nvSpPr>
        <p:spPr>
          <a:xfrm>
            <a:off x="377552" y="1278017"/>
            <a:ext cx="3585020" cy="691200"/>
          </a:xfrm>
          <a:custGeom>
            <a:rect b="b" l="l" r="r" t="t"/>
            <a:pathLst>
              <a:path extrusionOk="0" h="691200" w="7029450">
                <a:moveTo>
                  <a:pt x="0" y="0"/>
                </a:moveTo>
                <a:lnTo>
                  <a:pt x="7029450" y="0"/>
                </a:lnTo>
                <a:lnTo>
                  <a:pt x="7029450" y="691200"/>
                </a:lnTo>
                <a:lnTo>
                  <a:pt x="0" y="691200"/>
                </a:lnTo>
                <a:lnTo>
                  <a:pt x="0" y="0"/>
                </a:lnTo>
                <a:close/>
              </a:path>
            </a:pathLst>
          </a:custGeom>
          <a:solidFill>
            <a:srgbClr val="1B3452"/>
          </a:solidFill>
          <a:ln>
            <a:noFill/>
          </a:ln>
        </p:spPr>
        <p:txBody>
          <a:bodyPr anchorCtr="0" anchor="ctr" bIns="97525" lIns="170675" spcFirstLastPara="1" rIns="170675" wrap="square" tIns="975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ook Antiqua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Round 1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337" name="Google Shape;337;g20286833215_0_132"/>
          <p:cNvSpPr/>
          <p:nvPr/>
        </p:nvSpPr>
        <p:spPr>
          <a:xfrm>
            <a:off x="377550" y="2106292"/>
            <a:ext cx="3585020" cy="3916978"/>
          </a:xfrm>
          <a:custGeom>
            <a:rect b="b" l="l" r="r" t="t"/>
            <a:pathLst>
              <a:path extrusionOk="0" h="1482300" w="7029450">
                <a:moveTo>
                  <a:pt x="0" y="0"/>
                </a:moveTo>
                <a:lnTo>
                  <a:pt x="7029450" y="0"/>
                </a:lnTo>
                <a:lnTo>
                  <a:pt x="7029450" y="1482300"/>
                </a:lnTo>
                <a:lnTo>
                  <a:pt x="0" y="1482300"/>
                </a:lnTo>
                <a:lnTo>
                  <a:pt x="0" y="0"/>
                </a:lnTo>
                <a:close/>
              </a:path>
            </a:pathLst>
          </a:custGeom>
          <a:solidFill>
            <a:srgbClr val="CBCCCF">
              <a:alpha val="89020"/>
            </a:srgbClr>
          </a:solidFill>
          <a:ln>
            <a:noFill/>
          </a:ln>
        </p:spPr>
        <p:txBody>
          <a:bodyPr anchorCtr="0" anchor="t" bIns="192000" lIns="182875" spcFirstLastPara="1" rIns="170675" wrap="square" tIns="2286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Friday, October 13th</a:t>
            </a:r>
            <a:endParaRPr b="1" sz="2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72 teams </a:t>
            </a: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competing</a:t>
            </a:r>
            <a:endParaRPr sz="2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10-minute Presentation 5-minute Q&amp;A</a:t>
            </a:r>
            <a:endParaRPr sz="2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5-minute Feedback</a:t>
            </a:r>
            <a:endParaRPr sz="2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Submit by: </a:t>
            </a:r>
            <a:endParaRPr sz="2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11:59pm on </a:t>
            </a:r>
            <a:r>
              <a:rPr lang="en-US" sz="2000" u="sng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October 12th </a:t>
            </a:r>
            <a:endParaRPr baseline="30000" sz="33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Judged by MCG E-Board</a:t>
            </a:r>
            <a:endParaRPr sz="2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304 students competing </a:t>
            </a:r>
            <a:endParaRPr sz="2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8" name="Google Shape;338;g20286833215_0_132"/>
          <p:cNvSpPr/>
          <p:nvPr/>
        </p:nvSpPr>
        <p:spPr>
          <a:xfrm>
            <a:off x="4303427" y="1278017"/>
            <a:ext cx="3585020" cy="691200"/>
          </a:xfrm>
          <a:custGeom>
            <a:rect b="b" l="l" r="r" t="t"/>
            <a:pathLst>
              <a:path extrusionOk="0" h="691200" w="7029450">
                <a:moveTo>
                  <a:pt x="0" y="0"/>
                </a:moveTo>
                <a:lnTo>
                  <a:pt x="7029450" y="0"/>
                </a:lnTo>
                <a:lnTo>
                  <a:pt x="7029450" y="691200"/>
                </a:lnTo>
                <a:lnTo>
                  <a:pt x="0" y="691200"/>
                </a:lnTo>
                <a:lnTo>
                  <a:pt x="0" y="0"/>
                </a:lnTo>
                <a:close/>
              </a:path>
            </a:pathLst>
          </a:custGeom>
          <a:solidFill>
            <a:srgbClr val="1B3452"/>
          </a:solidFill>
          <a:ln>
            <a:noFill/>
          </a:ln>
        </p:spPr>
        <p:txBody>
          <a:bodyPr anchorCtr="0" anchor="ctr" bIns="97525" lIns="170675" spcFirstLastPara="1" rIns="170675" wrap="square" tIns="975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ook Antiqua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Round 2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339" name="Google Shape;339;g20286833215_0_132"/>
          <p:cNvSpPr/>
          <p:nvPr/>
        </p:nvSpPr>
        <p:spPr>
          <a:xfrm>
            <a:off x="8229302" y="1278017"/>
            <a:ext cx="3585019" cy="691200"/>
          </a:xfrm>
          <a:custGeom>
            <a:rect b="b" l="l" r="r" t="t"/>
            <a:pathLst>
              <a:path extrusionOk="0" h="691200" w="7029450">
                <a:moveTo>
                  <a:pt x="0" y="0"/>
                </a:moveTo>
                <a:lnTo>
                  <a:pt x="7029450" y="0"/>
                </a:lnTo>
                <a:lnTo>
                  <a:pt x="7029450" y="691200"/>
                </a:lnTo>
                <a:lnTo>
                  <a:pt x="0" y="691200"/>
                </a:lnTo>
                <a:lnTo>
                  <a:pt x="0" y="0"/>
                </a:lnTo>
                <a:close/>
              </a:path>
            </a:pathLst>
          </a:custGeom>
          <a:solidFill>
            <a:srgbClr val="1B3452"/>
          </a:solidFill>
          <a:ln>
            <a:noFill/>
          </a:ln>
        </p:spPr>
        <p:txBody>
          <a:bodyPr anchorCtr="0" anchor="ctr" bIns="97525" lIns="170675" spcFirstLastPara="1" rIns="170675" wrap="square" tIns="975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ook Antiqua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Round 3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340" name="Google Shape;340;g20286833215_0_132"/>
          <p:cNvSpPr/>
          <p:nvPr/>
        </p:nvSpPr>
        <p:spPr>
          <a:xfrm>
            <a:off x="8229147" y="2106292"/>
            <a:ext cx="3585305" cy="3916978"/>
          </a:xfrm>
          <a:custGeom>
            <a:rect b="b" l="l" r="r" t="t"/>
            <a:pathLst>
              <a:path extrusionOk="0" h="1482300" w="7030010">
                <a:moveTo>
                  <a:pt x="0" y="0"/>
                </a:moveTo>
                <a:lnTo>
                  <a:pt x="7030010" y="0"/>
                </a:lnTo>
                <a:lnTo>
                  <a:pt x="7030010" y="1482300"/>
                </a:lnTo>
                <a:lnTo>
                  <a:pt x="0" y="1482300"/>
                </a:lnTo>
                <a:lnTo>
                  <a:pt x="0" y="0"/>
                </a:lnTo>
                <a:close/>
              </a:path>
            </a:pathLst>
          </a:custGeom>
          <a:solidFill>
            <a:srgbClr val="CBCCCF">
              <a:alpha val="89020"/>
            </a:srgbClr>
          </a:solidFill>
          <a:ln>
            <a:noFill/>
          </a:ln>
        </p:spPr>
        <p:txBody>
          <a:bodyPr anchorCtr="0" anchor="t" bIns="192000" lIns="182875" spcFirstLastPara="1" rIns="170675" wrap="square" tIns="2286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Friday, November 3rd</a:t>
            </a:r>
            <a:endParaRPr b="1" sz="16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4 teams are selected</a:t>
            </a:r>
            <a:endParaRPr sz="2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12-minute Presentation 5-minute Q&amp;A </a:t>
            </a:r>
            <a:endParaRPr sz="2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5-minute Feedback</a:t>
            </a:r>
            <a:endParaRPr sz="2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Submit by: </a:t>
            </a:r>
            <a:endParaRPr sz="2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11:59pm on </a:t>
            </a:r>
            <a:r>
              <a:rPr lang="en-US" sz="2000" u="sng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November 2nd</a:t>
            </a:r>
            <a:endParaRPr baseline="30000" sz="33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Judged by EY Professionals at EY Headquarter in Manhattan with networking opportunities.</a:t>
            </a:r>
            <a:endParaRPr sz="2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1" name="Google Shape;341;g20286833215_0_132"/>
          <p:cNvSpPr/>
          <p:nvPr/>
        </p:nvSpPr>
        <p:spPr>
          <a:xfrm>
            <a:off x="4303348" y="2106292"/>
            <a:ext cx="3585019" cy="3916978"/>
          </a:xfrm>
          <a:custGeom>
            <a:rect b="b" l="l" r="r" t="t"/>
            <a:pathLst>
              <a:path extrusionOk="0" h="1482300" w="7029450">
                <a:moveTo>
                  <a:pt x="0" y="0"/>
                </a:moveTo>
                <a:lnTo>
                  <a:pt x="7029450" y="0"/>
                </a:lnTo>
                <a:lnTo>
                  <a:pt x="7029450" y="1482300"/>
                </a:lnTo>
                <a:lnTo>
                  <a:pt x="0" y="1482300"/>
                </a:lnTo>
                <a:lnTo>
                  <a:pt x="0" y="0"/>
                </a:lnTo>
                <a:close/>
              </a:path>
            </a:pathLst>
          </a:custGeom>
          <a:solidFill>
            <a:srgbClr val="CBCCCF">
              <a:alpha val="89020"/>
            </a:srgbClr>
          </a:solidFill>
          <a:ln>
            <a:noFill/>
          </a:ln>
        </p:spPr>
        <p:txBody>
          <a:bodyPr anchorCtr="0" anchor="t" bIns="192000" lIns="182875" spcFirstLastPara="1" rIns="170675" wrap="square" tIns="2286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Friday, October 27th</a:t>
            </a:r>
            <a:endParaRPr b="1" baseline="30000" sz="36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8 teams are selected</a:t>
            </a:r>
            <a:endParaRPr sz="2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10-minute Presentation 5-minute Q&amp;A</a:t>
            </a:r>
            <a:endParaRPr sz="2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5-minute Feedback</a:t>
            </a:r>
            <a:endParaRPr sz="2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Submit by: </a:t>
            </a:r>
            <a:endParaRPr sz="2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11:59pm on </a:t>
            </a:r>
            <a:r>
              <a:rPr lang="en-US" sz="2000" u="sng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October 26th </a:t>
            </a:r>
            <a:endParaRPr sz="20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Judged by EY Professionals at Binghamton University</a:t>
            </a:r>
            <a:endParaRPr sz="2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Networking opportunities with EY Professionals</a:t>
            </a:r>
            <a:endParaRPr sz="2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2" name="Google Shape;342;g20286833215_0_132"/>
          <p:cNvSpPr txBox="1"/>
          <p:nvPr/>
        </p:nvSpPr>
        <p:spPr>
          <a:xfrm>
            <a:off x="64222" y="55188"/>
            <a:ext cx="793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Logistics</a:t>
            </a:r>
            <a:endParaRPr b="1" sz="3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3" name="Google Shape;343;g20286833215_0_132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g20286833215_0_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g20286833215_0_268"/>
          <p:cNvGrpSpPr/>
          <p:nvPr/>
        </p:nvGrpSpPr>
        <p:grpSpPr>
          <a:xfrm>
            <a:off x="1623150" y="1800400"/>
            <a:ext cx="8949113" cy="3734260"/>
            <a:chOff x="3575789" y="1513589"/>
            <a:chExt cx="8949113" cy="3544624"/>
          </a:xfrm>
        </p:grpSpPr>
        <p:sp>
          <p:nvSpPr>
            <p:cNvPr id="351" name="Google Shape;351;g20286833215_0_268"/>
            <p:cNvSpPr/>
            <p:nvPr/>
          </p:nvSpPr>
          <p:spPr>
            <a:xfrm>
              <a:off x="3575789" y="1513589"/>
              <a:ext cx="8945688" cy="691200"/>
            </a:xfrm>
            <a:custGeom>
              <a:rect b="b" l="l" r="r" t="t"/>
              <a:pathLst>
                <a:path extrusionOk="0" h="691200" w="7030010">
                  <a:moveTo>
                    <a:pt x="0" y="0"/>
                  </a:moveTo>
                  <a:lnTo>
                    <a:pt x="7030010" y="0"/>
                  </a:lnTo>
                  <a:lnTo>
                    <a:pt x="7030010" y="691200"/>
                  </a:lnTo>
                  <a:lnTo>
                    <a:pt x="0" y="691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552"/>
            </a:solidFill>
            <a:ln>
              <a:noFill/>
            </a:ln>
          </p:spPr>
          <p:txBody>
            <a:bodyPr anchorCtr="0" anchor="ctr" bIns="97525" lIns="170675" spcFirstLastPara="1" rIns="170675" wrap="square" tIns="97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Submission Before Round 1</a:t>
              </a:r>
              <a:endParaRPr b="1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52" name="Google Shape;352;g20286833215_0_268"/>
            <p:cNvSpPr/>
            <p:nvPr/>
          </p:nvSpPr>
          <p:spPr>
            <a:xfrm>
              <a:off x="3579214" y="2204785"/>
              <a:ext cx="8945688" cy="2853427"/>
            </a:xfrm>
            <a:custGeom>
              <a:rect b="b" l="l" r="r" t="t"/>
              <a:pathLst>
                <a:path extrusionOk="0" h="1482300" w="7030010">
                  <a:moveTo>
                    <a:pt x="0" y="0"/>
                  </a:moveTo>
                  <a:lnTo>
                    <a:pt x="7030010" y="0"/>
                  </a:lnTo>
                  <a:lnTo>
                    <a:pt x="7030010" y="1482300"/>
                  </a:lnTo>
                  <a:lnTo>
                    <a:pt x="0" y="1482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CCCF">
                <a:alpha val="89020"/>
              </a:srgbClr>
            </a:solidFill>
            <a:ln>
              <a:noFill/>
            </a:ln>
          </p:spPr>
          <p:txBody>
            <a:bodyPr anchorCtr="0" anchor="t" bIns="192000" lIns="402325" spcFirstLastPara="1" rIns="170675" wrap="square" tIns="128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Only</a:t>
              </a:r>
              <a:r>
                <a:rPr b="1" lang="en-US" sz="24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</a:t>
              </a:r>
              <a:r>
                <a:rPr b="1" i="0" lang="en-US" sz="24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ONE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tea</a:t>
              </a:r>
              <a:r>
                <a:rPr lang="en-US" sz="24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m member should submit by email to </a:t>
              </a:r>
              <a:r>
                <a:rPr lang="en-US" sz="2400" u="sng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consulting@mcgbinghamton.com</a:t>
              </a:r>
              <a:r>
                <a:rPr lang="en-US" sz="24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due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by t</a:t>
              </a:r>
              <a:r>
                <a:rPr lang="en-US" sz="24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he end of the day</a:t>
              </a:r>
              <a:endParaRPr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  </a:t>
              </a:r>
              <a:r>
                <a:rPr i="0" lang="en-US" sz="24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11:59</a:t>
              </a:r>
              <a:r>
                <a:rPr lang="en-US" sz="24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pm on</a:t>
              </a:r>
              <a:r>
                <a:rPr i="0" lang="en-US" sz="24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Thursday </a:t>
              </a:r>
              <a:r>
                <a:rPr lang="en-US" sz="24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October</a:t>
              </a:r>
              <a:r>
                <a:rPr i="0" lang="en-US" sz="24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</a:t>
              </a:r>
              <a:r>
                <a:rPr lang="en-US" sz="24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12th</a:t>
              </a:r>
              <a:endParaRPr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Submit as a </a:t>
              </a:r>
              <a:r>
                <a:rPr i="0" lang="en-US" sz="24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PowerPoint </a:t>
              </a:r>
              <a:r>
                <a:rPr lang="en-US" sz="24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P</a:t>
              </a:r>
              <a:r>
                <a:rPr i="0" lang="en-US" sz="24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resentation (.PPTX) and PDF </a:t>
              </a:r>
              <a:endParaRPr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  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(NOT Google Slides)</a:t>
              </a:r>
              <a:endPara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-762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 Antiqua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sp>
        <p:nvSpPr>
          <p:cNvPr id="353" name="Google Shape;353;g20286833215_0_268"/>
          <p:cNvSpPr txBox="1"/>
          <p:nvPr/>
        </p:nvSpPr>
        <p:spPr>
          <a:xfrm>
            <a:off x="64222" y="55188"/>
            <a:ext cx="793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Submissions</a:t>
            </a:r>
            <a:endParaRPr b="1" sz="3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4" name="Google Shape;354;g20286833215_0_268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g20286833215_0_2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867591ba9a_1_141"/>
          <p:cNvSpPr txBox="1"/>
          <p:nvPr/>
        </p:nvSpPr>
        <p:spPr>
          <a:xfrm>
            <a:off x="64222" y="55188"/>
            <a:ext cx="793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Upcoming Workshops</a:t>
            </a:r>
            <a:endParaRPr b="1" sz="3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2" name="Google Shape;362;g2867591ba9a_1_141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g2867591ba9a_1_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4" name="Google Shape;364;g2867591ba9a_1_141"/>
          <p:cNvGrpSpPr/>
          <p:nvPr/>
        </p:nvGrpSpPr>
        <p:grpSpPr>
          <a:xfrm>
            <a:off x="8105540" y="1758969"/>
            <a:ext cx="3572481" cy="3732485"/>
            <a:chOff x="3575781" y="1513583"/>
            <a:chExt cx="8949101" cy="3542938"/>
          </a:xfrm>
        </p:grpSpPr>
        <p:sp>
          <p:nvSpPr>
            <p:cNvPr id="365" name="Google Shape;365;g2867591ba9a_1_141"/>
            <p:cNvSpPr/>
            <p:nvPr/>
          </p:nvSpPr>
          <p:spPr>
            <a:xfrm>
              <a:off x="3575781" y="1513583"/>
              <a:ext cx="8945688" cy="945216"/>
            </a:xfrm>
            <a:custGeom>
              <a:rect b="b" l="l" r="r" t="t"/>
              <a:pathLst>
                <a:path extrusionOk="0" h="691200" w="7030010">
                  <a:moveTo>
                    <a:pt x="0" y="0"/>
                  </a:moveTo>
                  <a:lnTo>
                    <a:pt x="7030010" y="0"/>
                  </a:lnTo>
                  <a:lnTo>
                    <a:pt x="7030010" y="691200"/>
                  </a:lnTo>
                  <a:lnTo>
                    <a:pt x="0" y="691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552"/>
            </a:solidFill>
            <a:ln>
              <a:noFill/>
            </a:ln>
          </p:spPr>
          <p:txBody>
            <a:bodyPr anchorCtr="0" anchor="ctr" bIns="97525" lIns="170675" spcFirstLastPara="1" rIns="170675" wrap="square" tIns="97525">
              <a:no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en-US" sz="30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Storytelling</a:t>
              </a:r>
              <a:endParaRPr b="1" sz="3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en-US" sz="30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Workshop</a:t>
              </a:r>
              <a:endParaRPr b="1" sz="3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66" name="Google Shape;366;g2867591ba9a_1_141"/>
            <p:cNvSpPr/>
            <p:nvPr/>
          </p:nvSpPr>
          <p:spPr>
            <a:xfrm>
              <a:off x="3579194" y="2458790"/>
              <a:ext cx="8945688" cy="2597731"/>
            </a:xfrm>
            <a:custGeom>
              <a:rect b="b" l="l" r="r" t="t"/>
              <a:pathLst>
                <a:path extrusionOk="0" h="1482300" w="7030010">
                  <a:moveTo>
                    <a:pt x="0" y="0"/>
                  </a:moveTo>
                  <a:lnTo>
                    <a:pt x="7030010" y="0"/>
                  </a:lnTo>
                  <a:lnTo>
                    <a:pt x="7030010" y="1482300"/>
                  </a:lnTo>
                  <a:lnTo>
                    <a:pt x="0" y="1482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CCCF">
                <a:alpha val="89020"/>
              </a:srgbClr>
            </a:solidFill>
            <a:ln>
              <a:noFill/>
            </a:ln>
          </p:spPr>
          <p:txBody>
            <a:bodyPr anchorCtr="0" anchor="t" bIns="182875" lIns="182875" spcFirstLastPara="1" rIns="182875" wrap="square" tIns="365750">
              <a:noAutofit/>
            </a:bodyPr>
            <a:lstStyle/>
            <a:p>
              <a:pPr indent="0" lvl="1" marL="0" rtl="0" algn="ctr">
                <a:lnSpc>
                  <a:spcPct val="75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 Antiqua"/>
                <a:buNone/>
              </a:pPr>
              <a:r>
                <a:rPr lang="en-US" sz="32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Wednesday</a:t>
              </a:r>
              <a:r>
                <a:rPr lang="en-US" sz="32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</a:t>
              </a:r>
              <a:endParaRPr sz="3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1" marL="0" rtl="0" algn="ctr">
                <a:lnSpc>
                  <a:spcPct val="75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 Antiqua"/>
                <a:buNone/>
              </a:pPr>
              <a:r>
                <a:rPr b="1" lang="en-US" sz="32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October 11th</a:t>
              </a:r>
              <a:endParaRPr b="1" sz="3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1" marL="0" rtl="0" algn="ctr">
                <a:lnSpc>
                  <a:spcPct val="75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 Antiqua"/>
                <a:buNone/>
              </a:pPr>
              <a:r>
                <a:rPr lang="en-US" sz="32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6:00pm</a:t>
              </a:r>
              <a:endParaRPr sz="3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1" marL="0" rtl="0" algn="ctr">
                <a:lnSpc>
                  <a:spcPct val="75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 Antiqua"/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1" marL="0" rtl="0" algn="ctr">
                <a:lnSpc>
                  <a:spcPct val="75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 Antiqua"/>
                <a:buNone/>
              </a:pPr>
              <a:r>
                <a:rPr lang="en-US" sz="28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in UUW324</a:t>
              </a:r>
              <a:endParaRPr sz="2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367" name="Google Shape;367;g2867591ba9a_1_141"/>
          <p:cNvGrpSpPr/>
          <p:nvPr/>
        </p:nvGrpSpPr>
        <p:grpSpPr>
          <a:xfrm>
            <a:off x="4309765" y="1758969"/>
            <a:ext cx="3572481" cy="3732485"/>
            <a:chOff x="3575781" y="1513583"/>
            <a:chExt cx="8949101" cy="3542938"/>
          </a:xfrm>
        </p:grpSpPr>
        <p:sp>
          <p:nvSpPr>
            <p:cNvPr id="368" name="Google Shape;368;g2867591ba9a_1_141"/>
            <p:cNvSpPr/>
            <p:nvPr/>
          </p:nvSpPr>
          <p:spPr>
            <a:xfrm>
              <a:off x="3575781" y="1513583"/>
              <a:ext cx="8945688" cy="945216"/>
            </a:xfrm>
            <a:custGeom>
              <a:rect b="b" l="l" r="r" t="t"/>
              <a:pathLst>
                <a:path extrusionOk="0" h="691200" w="7030010">
                  <a:moveTo>
                    <a:pt x="0" y="0"/>
                  </a:moveTo>
                  <a:lnTo>
                    <a:pt x="7030010" y="0"/>
                  </a:lnTo>
                  <a:lnTo>
                    <a:pt x="7030010" y="691200"/>
                  </a:lnTo>
                  <a:lnTo>
                    <a:pt x="0" y="691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552"/>
            </a:solidFill>
            <a:ln>
              <a:noFill/>
            </a:ln>
          </p:spPr>
          <p:txBody>
            <a:bodyPr anchorCtr="0" anchor="ctr" bIns="97525" lIns="170675" spcFirstLastPara="1" rIns="170675" wrap="square" tIns="97525">
              <a:no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en-US" sz="30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Implementation </a:t>
              </a:r>
              <a:endParaRPr b="1" sz="3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en-US" sz="30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&amp; Risks</a:t>
              </a:r>
              <a:endParaRPr b="1" sz="3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69" name="Google Shape;369;g2867591ba9a_1_141"/>
            <p:cNvSpPr/>
            <p:nvPr/>
          </p:nvSpPr>
          <p:spPr>
            <a:xfrm>
              <a:off x="3579194" y="2458790"/>
              <a:ext cx="8945688" cy="2597731"/>
            </a:xfrm>
            <a:custGeom>
              <a:rect b="b" l="l" r="r" t="t"/>
              <a:pathLst>
                <a:path extrusionOk="0" h="1482300" w="7030010">
                  <a:moveTo>
                    <a:pt x="0" y="0"/>
                  </a:moveTo>
                  <a:lnTo>
                    <a:pt x="7030010" y="0"/>
                  </a:lnTo>
                  <a:lnTo>
                    <a:pt x="7030010" y="1482300"/>
                  </a:lnTo>
                  <a:lnTo>
                    <a:pt x="0" y="1482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CCCF">
                <a:alpha val="89020"/>
              </a:srgbClr>
            </a:solidFill>
            <a:ln>
              <a:noFill/>
            </a:ln>
          </p:spPr>
          <p:txBody>
            <a:bodyPr anchorCtr="0" anchor="t" bIns="182875" lIns="182875" spcFirstLastPara="1" rIns="182875" wrap="square" tIns="365750">
              <a:noAutofit/>
            </a:bodyPr>
            <a:lstStyle/>
            <a:p>
              <a:pPr indent="0" lvl="1" marL="0" rtl="0" algn="ctr">
                <a:lnSpc>
                  <a:spcPct val="75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 Antiqua"/>
                <a:buNone/>
              </a:pPr>
              <a:r>
                <a:rPr lang="en-US" sz="32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Monday</a:t>
              </a:r>
              <a:r>
                <a:rPr lang="en-US" sz="32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</a:t>
              </a:r>
              <a:endParaRPr sz="3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1" marL="0" rtl="0" algn="ctr">
                <a:lnSpc>
                  <a:spcPct val="75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 Antiqua"/>
                <a:buNone/>
              </a:pPr>
              <a:r>
                <a:rPr b="1" lang="en-US" sz="32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October 9th</a:t>
              </a:r>
              <a:endParaRPr b="1" sz="3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1" marL="0" rtl="0" algn="ctr">
                <a:lnSpc>
                  <a:spcPct val="75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 Antiqua"/>
                <a:buNone/>
              </a:pPr>
              <a:r>
                <a:rPr lang="en-US" sz="32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6:00pm</a:t>
              </a:r>
              <a:endParaRPr sz="3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1" marL="0" rtl="0" algn="ctr">
                <a:lnSpc>
                  <a:spcPct val="75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 Antiqua"/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1" marL="0" rtl="0" algn="ctr">
                <a:lnSpc>
                  <a:spcPct val="75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 Antiqua"/>
                <a:buNone/>
              </a:pPr>
              <a:r>
                <a:rPr lang="en-US" sz="28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in AAG021</a:t>
              </a:r>
              <a:endParaRPr sz="2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1" marL="0" marR="0" rtl="0" algn="ctr">
                <a:lnSpc>
                  <a:spcPct val="75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 Antiqua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370" name="Google Shape;370;g2867591ba9a_1_141"/>
          <p:cNvGrpSpPr/>
          <p:nvPr/>
        </p:nvGrpSpPr>
        <p:grpSpPr>
          <a:xfrm>
            <a:off x="513990" y="1758969"/>
            <a:ext cx="3572481" cy="3732485"/>
            <a:chOff x="3575781" y="1513583"/>
            <a:chExt cx="8949101" cy="3542938"/>
          </a:xfrm>
        </p:grpSpPr>
        <p:sp>
          <p:nvSpPr>
            <p:cNvPr id="371" name="Google Shape;371;g2867591ba9a_1_141"/>
            <p:cNvSpPr/>
            <p:nvPr/>
          </p:nvSpPr>
          <p:spPr>
            <a:xfrm>
              <a:off x="3575781" y="1513583"/>
              <a:ext cx="8945688" cy="945216"/>
            </a:xfrm>
            <a:custGeom>
              <a:rect b="b" l="l" r="r" t="t"/>
              <a:pathLst>
                <a:path extrusionOk="0" h="691200" w="7030010">
                  <a:moveTo>
                    <a:pt x="0" y="0"/>
                  </a:moveTo>
                  <a:lnTo>
                    <a:pt x="7030010" y="0"/>
                  </a:lnTo>
                  <a:lnTo>
                    <a:pt x="7030010" y="691200"/>
                  </a:lnTo>
                  <a:lnTo>
                    <a:pt x="0" y="691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552"/>
            </a:solidFill>
            <a:ln>
              <a:noFill/>
            </a:ln>
          </p:spPr>
          <p:txBody>
            <a:bodyPr anchorCtr="0" anchor="ctr" bIns="97525" lIns="170675" spcFirstLastPara="1" rIns="170675" wrap="square" tIns="97525">
              <a:no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en-US" sz="30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Success</a:t>
              </a:r>
              <a:endParaRPr b="1" sz="3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en-US" sz="30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Metrics</a:t>
              </a:r>
              <a:endParaRPr b="1" sz="3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72" name="Google Shape;372;g2867591ba9a_1_141"/>
            <p:cNvSpPr/>
            <p:nvPr/>
          </p:nvSpPr>
          <p:spPr>
            <a:xfrm>
              <a:off x="3579194" y="2458790"/>
              <a:ext cx="8945688" cy="2597731"/>
            </a:xfrm>
            <a:custGeom>
              <a:rect b="b" l="l" r="r" t="t"/>
              <a:pathLst>
                <a:path extrusionOk="0" h="1482300" w="7030010">
                  <a:moveTo>
                    <a:pt x="0" y="0"/>
                  </a:moveTo>
                  <a:lnTo>
                    <a:pt x="7030010" y="0"/>
                  </a:lnTo>
                  <a:lnTo>
                    <a:pt x="7030010" y="1482300"/>
                  </a:lnTo>
                  <a:lnTo>
                    <a:pt x="0" y="1482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CCCF">
                <a:alpha val="89020"/>
              </a:srgbClr>
            </a:solidFill>
            <a:ln>
              <a:noFill/>
            </a:ln>
          </p:spPr>
          <p:txBody>
            <a:bodyPr anchorCtr="0" anchor="t" bIns="182875" lIns="182875" spcFirstLastPara="1" rIns="182875" wrap="square" tIns="365750">
              <a:noAutofit/>
            </a:bodyPr>
            <a:lstStyle/>
            <a:p>
              <a:pPr indent="0" lvl="1" marL="0" rtl="0" algn="ctr">
                <a:lnSpc>
                  <a:spcPct val="75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 Antiqua"/>
                <a:buNone/>
              </a:pPr>
              <a:r>
                <a:rPr lang="en-US" sz="32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Thursday </a:t>
              </a:r>
              <a:endParaRPr sz="3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1" marL="0" rtl="0" algn="ctr">
                <a:lnSpc>
                  <a:spcPct val="75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 Antiqua"/>
                <a:buNone/>
              </a:pPr>
              <a:r>
                <a:rPr b="1" lang="en-US" sz="32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October 5th</a:t>
              </a:r>
              <a:endParaRPr b="1" sz="3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1" marL="0" rtl="0" algn="ctr">
                <a:lnSpc>
                  <a:spcPct val="75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 Antiqua"/>
                <a:buNone/>
              </a:pPr>
              <a:r>
                <a:rPr lang="en-US" sz="32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6:00pm</a:t>
              </a:r>
              <a:endParaRPr sz="3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1" marL="0" rtl="0" algn="ctr">
                <a:lnSpc>
                  <a:spcPct val="75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 Antiqua"/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1" marL="0" rtl="0" algn="ctr">
                <a:lnSpc>
                  <a:spcPct val="75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 Antiqua"/>
                <a:buNone/>
              </a:pPr>
              <a:r>
                <a:rPr lang="en-US" sz="28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in AAG023</a:t>
              </a:r>
              <a:endParaRPr sz="2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867591ba9a_1_121"/>
          <p:cNvSpPr/>
          <p:nvPr/>
        </p:nvSpPr>
        <p:spPr>
          <a:xfrm>
            <a:off x="4601300" y="5070225"/>
            <a:ext cx="3092100" cy="130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2867591ba9a_1_121"/>
          <p:cNvSpPr txBox="1"/>
          <p:nvPr>
            <p:ph type="ctrTitle"/>
          </p:nvPr>
        </p:nvSpPr>
        <p:spPr>
          <a:xfrm>
            <a:off x="50" y="280298"/>
            <a:ext cx="121920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</a:pPr>
            <a:r>
              <a:rPr lang="en-US"/>
              <a:t>Questions?</a:t>
            </a:r>
            <a:endParaRPr/>
          </a:p>
        </p:txBody>
      </p:sp>
      <p:grpSp>
        <p:nvGrpSpPr>
          <p:cNvPr id="380" name="Google Shape;380;g2867591ba9a_1_121"/>
          <p:cNvGrpSpPr/>
          <p:nvPr/>
        </p:nvGrpSpPr>
        <p:grpSpPr>
          <a:xfrm>
            <a:off x="1094526" y="1717253"/>
            <a:ext cx="5291982" cy="3492651"/>
            <a:chOff x="615141" y="1875098"/>
            <a:chExt cx="3250803" cy="3888500"/>
          </a:xfrm>
        </p:grpSpPr>
        <p:sp>
          <p:nvSpPr>
            <p:cNvPr id="381" name="Google Shape;381;g2867591ba9a_1_121"/>
            <p:cNvSpPr/>
            <p:nvPr/>
          </p:nvSpPr>
          <p:spPr>
            <a:xfrm>
              <a:off x="615141" y="1875098"/>
              <a:ext cx="3250803" cy="633600"/>
            </a:xfrm>
            <a:custGeom>
              <a:rect b="b" l="l" r="r" t="t"/>
              <a:pathLst>
                <a:path extrusionOk="0" h="633600" w="3250803">
                  <a:moveTo>
                    <a:pt x="0" y="0"/>
                  </a:moveTo>
                  <a:lnTo>
                    <a:pt x="3250803" y="0"/>
                  </a:lnTo>
                  <a:lnTo>
                    <a:pt x="3250803" y="633600"/>
                  </a:lnTo>
                  <a:lnTo>
                    <a:pt x="0" y="63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452"/>
            </a:solidFill>
            <a:ln cap="flat" cmpd="sng" w="12700">
              <a:solidFill>
                <a:srgbClr val="1B34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89400" lIns="156475" spcFirstLastPara="1" rIns="156475" wrap="square" tIns="89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Book Antiqua"/>
                <a:buNone/>
              </a:pPr>
              <a:r>
                <a:rPr b="1" lang="en-US" sz="23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Stay In Contact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g2867591ba9a_1_121"/>
            <p:cNvSpPr/>
            <p:nvPr/>
          </p:nvSpPr>
          <p:spPr>
            <a:xfrm>
              <a:off x="615141" y="2508699"/>
              <a:ext cx="3250803" cy="3254899"/>
            </a:xfrm>
            <a:custGeom>
              <a:rect b="b" l="l" r="r" t="t"/>
              <a:pathLst>
                <a:path extrusionOk="0" h="3346940" w="3250803">
                  <a:moveTo>
                    <a:pt x="0" y="0"/>
                  </a:moveTo>
                  <a:lnTo>
                    <a:pt x="3250803" y="0"/>
                  </a:lnTo>
                  <a:lnTo>
                    <a:pt x="3250803" y="3346940"/>
                  </a:lnTo>
                  <a:lnTo>
                    <a:pt x="0" y="33469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CCCF">
                <a:alpha val="89410"/>
              </a:srgbClr>
            </a:solidFill>
            <a:ln cap="flat" cmpd="sng" w="12700">
              <a:solidFill>
                <a:srgbClr val="CBCCCF">
                  <a:alpha val="8941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76000" lIns="117325" spcFirstLastPara="1" rIns="156475" wrap="square" tIns="117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sp>
        <p:nvSpPr>
          <p:cNvPr id="383" name="Google Shape;383;g2867591ba9a_1_121"/>
          <p:cNvSpPr txBox="1"/>
          <p:nvPr/>
        </p:nvSpPr>
        <p:spPr>
          <a:xfrm>
            <a:off x="1358325" y="2507040"/>
            <a:ext cx="46884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lnSpc>
                <a:spcPct val="7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Email:</a:t>
            </a:r>
            <a:endParaRPr sz="2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1" marL="0" marR="0" rtl="0" algn="ctr">
              <a:lnSpc>
                <a:spcPct val="7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u="sng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consulting@mcgbinghamton.com</a:t>
            </a:r>
            <a:endParaRPr sz="23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1" marL="0" marR="0" rtl="0" algn="ctr">
              <a:lnSpc>
                <a:spcPct val="7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1" marL="0" marR="0" rtl="0" algn="ctr">
              <a:lnSpc>
                <a:spcPct val="7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Website:</a:t>
            </a:r>
            <a:endParaRPr sz="2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1" marL="0" rtl="0" algn="ctr">
              <a:lnSpc>
                <a:spcPct val="7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 u="sng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mcgbinghamton.com</a:t>
            </a:r>
            <a:endParaRPr sz="23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1" marL="0" marR="0" rtl="0" algn="ctr">
              <a:lnSpc>
                <a:spcPct val="7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1" marL="0" marR="0" rtl="0" algn="ctr">
              <a:lnSpc>
                <a:spcPct val="7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Instagram:</a:t>
            </a:r>
            <a:endParaRPr sz="2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1" marL="0" marR="0" rtl="0" algn="ctr">
              <a:lnSpc>
                <a:spcPct val="7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@mcgbinghamton </a:t>
            </a:r>
            <a:endParaRPr b="0" i="0" sz="2300" u="sng" cap="none" strike="noStrike">
              <a:solidFill>
                <a:srgbClr val="0070C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84" name="Google Shape;384;g2867591ba9a_1_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2063" y="2389437"/>
            <a:ext cx="2923999" cy="29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2867591ba9a_1_121"/>
          <p:cNvPicPr preferRelativeResize="0"/>
          <p:nvPr/>
        </p:nvPicPr>
        <p:blipFill rotWithShape="1">
          <a:blip r:embed="rId4">
            <a:alphaModFix/>
          </a:blip>
          <a:srcRect b="28832" l="0" r="0" t="28636"/>
          <a:stretch/>
        </p:blipFill>
        <p:spPr>
          <a:xfrm>
            <a:off x="4730071" y="5436086"/>
            <a:ext cx="2731858" cy="1161902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2867591ba9a_1_121"/>
          <p:cNvSpPr/>
          <p:nvPr/>
        </p:nvSpPr>
        <p:spPr>
          <a:xfrm>
            <a:off x="6734150" y="1717254"/>
            <a:ext cx="4339822" cy="568656"/>
          </a:xfrm>
          <a:custGeom>
            <a:rect b="b" l="l" r="r" t="t"/>
            <a:pathLst>
              <a:path extrusionOk="0" h="633600" w="3250803">
                <a:moveTo>
                  <a:pt x="0" y="0"/>
                </a:moveTo>
                <a:lnTo>
                  <a:pt x="3250803" y="0"/>
                </a:lnTo>
                <a:lnTo>
                  <a:pt x="3250803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rgbClr val="1B3452"/>
          </a:solidFill>
          <a:ln cap="flat" cmpd="sng" w="12700">
            <a:solidFill>
              <a:srgbClr val="1B34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9400" lIns="156475" spcFirstLastPara="1" rIns="156475" wrap="square" tIns="894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Book Antiqua"/>
              <a:buNone/>
            </a:pPr>
            <a:r>
              <a:rPr b="1" lang="en-US" sz="23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Attendance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/>
        </p:nvSpPr>
        <p:spPr>
          <a:xfrm>
            <a:off x="64223" y="55188"/>
            <a:ext cx="54721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" name="Google Shape;98;p4"/>
          <p:cNvGrpSpPr/>
          <p:nvPr/>
        </p:nvGrpSpPr>
        <p:grpSpPr>
          <a:xfrm>
            <a:off x="2200593" y="1980334"/>
            <a:ext cx="7790815" cy="3182239"/>
            <a:chOff x="2200592" y="1828800"/>
            <a:chExt cx="7790815" cy="3182239"/>
          </a:xfrm>
        </p:grpSpPr>
        <p:sp>
          <p:nvSpPr>
            <p:cNvPr id="99" name="Google Shape;99;p4"/>
            <p:cNvSpPr/>
            <p:nvPr/>
          </p:nvSpPr>
          <p:spPr>
            <a:xfrm>
              <a:off x="2200592" y="1828800"/>
              <a:ext cx="7790815" cy="955675"/>
            </a:xfrm>
            <a:prstGeom prst="rect">
              <a:avLst/>
            </a:prstGeom>
            <a:solidFill>
              <a:srgbClr val="1A2E4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200592" y="2955035"/>
              <a:ext cx="7790815" cy="954405"/>
            </a:xfrm>
            <a:prstGeom prst="rect">
              <a:avLst/>
            </a:prstGeom>
            <a:solidFill>
              <a:srgbClr val="4B608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2200592" y="4055364"/>
              <a:ext cx="7790815" cy="955675"/>
            </a:xfrm>
            <a:prstGeom prst="rect">
              <a:avLst/>
            </a:prstGeom>
            <a:solidFill>
              <a:srgbClr val="969A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4"/>
          <p:cNvSpPr txBox="1"/>
          <p:nvPr/>
        </p:nvSpPr>
        <p:spPr>
          <a:xfrm>
            <a:off x="2265535" y="2132734"/>
            <a:ext cx="7629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Case Analysis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2293244" y="3257487"/>
            <a:ext cx="7629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Identifying Key Issues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2346339" y="4382004"/>
            <a:ext cx="7629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Building Recommendations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earch"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43109" y="310656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cument" id="106" name="Google Shape;10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15400" y="199869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bulb and gear" id="107" name="Google Shape;10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15400" y="41915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67591ba9a_1_61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2867591ba9a_1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867591ba9a_1_61"/>
          <p:cNvSpPr txBox="1"/>
          <p:nvPr/>
        </p:nvSpPr>
        <p:spPr>
          <a:xfrm>
            <a:off x="64223" y="55188"/>
            <a:ext cx="5472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Case Components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" name="Google Shape;118;g2867591ba9a_1_61"/>
          <p:cNvGrpSpPr/>
          <p:nvPr/>
        </p:nvGrpSpPr>
        <p:grpSpPr>
          <a:xfrm>
            <a:off x="417569" y="1066779"/>
            <a:ext cx="11356709" cy="4943339"/>
            <a:chOff x="609600" y="1589532"/>
            <a:chExt cx="10975847" cy="4421196"/>
          </a:xfrm>
        </p:grpSpPr>
        <p:sp>
          <p:nvSpPr>
            <p:cNvPr id="119" name="Google Shape;119;g2867591ba9a_1_61"/>
            <p:cNvSpPr/>
            <p:nvPr/>
          </p:nvSpPr>
          <p:spPr>
            <a:xfrm>
              <a:off x="609600" y="2502407"/>
              <a:ext cx="10972800" cy="457200"/>
            </a:xfrm>
            <a:custGeom>
              <a:rect b="b" l="l" r="r" t="t"/>
              <a:pathLst>
                <a:path extrusionOk="0" h="457200" w="10972800">
                  <a:moveTo>
                    <a:pt x="0" y="457200"/>
                  </a:moveTo>
                  <a:lnTo>
                    <a:pt x="10972800" y="457200"/>
                  </a:lnTo>
                  <a:lnTo>
                    <a:pt x="109728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1E355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g2867591ba9a_1_61"/>
            <p:cNvSpPr txBox="1"/>
            <p:nvPr/>
          </p:nvSpPr>
          <p:spPr>
            <a:xfrm>
              <a:off x="609600" y="5558028"/>
              <a:ext cx="10972800" cy="452700"/>
            </a:xfrm>
            <a:prstGeom prst="rect">
              <a:avLst/>
            </a:prstGeom>
            <a:solidFill>
              <a:srgbClr val="1E3552"/>
            </a:solidFill>
            <a:ln>
              <a:noFill/>
            </a:ln>
          </p:spPr>
          <p:txBody>
            <a:bodyPr anchorCtr="0" anchor="t" bIns="0" lIns="0" spcFirstLastPara="1" rIns="0" wrap="square" tIns="74275">
              <a:spAutoFit/>
            </a:bodyPr>
            <a:lstStyle/>
            <a:p>
              <a:pPr indent="0" lvl="0" marL="127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1" lang="en-US" sz="2800" u="none" cap="none" strike="noStrike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Components</a:t>
              </a:r>
              <a:endParaRPr b="0" i="0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21" name="Google Shape;121;g2867591ba9a_1_61"/>
            <p:cNvSpPr/>
            <p:nvPr/>
          </p:nvSpPr>
          <p:spPr>
            <a:xfrm>
              <a:off x="6556247" y="2968751"/>
              <a:ext cx="457200" cy="302260"/>
            </a:xfrm>
            <a:custGeom>
              <a:rect b="b" l="l" r="r" t="t"/>
              <a:pathLst>
                <a:path extrusionOk="0" h="302260" w="457200">
                  <a:moveTo>
                    <a:pt x="0" y="301751"/>
                  </a:moveTo>
                  <a:lnTo>
                    <a:pt x="457200" y="301751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solidFill>
              <a:srgbClr val="969A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g2867591ba9a_1_61"/>
            <p:cNvSpPr/>
            <p:nvPr/>
          </p:nvSpPr>
          <p:spPr>
            <a:xfrm>
              <a:off x="5198362" y="2967227"/>
              <a:ext cx="457200" cy="302260"/>
            </a:xfrm>
            <a:custGeom>
              <a:rect b="b" l="l" r="r" t="t"/>
              <a:pathLst>
                <a:path extrusionOk="0" h="302260" w="457200">
                  <a:moveTo>
                    <a:pt x="0" y="301751"/>
                  </a:moveTo>
                  <a:lnTo>
                    <a:pt x="457200" y="301751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solidFill>
              <a:srgbClr val="969A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g2867591ba9a_1_61"/>
            <p:cNvSpPr/>
            <p:nvPr/>
          </p:nvSpPr>
          <p:spPr>
            <a:xfrm>
              <a:off x="6556247" y="5253228"/>
              <a:ext cx="457200" cy="302260"/>
            </a:xfrm>
            <a:custGeom>
              <a:rect b="b" l="l" r="r" t="t"/>
              <a:pathLst>
                <a:path extrusionOk="0" h="302260" w="457200">
                  <a:moveTo>
                    <a:pt x="0" y="301752"/>
                  </a:moveTo>
                  <a:lnTo>
                    <a:pt x="457200" y="301752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01752"/>
                  </a:lnTo>
                  <a:close/>
                </a:path>
              </a:pathLst>
            </a:custGeom>
            <a:solidFill>
              <a:srgbClr val="969A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g2867591ba9a_1_61"/>
            <p:cNvSpPr/>
            <p:nvPr/>
          </p:nvSpPr>
          <p:spPr>
            <a:xfrm>
              <a:off x="5184664" y="5253221"/>
              <a:ext cx="1828800" cy="302260"/>
            </a:xfrm>
            <a:custGeom>
              <a:rect b="b" l="l" r="r" t="t"/>
              <a:pathLst>
                <a:path extrusionOk="0" h="302260" w="457200">
                  <a:moveTo>
                    <a:pt x="0" y="301752"/>
                  </a:moveTo>
                  <a:lnTo>
                    <a:pt x="457200" y="301752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01752"/>
                  </a:lnTo>
                  <a:close/>
                </a:path>
              </a:pathLst>
            </a:custGeom>
            <a:solidFill>
              <a:srgbClr val="969A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g2867591ba9a_1_61"/>
            <p:cNvSpPr/>
            <p:nvPr/>
          </p:nvSpPr>
          <p:spPr>
            <a:xfrm>
              <a:off x="5641847" y="2970276"/>
              <a:ext cx="914400" cy="2583179"/>
            </a:xfrm>
            <a:custGeom>
              <a:rect b="b" l="l" r="r" t="t"/>
              <a:pathLst>
                <a:path extrusionOk="0" h="2583179" w="914400">
                  <a:moveTo>
                    <a:pt x="0" y="2583180"/>
                  </a:moveTo>
                  <a:lnTo>
                    <a:pt x="914400" y="258318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583180"/>
                  </a:lnTo>
                  <a:close/>
                </a:path>
              </a:pathLst>
            </a:custGeom>
            <a:solidFill>
              <a:srgbClr val="969A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g2867591ba9a_1_61"/>
            <p:cNvSpPr txBox="1"/>
            <p:nvPr/>
          </p:nvSpPr>
          <p:spPr>
            <a:xfrm rot="-5400000">
              <a:off x="5248963" y="3971990"/>
              <a:ext cx="1713900" cy="58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Implementation</a:t>
              </a:r>
              <a:endPara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0" marL="635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Plan</a:t>
              </a:r>
              <a:endPara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27" name="Google Shape;127;g2867591ba9a_1_61"/>
            <p:cNvSpPr/>
            <p:nvPr/>
          </p:nvSpPr>
          <p:spPr>
            <a:xfrm>
              <a:off x="11128247" y="2968751"/>
              <a:ext cx="457200" cy="302260"/>
            </a:xfrm>
            <a:custGeom>
              <a:rect b="b" l="l" r="r" t="t"/>
              <a:pathLst>
                <a:path extrusionOk="0" h="302260" w="457200">
                  <a:moveTo>
                    <a:pt x="0" y="301751"/>
                  </a:moveTo>
                  <a:lnTo>
                    <a:pt x="457200" y="301751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solidFill>
              <a:srgbClr val="969A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g2867591ba9a_1_61"/>
            <p:cNvSpPr/>
            <p:nvPr/>
          </p:nvSpPr>
          <p:spPr>
            <a:xfrm>
              <a:off x="9756647" y="2968751"/>
              <a:ext cx="457200" cy="302260"/>
            </a:xfrm>
            <a:custGeom>
              <a:rect b="b" l="l" r="r" t="t"/>
              <a:pathLst>
                <a:path extrusionOk="0" h="302260" w="457200">
                  <a:moveTo>
                    <a:pt x="0" y="301751"/>
                  </a:moveTo>
                  <a:lnTo>
                    <a:pt x="457200" y="301751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solidFill>
              <a:srgbClr val="969A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g2867591ba9a_1_61"/>
            <p:cNvSpPr/>
            <p:nvPr/>
          </p:nvSpPr>
          <p:spPr>
            <a:xfrm>
              <a:off x="11128247" y="5251703"/>
              <a:ext cx="457200" cy="302260"/>
            </a:xfrm>
            <a:custGeom>
              <a:rect b="b" l="l" r="r" t="t"/>
              <a:pathLst>
                <a:path extrusionOk="0" h="302260" w="457200">
                  <a:moveTo>
                    <a:pt x="0" y="301752"/>
                  </a:moveTo>
                  <a:lnTo>
                    <a:pt x="457200" y="301752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01752"/>
                  </a:lnTo>
                  <a:close/>
                </a:path>
              </a:pathLst>
            </a:custGeom>
            <a:solidFill>
              <a:srgbClr val="969A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g2867591ba9a_1_61"/>
            <p:cNvSpPr/>
            <p:nvPr/>
          </p:nvSpPr>
          <p:spPr>
            <a:xfrm>
              <a:off x="9756647" y="5251703"/>
              <a:ext cx="457200" cy="302260"/>
            </a:xfrm>
            <a:custGeom>
              <a:rect b="b" l="l" r="r" t="t"/>
              <a:pathLst>
                <a:path extrusionOk="0" h="302260" w="457200">
                  <a:moveTo>
                    <a:pt x="0" y="301752"/>
                  </a:moveTo>
                  <a:lnTo>
                    <a:pt x="457200" y="301752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01752"/>
                  </a:lnTo>
                  <a:close/>
                </a:path>
              </a:pathLst>
            </a:custGeom>
            <a:solidFill>
              <a:srgbClr val="969A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g2867591ba9a_1_61"/>
            <p:cNvSpPr/>
            <p:nvPr/>
          </p:nvSpPr>
          <p:spPr>
            <a:xfrm>
              <a:off x="10213847" y="2968751"/>
              <a:ext cx="914400" cy="2583179"/>
            </a:xfrm>
            <a:custGeom>
              <a:rect b="b" l="l" r="r" t="t"/>
              <a:pathLst>
                <a:path extrusionOk="0" h="2583179" w="914400">
                  <a:moveTo>
                    <a:pt x="0" y="2583180"/>
                  </a:moveTo>
                  <a:lnTo>
                    <a:pt x="914400" y="258318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583180"/>
                  </a:lnTo>
                  <a:close/>
                </a:path>
              </a:pathLst>
            </a:custGeom>
            <a:solidFill>
              <a:srgbClr val="969A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g2867591ba9a_1_61"/>
            <p:cNvSpPr txBox="1"/>
            <p:nvPr/>
          </p:nvSpPr>
          <p:spPr>
            <a:xfrm rot="-5400000">
              <a:off x="9877247" y="3966841"/>
              <a:ext cx="1612800" cy="5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4425">
              <a:spAutoFit/>
            </a:bodyPr>
            <a:lstStyle/>
            <a:p>
              <a:pPr indent="553085" lvl="0" marL="12700" marR="508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Risk  Considerations</a:t>
              </a:r>
              <a:endPara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33" name="Google Shape;133;g2867591ba9a_1_61"/>
            <p:cNvSpPr/>
            <p:nvPr/>
          </p:nvSpPr>
          <p:spPr>
            <a:xfrm>
              <a:off x="2912364" y="2959606"/>
              <a:ext cx="1828800" cy="309817"/>
            </a:xfrm>
            <a:custGeom>
              <a:rect b="b" l="l" r="r" t="t"/>
              <a:pathLst>
                <a:path extrusionOk="0" h="302260" w="1828800">
                  <a:moveTo>
                    <a:pt x="0" y="301751"/>
                  </a:moveTo>
                  <a:lnTo>
                    <a:pt x="1828800" y="301751"/>
                  </a:lnTo>
                  <a:lnTo>
                    <a:pt x="1828800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g2867591ba9a_1_61"/>
            <p:cNvSpPr/>
            <p:nvPr/>
          </p:nvSpPr>
          <p:spPr>
            <a:xfrm>
              <a:off x="4283964" y="5259323"/>
              <a:ext cx="457200" cy="302260"/>
            </a:xfrm>
            <a:custGeom>
              <a:rect b="b" l="l" r="r" t="t"/>
              <a:pathLst>
                <a:path extrusionOk="0" h="302260" w="457200">
                  <a:moveTo>
                    <a:pt x="0" y="301751"/>
                  </a:moveTo>
                  <a:lnTo>
                    <a:pt x="457200" y="301751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g2867591ba9a_1_61"/>
            <p:cNvSpPr/>
            <p:nvPr/>
          </p:nvSpPr>
          <p:spPr>
            <a:xfrm>
              <a:off x="2912364" y="5259323"/>
              <a:ext cx="457200" cy="302260"/>
            </a:xfrm>
            <a:custGeom>
              <a:rect b="b" l="l" r="r" t="t"/>
              <a:pathLst>
                <a:path extrusionOk="0" h="302260" w="457200">
                  <a:moveTo>
                    <a:pt x="0" y="301751"/>
                  </a:moveTo>
                  <a:lnTo>
                    <a:pt x="457200" y="301751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g2867591ba9a_1_61"/>
            <p:cNvSpPr/>
            <p:nvPr/>
          </p:nvSpPr>
          <p:spPr>
            <a:xfrm>
              <a:off x="3369564" y="2977895"/>
              <a:ext cx="914400" cy="2585085"/>
            </a:xfrm>
            <a:custGeom>
              <a:rect b="b" l="l" r="r" t="t"/>
              <a:pathLst>
                <a:path extrusionOk="0" h="2585085" w="914400">
                  <a:moveTo>
                    <a:pt x="0" y="2584704"/>
                  </a:moveTo>
                  <a:lnTo>
                    <a:pt x="914400" y="2584704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584704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g2867591ba9a_1_61"/>
            <p:cNvSpPr txBox="1"/>
            <p:nvPr/>
          </p:nvSpPr>
          <p:spPr>
            <a:xfrm rot="-5400000">
              <a:off x="2880288" y="4138674"/>
              <a:ext cx="1865700" cy="2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12700" marR="0" rtl="0" algn="l">
                <a:lnSpc>
                  <a:spcPct val="11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Recommendation</a:t>
              </a:r>
              <a:endPara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38" name="Google Shape;138;g2867591ba9a_1_61"/>
            <p:cNvSpPr/>
            <p:nvPr/>
          </p:nvSpPr>
          <p:spPr>
            <a:xfrm>
              <a:off x="8834628" y="2968751"/>
              <a:ext cx="457200" cy="302260"/>
            </a:xfrm>
            <a:custGeom>
              <a:rect b="b" l="l" r="r" t="t"/>
              <a:pathLst>
                <a:path extrusionOk="0" h="302260" w="457200">
                  <a:moveTo>
                    <a:pt x="0" y="301751"/>
                  </a:moveTo>
                  <a:lnTo>
                    <a:pt x="457200" y="301751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solidFill>
              <a:srgbClr val="969A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g2867591ba9a_1_61"/>
            <p:cNvSpPr/>
            <p:nvPr/>
          </p:nvSpPr>
          <p:spPr>
            <a:xfrm>
              <a:off x="7463028" y="2968751"/>
              <a:ext cx="457200" cy="302260"/>
            </a:xfrm>
            <a:custGeom>
              <a:rect b="b" l="l" r="r" t="t"/>
              <a:pathLst>
                <a:path extrusionOk="0" h="302260" w="457200">
                  <a:moveTo>
                    <a:pt x="0" y="301751"/>
                  </a:moveTo>
                  <a:lnTo>
                    <a:pt x="457200" y="301751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solidFill>
              <a:srgbClr val="969A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g2867591ba9a_1_61"/>
            <p:cNvSpPr/>
            <p:nvPr/>
          </p:nvSpPr>
          <p:spPr>
            <a:xfrm>
              <a:off x="7463028" y="5260847"/>
              <a:ext cx="1828800" cy="302260"/>
            </a:xfrm>
            <a:custGeom>
              <a:rect b="b" l="l" r="r" t="t"/>
              <a:pathLst>
                <a:path extrusionOk="0" h="302260" w="1828800">
                  <a:moveTo>
                    <a:pt x="0" y="301751"/>
                  </a:moveTo>
                  <a:lnTo>
                    <a:pt x="1828800" y="301751"/>
                  </a:lnTo>
                  <a:lnTo>
                    <a:pt x="1828800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solidFill>
              <a:srgbClr val="969A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g2867591ba9a_1_61"/>
            <p:cNvSpPr/>
            <p:nvPr/>
          </p:nvSpPr>
          <p:spPr>
            <a:xfrm>
              <a:off x="7920228" y="2968751"/>
              <a:ext cx="914400" cy="2583179"/>
            </a:xfrm>
            <a:custGeom>
              <a:rect b="b" l="l" r="r" t="t"/>
              <a:pathLst>
                <a:path extrusionOk="0" h="2583179" w="914400">
                  <a:moveTo>
                    <a:pt x="0" y="2583180"/>
                  </a:moveTo>
                  <a:lnTo>
                    <a:pt x="914400" y="258318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583180"/>
                  </a:lnTo>
                  <a:close/>
                </a:path>
              </a:pathLst>
            </a:custGeom>
            <a:solidFill>
              <a:srgbClr val="969A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g2867591ba9a_1_61"/>
            <p:cNvSpPr txBox="1"/>
            <p:nvPr/>
          </p:nvSpPr>
          <p:spPr>
            <a:xfrm rot="-5400000">
              <a:off x="7718120" y="3965998"/>
              <a:ext cx="1346100" cy="5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4425">
              <a:spAutoFit/>
            </a:bodyPr>
            <a:lstStyle/>
            <a:p>
              <a:pPr indent="176530" lvl="0" marL="12700" marR="508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Financial  Implications</a:t>
              </a:r>
              <a:endPara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43" name="Google Shape;143;g2867591ba9a_1_61"/>
            <p:cNvSpPr/>
            <p:nvPr/>
          </p:nvSpPr>
          <p:spPr>
            <a:xfrm>
              <a:off x="614172" y="2967227"/>
              <a:ext cx="457200" cy="302260"/>
            </a:xfrm>
            <a:custGeom>
              <a:rect b="b" l="l" r="r" t="t"/>
              <a:pathLst>
                <a:path extrusionOk="0" h="302260" w="457200">
                  <a:moveTo>
                    <a:pt x="0" y="301751"/>
                  </a:moveTo>
                  <a:lnTo>
                    <a:pt x="457200" y="301751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g2867591ba9a_1_61"/>
            <p:cNvSpPr/>
            <p:nvPr/>
          </p:nvSpPr>
          <p:spPr>
            <a:xfrm>
              <a:off x="614172" y="5253228"/>
              <a:ext cx="1828800" cy="302260"/>
            </a:xfrm>
            <a:custGeom>
              <a:rect b="b" l="l" r="r" t="t"/>
              <a:pathLst>
                <a:path extrusionOk="0" h="302260" w="1828800">
                  <a:moveTo>
                    <a:pt x="0" y="301752"/>
                  </a:moveTo>
                  <a:lnTo>
                    <a:pt x="1828800" y="301752"/>
                  </a:lnTo>
                  <a:lnTo>
                    <a:pt x="1828800" y="0"/>
                  </a:lnTo>
                  <a:lnTo>
                    <a:pt x="0" y="0"/>
                  </a:lnTo>
                  <a:lnTo>
                    <a:pt x="0" y="301752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g2867591ba9a_1_61"/>
            <p:cNvSpPr/>
            <p:nvPr/>
          </p:nvSpPr>
          <p:spPr>
            <a:xfrm>
              <a:off x="1071371" y="2965703"/>
              <a:ext cx="914400" cy="2583179"/>
            </a:xfrm>
            <a:custGeom>
              <a:rect b="b" l="l" r="r" t="t"/>
              <a:pathLst>
                <a:path extrusionOk="0" h="2583179" w="914400">
                  <a:moveTo>
                    <a:pt x="0" y="2583180"/>
                  </a:moveTo>
                  <a:lnTo>
                    <a:pt x="914400" y="258318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58318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g2867591ba9a_1_61"/>
            <p:cNvSpPr txBox="1"/>
            <p:nvPr/>
          </p:nvSpPr>
          <p:spPr>
            <a:xfrm rot="-5400000">
              <a:off x="809700" y="3966309"/>
              <a:ext cx="1460400" cy="5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4425">
              <a:spAutoFit/>
            </a:bodyPr>
            <a:lstStyle/>
            <a:p>
              <a:pPr indent="274320" lvl="0" marL="12700" marR="508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Problem  Identification</a:t>
              </a:r>
              <a:endPara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47" name="Google Shape;147;g2867591ba9a_1_61"/>
            <p:cNvSpPr/>
            <p:nvPr/>
          </p:nvSpPr>
          <p:spPr>
            <a:xfrm>
              <a:off x="609600" y="1589532"/>
              <a:ext cx="10972800" cy="914400"/>
            </a:xfrm>
            <a:custGeom>
              <a:rect b="b" l="l" r="r" t="t"/>
              <a:pathLst>
                <a:path extrusionOk="0" h="914400" w="10972800">
                  <a:moveTo>
                    <a:pt x="5486400" y="0"/>
                  </a:moveTo>
                  <a:lnTo>
                    <a:pt x="0" y="914400"/>
                  </a:lnTo>
                  <a:lnTo>
                    <a:pt x="10972800" y="91440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g2867591ba9a_1_61"/>
            <p:cNvSpPr/>
            <p:nvPr/>
          </p:nvSpPr>
          <p:spPr>
            <a:xfrm>
              <a:off x="609600" y="1589532"/>
              <a:ext cx="10972800" cy="914400"/>
            </a:xfrm>
            <a:custGeom>
              <a:rect b="b" l="l" r="r" t="t"/>
              <a:pathLst>
                <a:path extrusionOk="0" h="914400" w="10972800">
                  <a:moveTo>
                    <a:pt x="0" y="914400"/>
                  </a:moveTo>
                  <a:lnTo>
                    <a:pt x="5486400" y="0"/>
                  </a:lnTo>
                  <a:lnTo>
                    <a:pt x="10972800" y="914400"/>
                  </a:lnTo>
                  <a:lnTo>
                    <a:pt x="0" y="914400"/>
                  </a:lnTo>
                  <a:close/>
                </a:path>
              </a:pathLst>
            </a:custGeom>
            <a:noFill/>
            <a:ln cap="flat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g2867591ba9a_1_61"/>
            <p:cNvSpPr txBox="1"/>
            <p:nvPr/>
          </p:nvSpPr>
          <p:spPr>
            <a:xfrm>
              <a:off x="5086032" y="1966790"/>
              <a:ext cx="20199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1" lang="en-US" sz="2800" u="none" cap="none" strike="noStrike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Case Success</a:t>
              </a:r>
              <a:endParaRPr b="0" i="0" sz="2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50" name="Google Shape;150;g2867591ba9a_1_61"/>
            <p:cNvSpPr/>
            <p:nvPr/>
          </p:nvSpPr>
          <p:spPr>
            <a:xfrm>
              <a:off x="1985772" y="2967227"/>
              <a:ext cx="457200" cy="302260"/>
            </a:xfrm>
            <a:custGeom>
              <a:rect b="b" l="l" r="r" t="t"/>
              <a:pathLst>
                <a:path extrusionOk="0" h="302260" w="457200">
                  <a:moveTo>
                    <a:pt x="0" y="301751"/>
                  </a:moveTo>
                  <a:lnTo>
                    <a:pt x="457200" y="301751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/>
          <p:nvPr/>
        </p:nvSpPr>
        <p:spPr>
          <a:xfrm>
            <a:off x="64222" y="55188"/>
            <a:ext cx="72509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Breaking Down a Case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6227615" y="1295400"/>
            <a:ext cx="5562600" cy="914400"/>
          </a:xfrm>
          <a:prstGeom prst="rect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Early Team Meetings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p5"/>
          <p:cNvGrpSpPr/>
          <p:nvPr/>
        </p:nvGrpSpPr>
        <p:grpSpPr>
          <a:xfrm>
            <a:off x="401785" y="1295400"/>
            <a:ext cx="5562600" cy="4776355"/>
            <a:chOff x="533400" y="1295400"/>
            <a:chExt cx="5562600" cy="4776355"/>
          </a:xfrm>
        </p:grpSpPr>
        <p:sp>
          <p:nvSpPr>
            <p:cNvPr id="159" name="Google Shape;159;p5"/>
            <p:cNvSpPr/>
            <p:nvPr/>
          </p:nvSpPr>
          <p:spPr>
            <a:xfrm>
              <a:off x="533400" y="1295400"/>
              <a:ext cx="5562600" cy="914400"/>
            </a:xfrm>
            <a:prstGeom prst="rect">
              <a:avLst/>
            </a:prstGeom>
            <a:solidFill>
              <a:srgbClr val="192E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Before Meeting with your Team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0" name="Google Shape;160;p5"/>
            <p:cNvCxnSpPr/>
            <p:nvPr/>
          </p:nvCxnSpPr>
          <p:spPr>
            <a:xfrm>
              <a:off x="3300843" y="2362200"/>
              <a:ext cx="0" cy="5334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1" name="Google Shape;161;p5"/>
            <p:cNvSpPr/>
            <p:nvPr/>
          </p:nvSpPr>
          <p:spPr>
            <a:xfrm>
              <a:off x="2310245" y="3009900"/>
              <a:ext cx="1981196" cy="838200"/>
            </a:xfrm>
            <a:prstGeom prst="rect">
              <a:avLst/>
            </a:prstGeom>
            <a:solidFill>
              <a:srgbClr val="4B60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Read over case twice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2" name="Google Shape;162;p5"/>
            <p:cNvCxnSpPr/>
            <p:nvPr/>
          </p:nvCxnSpPr>
          <p:spPr>
            <a:xfrm>
              <a:off x="3332016" y="3962400"/>
              <a:ext cx="0" cy="5334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3" name="Google Shape;163;p5"/>
            <p:cNvCxnSpPr/>
            <p:nvPr/>
          </p:nvCxnSpPr>
          <p:spPr>
            <a:xfrm flipH="1">
              <a:off x="2095502" y="3962400"/>
              <a:ext cx="457200" cy="5334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4" name="Google Shape;164;p5"/>
            <p:cNvCxnSpPr/>
            <p:nvPr/>
          </p:nvCxnSpPr>
          <p:spPr>
            <a:xfrm flipH="1" rot="5400000">
              <a:off x="4076698" y="3924300"/>
              <a:ext cx="457200" cy="5334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5" name="Google Shape;165;p5"/>
            <p:cNvSpPr/>
            <p:nvPr/>
          </p:nvSpPr>
          <p:spPr>
            <a:xfrm>
              <a:off x="609600" y="4623955"/>
              <a:ext cx="1714502" cy="1447800"/>
            </a:xfrm>
            <a:prstGeom prst="rect">
              <a:avLst/>
            </a:prstGeom>
            <a:solidFill>
              <a:srgbClr val="969A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First case read-through is used for context and familiarity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2457449" y="4623955"/>
              <a:ext cx="1714502" cy="1447800"/>
            </a:xfrm>
            <a:prstGeom prst="rect">
              <a:avLst/>
            </a:prstGeom>
            <a:solidFill>
              <a:srgbClr val="969A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Second time is in-depth; look for numbers, questions, and trends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305298" y="4623955"/>
              <a:ext cx="1714502" cy="1447800"/>
            </a:xfrm>
            <a:prstGeom prst="rect">
              <a:avLst/>
            </a:prstGeom>
            <a:solidFill>
              <a:srgbClr val="8F92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Company and Industry Analysis will give the most context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8" name="Google Shape;168;p5"/>
          <p:cNvCxnSpPr/>
          <p:nvPr/>
        </p:nvCxnSpPr>
        <p:spPr>
          <a:xfrm>
            <a:off x="8991600" y="2362200"/>
            <a:ext cx="0" cy="533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9" name="Google Shape;169;p5"/>
          <p:cNvSpPr/>
          <p:nvPr/>
        </p:nvSpPr>
        <p:spPr>
          <a:xfrm>
            <a:off x="8001002" y="2999509"/>
            <a:ext cx="1981196" cy="838200"/>
          </a:xfrm>
          <a:prstGeom prst="rect">
            <a:avLst/>
          </a:prstGeom>
          <a:solidFill>
            <a:srgbClr val="4B60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Develop a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g</a:t>
            </a:r>
            <a:r>
              <a:rPr b="0" i="0" lang="en-US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ame-plan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p5"/>
          <p:cNvCxnSpPr/>
          <p:nvPr/>
        </p:nvCxnSpPr>
        <p:spPr>
          <a:xfrm>
            <a:off x="9008916" y="3927764"/>
            <a:ext cx="0" cy="533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p5"/>
          <p:cNvCxnSpPr/>
          <p:nvPr/>
        </p:nvCxnSpPr>
        <p:spPr>
          <a:xfrm flipH="1">
            <a:off x="7772402" y="3927764"/>
            <a:ext cx="457200" cy="533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5"/>
          <p:cNvCxnSpPr/>
          <p:nvPr/>
        </p:nvCxnSpPr>
        <p:spPr>
          <a:xfrm flipH="1" rot="5400000">
            <a:off x="9753598" y="3889664"/>
            <a:ext cx="457200" cy="533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" name="Google Shape;173;p5"/>
          <p:cNvSpPr/>
          <p:nvPr/>
        </p:nvSpPr>
        <p:spPr>
          <a:xfrm>
            <a:off x="6303815" y="4617028"/>
            <a:ext cx="1714502" cy="14478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Compare findings from prior </a:t>
            </a:r>
            <a:r>
              <a:rPr lang="en-US" sz="18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case </a:t>
            </a: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readings with </a:t>
            </a:r>
            <a:r>
              <a:rPr lang="en-US" sz="18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group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8151664" y="4617028"/>
            <a:ext cx="1714502" cy="14478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Highlight surface issues, drill deeper to find key issues &amp; root causes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9999513" y="4617028"/>
            <a:ext cx="1714502" cy="14478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Brainstorm potential solutions to correct these issues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 txBox="1"/>
          <p:nvPr/>
        </p:nvSpPr>
        <p:spPr>
          <a:xfrm>
            <a:off x="64222" y="55188"/>
            <a:ext cx="72509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Recognizing the Case’s Scope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57197" y="1447801"/>
            <a:ext cx="11125200" cy="1752600"/>
            <a:chOff x="457197" y="1638300"/>
            <a:chExt cx="11125200" cy="1752600"/>
          </a:xfrm>
        </p:grpSpPr>
        <p:sp>
          <p:nvSpPr>
            <p:cNvPr id="184" name="Google Shape;184;p6"/>
            <p:cNvSpPr/>
            <p:nvPr/>
          </p:nvSpPr>
          <p:spPr>
            <a:xfrm>
              <a:off x="457197" y="1752600"/>
              <a:ext cx="2286000" cy="1524000"/>
            </a:xfrm>
            <a:prstGeom prst="rect">
              <a:avLst/>
            </a:prstGeom>
            <a:solidFill>
              <a:srgbClr val="1E35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Narrow Scope</a:t>
              </a:r>
              <a:endParaRPr b="1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3047997" y="1752600"/>
              <a:ext cx="8534400" cy="1524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276600" y="1638300"/>
              <a:ext cx="2286000" cy="1752600"/>
            </a:xfrm>
            <a:prstGeom prst="rect">
              <a:avLst/>
            </a:prstGeom>
            <a:solidFill>
              <a:srgbClr val="4B61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Case asks a specific question or is looking to push in a certain direction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6172197" y="1638300"/>
              <a:ext cx="2286000" cy="1752600"/>
            </a:xfrm>
            <a:prstGeom prst="rect">
              <a:avLst/>
            </a:prstGeom>
            <a:solidFill>
              <a:srgbClr val="4B61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Analysts have less freedom; must stick to the path of the case to succeed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9067794" y="1638300"/>
              <a:ext cx="2286000" cy="1752600"/>
            </a:xfrm>
            <a:prstGeom prst="rect">
              <a:avLst/>
            </a:prstGeom>
            <a:solidFill>
              <a:srgbClr val="4B61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Research is </a:t>
              </a: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needed</a:t>
              </a: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to differentiate from other</a:t>
              </a:r>
              <a:r>
                <a:rPr lang="en-US" sz="18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 </a:t>
              </a: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and find creativ</a:t>
              </a:r>
              <a:r>
                <a:rPr lang="en-US" sz="18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e solutions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" name="Google Shape;189;p6"/>
          <p:cNvGrpSpPr/>
          <p:nvPr/>
        </p:nvGrpSpPr>
        <p:grpSpPr>
          <a:xfrm>
            <a:off x="457200" y="3870483"/>
            <a:ext cx="11125197" cy="1752600"/>
            <a:chOff x="457200" y="3581401"/>
            <a:chExt cx="11125197" cy="1752600"/>
          </a:xfrm>
        </p:grpSpPr>
        <p:sp>
          <p:nvSpPr>
            <p:cNvPr id="190" name="Google Shape;190;p6"/>
            <p:cNvSpPr/>
            <p:nvPr/>
          </p:nvSpPr>
          <p:spPr>
            <a:xfrm>
              <a:off x="457200" y="3657593"/>
              <a:ext cx="2286000" cy="1524000"/>
            </a:xfrm>
            <a:prstGeom prst="rect">
              <a:avLst/>
            </a:prstGeom>
            <a:solidFill>
              <a:srgbClr val="1E35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Broad Scope</a:t>
              </a:r>
              <a:endParaRPr b="1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3047997" y="3657600"/>
              <a:ext cx="8534400" cy="1524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3290455" y="3581401"/>
              <a:ext cx="2286000" cy="1752600"/>
            </a:xfrm>
            <a:prstGeom prst="rect">
              <a:avLst/>
            </a:prstGeom>
            <a:solidFill>
              <a:srgbClr val="4B61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Case asks a series of questions that can all be answered in equal depth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6186052" y="3581401"/>
              <a:ext cx="2286000" cy="1752600"/>
            </a:xfrm>
            <a:prstGeom prst="rect">
              <a:avLst/>
            </a:prstGeom>
            <a:solidFill>
              <a:srgbClr val="4B61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Often encourages more creativity and gives analysts freedom to choose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9081649" y="3581401"/>
              <a:ext cx="2286000" cy="1752600"/>
            </a:xfrm>
            <a:prstGeom prst="rect">
              <a:avLst/>
            </a:prstGeom>
            <a:solidFill>
              <a:srgbClr val="4B61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Prioritize issues believed to be key, and dig deeper to narrow the scope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5" name="Google Shape;195;p6"/>
          <p:cNvCxnSpPr/>
          <p:nvPr/>
        </p:nvCxnSpPr>
        <p:spPr>
          <a:xfrm>
            <a:off x="304800" y="3505200"/>
            <a:ext cx="11582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6" name="Google Shape;196;p6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/>
          <p:cNvSpPr txBox="1"/>
          <p:nvPr/>
        </p:nvSpPr>
        <p:spPr>
          <a:xfrm>
            <a:off x="64222" y="55188"/>
            <a:ext cx="7936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Identifying Key Issues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762000" y="990600"/>
            <a:ext cx="10668000" cy="838200"/>
          </a:xfrm>
          <a:prstGeom prst="rect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You </a:t>
            </a:r>
            <a:r>
              <a:rPr b="1" i="1" lang="en-US" sz="2700" u="sng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must</a:t>
            </a:r>
            <a:r>
              <a:rPr b="1" i="1" lang="en-US" sz="27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b="0" i="0" lang="en-US" sz="27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identify the problems </a:t>
            </a:r>
            <a:r>
              <a:rPr b="1" i="0" lang="en-US" sz="27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before</a:t>
            </a:r>
            <a:r>
              <a:rPr b="0" i="0" lang="en-US" sz="27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creating recommendations</a:t>
            </a:r>
            <a:endParaRPr b="1" i="1" sz="2700" u="sng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762000" y="1981200"/>
            <a:ext cx="3124200" cy="41910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4533900" y="1967345"/>
            <a:ext cx="3124200" cy="41910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8305800" y="1967345"/>
            <a:ext cx="3124200" cy="41910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1638300" y="2416703"/>
            <a:ext cx="1371600" cy="1371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5410200" y="2465194"/>
            <a:ext cx="1371600" cy="1371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9182100" y="2465194"/>
            <a:ext cx="1371600" cy="1371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orkflow" id="211" name="Google Shape;21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8038" y="2773033"/>
            <a:ext cx="755925" cy="75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7"/>
          <p:cNvSpPr txBox="1"/>
          <p:nvPr/>
        </p:nvSpPr>
        <p:spPr>
          <a:xfrm>
            <a:off x="4648200" y="4181141"/>
            <a:ext cx="289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Use methods such as the 5 Whys or the Root-Cause Analysis to get from the surface to the core of the issues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that are</a:t>
            </a: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at hand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876300" y="4181141"/>
            <a:ext cx="289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Issues can come from within the company itself, or come externally from shifting industry trends or actions of competitors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arning" id="214" name="Google Shape;21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6138" y="2648333"/>
            <a:ext cx="755925" cy="75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7"/>
          <p:cNvSpPr txBox="1"/>
          <p:nvPr/>
        </p:nvSpPr>
        <p:spPr>
          <a:xfrm>
            <a:off x="8420100" y="4181141"/>
            <a:ext cx="289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Piece together information provided in the case with outside research to see where and why the company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is struggling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uzzle pieces" id="216" name="Google Shape;21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48800" y="2683407"/>
            <a:ext cx="8382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7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/>
          <p:nvPr/>
        </p:nvSpPr>
        <p:spPr>
          <a:xfrm>
            <a:off x="64222" y="55188"/>
            <a:ext cx="907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Identifying Key Issues </a:t>
            </a:r>
            <a:r>
              <a:rPr b="1" lang="en-US" sz="3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</a:t>
            </a:r>
            <a:r>
              <a:rPr b="1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hrough Personas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Google Shape;225;p8"/>
          <p:cNvCxnSpPr/>
          <p:nvPr/>
        </p:nvCxnSpPr>
        <p:spPr>
          <a:xfrm>
            <a:off x="4438697" y="1228129"/>
            <a:ext cx="0" cy="5050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6" name="Google Shape;226;p8"/>
          <p:cNvSpPr/>
          <p:nvPr/>
        </p:nvSpPr>
        <p:spPr>
          <a:xfrm>
            <a:off x="789587" y="1059013"/>
            <a:ext cx="2798700" cy="533400"/>
          </a:xfrm>
          <a:prstGeom prst="rect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Persona Example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/>
          <p:nvPr/>
        </p:nvSpPr>
        <p:spPr>
          <a:xfrm>
            <a:off x="328347" y="1795354"/>
            <a:ext cx="3721200" cy="4191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2118310" y="1956398"/>
            <a:ext cx="19623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ook Antiqua"/>
              <a:buNone/>
            </a:pPr>
            <a:r>
              <a:rPr b="1" i="0" lang="en-US" sz="25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Blake</a:t>
            </a:r>
            <a:endParaRPr b="0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Age: 19</a:t>
            </a:r>
            <a:endParaRPr b="0" i="0" sz="16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29" name="Google Shape;229;p8"/>
          <p:cNvSpPr txBox="1"/>
          <p:nvPr/>
        </p:nvSpPr>
        <p:spPr>
          <a:xfrm>
            <a:off x="2118323" y="2679700"/>
            <a:ext cx="1909200" cy="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ook Antiqu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Blake is </a:t>
            </a:r>
            <a:r>
              <a:rPr lang="en-US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jobless so</a:t>
            </a:r>
            <a:r>
              <a:rPr b="0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he uses his parents money when he goes out. </a:t>
            </a:r>
            <a:endParaRPr b="0" i="0" sz="16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411399" y="3744721"/>
            <a:ext cx="3616200" cy="23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ook Antiqua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Motivation: </a:t>
            </a:r>
            <a:endParaRPr b="0" i="0" sz="16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ook Antiqu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With a lack of disposa</a:t>
            </a:r>
            <a:r>
              <a:rPr lang="en-US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ble</a:t>
            </a:r>
            <a:r>
              <a:rPr b="0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income on his own, Blake wants cheap and quick meals when hungry.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ook Antiqua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Pain Points: </a:t>
            </a:r>
            <a:endParaRPr b="0" i="0" sz="16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ook Antiqu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When buying pizza, Blake doesn’t enjoy the ambiance of the </a:t>
            </a:r>
            <a:r>
              <a:rPr lang="en-US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one-</a:t>
            </a:r>
            <a:r>
              <a:rPr b="0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dollar pizza store. The lines are also too long, and he gets annoyed</a:t>
            </a:r>
            <a:r>
              <a:rPr lang="en-US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 b="0" i="0" sz="16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4831540" y="1795429"/>
            <a:ext cx="2286000" cy="41910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5314173" y="1984442"/>
            <a:ext cx="1371600" cy="1371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8"/>
          <p:cNvSpPr/>
          <p:nvPr/>
        </p:nvSpPr>
        <p:spPr>
          <a:xfrm>
            <a:off x="5991248" y="1045440"/>
            <a:ext cx="5354100" cy="533400"/>
          </a:xfrm>
          <a:prstGeom prst="rect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Empathy Based Problem Identification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8"/>
          <p:cNvSpPr txBox="1"/>
          <p:nvPr/>
        </p:nvSpPr>
        <p:spPr>
          <a:xfrm>
            <a:off x="4831547" y="3471829"/>
            <a:ext cx="2286000" cy="507900"/>
          </a:xfrm>
          <a:prstGeom prst="rect">
            <a:avLst/>
          </a:prstGeom>
          <a:solidFill>
            <a:srgbClr val="4B618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Create 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persona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8"/>
          <p:cNvSpPr txBox="1"/>
          <p:nvPr/>
        </p:nvSpPr>
        <p:spPr>
          <a:xfrm>
            <a:off x="4846748" y="4258554"/>
            <a:ext cx="2270700" cy="15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Flesh out examples </a:t>
            </a:r>
            <a:endParaRPr b="1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of the target demographic</a:t>
            </a:r>
            <a:endParaRPr b="1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What are their preferences, lifestyle</a:t>
            </a:r>
            <a:r>
              <a:rPr lang="en-US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/</a:t>
            </a:r>
            <a:r>
              <a:rPr b="0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wants, etc?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8"/>
          <p:cNvSpPr/>
          <p:nvPr/>
        </p:nvSpPr>
        <p:spPr>
          <a:xfrm>
            <a:off x="9724747" y="1795429"/>
            <a:ext cx="2286000" cy="41910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8"/>
          <p:cNvSpPr/>
          <p:nvPr/>
        </p:nvSpPr>
        <p:spPr>
          <a:xfrm>
            <a:off x="10156480" y="1984442"/>
            <a:ext cx="1371600" cy="1371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oe footprints" id="238" name="Google Shape;2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7123" y="2312704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8"/>
          <p:cNvSpPr txBox="1"/>
          <p:nvPr/>
        </p:nvSpPr>
        <p:spPr>
          <a:xfrm>
            <a:off x="9724722" y="3471829"/>
            <a:ext cx="2286000" cy="507900"/>
          </a:xfrm>
          <a:prstGeom prst="rect">
            <a:avLst/>
          </a:prstGeom>
          <a:solidFill>
            <a:srgbClr val="4B618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Walk through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their shoes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8"/>
          <p:cNvSpPr txBox="1"/>
          <p:nvPr/>
        </p:nvSpPr>
        <p:spPr>
          <a:xfrm>
            <a:off x="9724948" y="4258704"/>
            <a:ext cx="2270700" cy="15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Imagine yourself </a:t>
            </a:r>
            <a:endParaRPr b="1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as the persona </a:t>
            </a:r>
            <a:endParaRPr b="1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you created:</a:t>
            </a:r>
            <a:endParaRPr b="1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What parts of the experience would </a:t>
            </a:r>
            <a:endParaRPr b="0" i="0" sz="16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make you mad?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ser" id="241" name="Google Shape;24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9686" y="2213058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8"/>
          <p:cNvSpPr/>
          <p:nvPr/>
        </p:nvSpPr>
        <p:spPr>
          <a:xfrm>
            <a:off x="7278132" y="1795429"/>
            <a:ext cx="2286000" cy="41910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8"/>
          <p:cNvSpPr/>
          <p:nvPr/>
        </p:nvSpPr>
        <p:spPr>
          <a:xfrm>
            <a:off x="7735342" y="2007904"/>
            <a:ext cx="1371600" cy="1371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7278122" y="3471829"/>
            <a:ext cx="2286000" cy="507900"/>
          </a:xfrm>
          <a:prstGeom prst="rect">
            <a:avLst/>
          </a:prstGeom>
          <a:solidFill>
            <a:srgbClr val="4B618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Map their experiences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p with pin" id="245" name="Google Shape;24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8147" y="2280711"/>
            <a:ext cx="826000" cy="8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8"/>
          <p:cNvSpPr txBox="1"/>
          <p:nvPr/>
        </p:nvSpPr>
        <p:spPr>
          <a:xfrm>
            <a:off x="7278122" y="4304029"/>
            <a:ext cx="2270700" cy="15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Think about the entire consumer experience:</a:t>
            </a:r>
            <a:endParaRPr b="1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Start from thinking about the product </a:t>
            </a:r>
            <a:endParaRPr b="0" i="0" sz="16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to receiving 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8"/>
          <p:cNvPicPr preferRelativeResize="0"/>
          <p:nvPr/>
        </p:nvPicPr>
        <p:blipFill rotWithShape="1">
          <a:blip r:embed="rId6">
            <a:alphaModFix/>
          </a:blip>
          <a:srcRect b="11113" l="28936" r="13466" t="2404"/>
          <a:stretch/>
        </p:blipFill>
        <p:spPr>
          <a:xfrm>
            <a:off x="465797" y="1939037"/>
            <a:ext cx="1569900" cy="15699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8" name="Google Shape;248;p8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/>
          <p:nvPr/>
        </p:nvSpPr>
        <p:spPr>
          <a:xfrm rot="10800000">
            <a:off x="3653459" y="4072866"/>
            <a:ext cx="152400" cy="1040700"/>
          </a:xfrm>
          <a:prstGeom prst="rightBrace">
            <a:avLst>
              <a:gd fmla="val 79232" name="adj1"/>
              <a:gd fmla="val 49814" name="adj2"/>
            </a:avLst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9"/>
          <p:cNvSpPr/>
          <p:nvPr/>
        </p:nvSpPr>
        <p:spPr>
          <a:xfrm rot="10800000">
            <a:off x="3653459" y="2553541"/>
            <a:ext cx="152400" cy="1040700"/>
          </a:xfrm>
          <a:prstGeom prst="rightBrace">
            <a:avLst>
              <a:gd fmla="val 79232" name="adj1"/>
              <a:gd fmla="val 49814" name="adj2"/>
            </a:avLst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9"/>
          <p:cNvSpPr/>
          <p:nvPr/>
        </p:nvSpPr>
        <p:spPr>
          <a:xfrm>
            <a:off x="1169700" y="2616685"/>
            <a:ext cx="2011800" cy="914400"/>
          </a:xfrm>
          <a:prstGeom prst="rect">
            <a:avLst/>
          </a:prstGeom>
          <a:solidFill>
            <a:srgbClr val="1E35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9"/>
          <p:cNvSpPr/>
          <p:nvPr/>
        </p:nvSpPr>
        <p:spPr>
          <a:xfrm>
            <a:off x="1169700" y="4136004"/>
            <a:ext cx="2011800" cy="914400"/>
          </a:xfrm>
          <a:prstGeom prst="rect">
            <a:avLst/>
          </a:prstGeom>
          <a:solidFill>
            <a:srgbClr val="1E35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9"/>
          <p:cNvSpPr/>
          <p:nvPr/>
        </p:nvSpPr>
        <p:spPr>
          <a:xfrm>
            <a:off x="1169700" y="1097366"/>
            <a:ext cx="2011800" cy="914400"/>
          </a:xfrm>
          <a:prstGeom prst="rect">
            <a:avLst/>
          </a:prstGeom>
          <a:solidFill>
            <a:srgbClr val="1E35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9"/>
          <p:cNvSpPr txBox="1"/>
          <p:nvPr/>
        </p:nvSpPr>
        <p:spPr>
          <a:xfrm>
            <a:off x="64222" y="55188"/>
            <a:ext cx="793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Building Your Fact-</a:t>
            </a:r>
            <a:r>
              <a:rPr b="1" lang="en-US" sz="3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b="1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9"/>
          <p:cNvSpPr txBox="1"/>
          <p:nvPr/>
        </p:nvSpPr>
        <p:spPr>
          <a:xfrm>
            <a:off x="1169700" y="1115691"/>
            <a:ext cx="2011800" cy="8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Company</a:t>
            </a:r>
            <a:endParaRPr b="1" i="0" sz="1400" u="none" cap="none" strike="noStrike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Specific</a:t>
            </a:r>
            <a:endParaRPr b="1" i="0" sz="1400" u="none" cap="none" strike="noStrike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61" name="Google Shape;261;p9"/>
          <p:cNvSpPr txBox="1"/>
          <p:nvPr/>
        </p:nvSpPr>
        <p:spPr>
          <a:xfrm>
            <a:off x="1169700" y="2618016"/>
            <a:ext cx="2011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Industry</a:t>
            </a:r>
            <a:endParaRPr b="1" i="0" sz="1400" u="none" cap="none" strike="noStrike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Specific</a:t>
            </a:r>
            <a:endParaRPr b="1" i="0" sz="1400" u="none" cap="none" strike="noStrike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62" name="Google Shape;262;p9"/>
          <p:cNvSpPr txBox="1"/>
          <p:nvPr/>
        </p:nvSpPr>
        <p:spPr>
          <a:xfrm>
            <a:off x="1169700" y="4136016"/>
            <a:ext cx="2011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General Information</a:t>
            </a:r>
            <a:endParaRPr b="1" i="0" sz="1400" u="none" cap="none" strike="noStrike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63" name="Google Shape;263;p9"/>
          <p:cNvSpPr txBox="1"/>
          <p:nvPr/>
        </p:nvSpPr>
        <p:spPr>
          <a:xfrm>
            <a:off x="3958259" y="963441"/>
            <a:ext cx="6629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Company Values, Mission Statement</a:t>
            </a:r>
            <a:b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Recent Financial Performance</a:t>
            </a:r>
            <a:b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Management/Ownership Changes &amp; Corporate Governance</a:t>
            </a:r>
            <a:b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Consolidations, Acquisitions, Divestitures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9"/>
          <p:cNvSpPr txBox="1"/>
          <p:nvPr/>
        </p:nvSpPr>
        <p:spPr>
          <a:xfrm>
            <a:off x="3920158" y="2473587"/>
            <a:ext cx="6705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Key Competitors – Performance, Strategy Changes</a:t>
            </a:r>
            <a:b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Trends within Industry (Automation, E-Commerce)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New Regulations and other “Current” Events</a:t>
            </a:r>
            <a:b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Important Metrics and Benchmarks (RevPAR, RevPAS, BPD)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9"/>
          <p:cNvSpPr txBox="1"/>
          <p:nvPr/>
        </p:nvSpPr>
        <p:spPr>
          <a:xfrm>
            <a:off x="3958259" y="3992908"/>
            <a:ext cx="7315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Current Economic Trends (Disposable Income, Consumer Spending)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Geographic restrictions or concerns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Legal or Regulatory issues pertaining to industry or country</a:t>
            </a:r>
            <a:b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Environmental regulations or initiatives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9"/>
          <p:cNvSpPr/>
          <p:nvPr/>
        </p:nvSpPr>
        <p:spPr>
          <a:xfrm>
            <a:off x="1181100" y="5468057"/>
            <a:ext cx="9944100" cy="686400"/>
          </a:xfrm>
          <a:prstGeom prst="rect">
            <a:avLst/>
          </a:prstGeom>
          <a:solidFill>
            <a:srgbClr val="1E35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This information can come from the </a:t>
            </a:r>
            <a:r>
              <a:rPr b="1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case itself </a:t>
            </a: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or </a:t>
            </a:r>
            <a:r>
              <a:rPr b="1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external research</a:t>
            </a: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 </a:t>
            </a:r>
            <a:r>
              <a:rPr b="1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Research</a:t>
            </a: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is essential in </a:t>
            </a:r>
            <a:r>
              <a:rPr b="1" i="1" lang="en-US" sz="2000" u="sng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every</a:t>
            </a: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component of a case in order to achieve success.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9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9"/>
          <p:cNvSpPr/>
          <p:nvPr/>
        </p:nvSpPr>
        <p:spPr>
          <a:xfrm rot="10800000">
            <a:off x="3653459" y="1043366"/>
            <a:ext cx="152400" cy="1040700"/>
          </a:xfrm>
          <a:prstGeom prst="rightBrace">
            <a:avLst>
              <a:gd fmla="val 79232" name="adj1"/>
              <a:gd fmla="val 49814" name="adj2"/>
            </a:avLst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"/>
          <p:cNvSpPr txBox="1"/>
          <p:nvPr/>
        </p:nvSpPr>
        <p:spPr>
          <a:xfrm>
            <a:off x="64222" y="55188"/>
            <a:ext cx="7936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5 Whys Method: A Practical Example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" name="Google Shape;275;p10"/>
          <p:cNvGrpSpPr/>
          <p:nvPr/>
        </p:nvGrpSpPr>
        <p:grpSpPr>
          <a:xfrm>
            <a:off x="3848100" y="1219200"/>
            <a:ext cx="4495800" cy="4746070"/>
            <a:chOff x="228600" y="1143000"/>
            <a:chExt cx="4495800" cy="4746070"/>
          </a:xfrm>
        </p:grpSpPr>
        <p:sp>
          <p:nvSpPr>
            <p:cNvPr id="276" name="Google Shape;276;p10"/>
            <p:cNvSpPr/>
            <p:nvPr/>
          </p:nvSpPr>
          <p:spPr>
            <a:xfrm>
              <a:off x="228600" y="1143000"/>
              <a:ext cx="4495800" cy="685800"/>
            </a:xfrm>
            <a:prstGeom prst="rect">
              <a:avLst/>
            </a:prstGeom>
            <a:solidFill>
              <a:srgbClr val="1E35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Matt got a speeding ticket on his way</a:t>
              </a:r>
              <a:endPara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to school from his apartment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228600" y="1955054"/>
              <a:ext cx="4495800" cy="685800"/>
            </a:xfrm>
            <a:prstGeom prst="rect">
              <a:avLst/>
            </a:prstGeom>
            <a:solidFill>
              <a:srgbClr val="1E35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He was running behind and had to </a:t>
              </a:r>
              <a:endPara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speed to make up the time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228600" y="2767108"/>
              <a:ext cx="4495800" cy="685800"/>
            </a:xfrm>
            <a:prstGeom prst="rect">
              <a:avLst/>
            </a:prstGeom>
            <a:solidFill>
              <a:srgbClr val="1E35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He woke up late because he didn’t </a:t>
              </a:r>
              <a:endPara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hear his alarm ring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228600" y="4391216"/>
              <a:ext cx="4495800" cy="685800"/>
            </a:xfrm>
            <a:prstGeom prst="rect">
              <a:avLst/>
            </a:prstGeom>
            <a:solidFill>
              <a:srgbClr val="1E35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The batteries in his alarm were dead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228600" y="3579162"/>
              <a:ext cx="4495800" cy="685800"/>
            </a:xfrm>
            <a:prstGeom prst="rect">
              <a:avLst/>
            </a:prstGeom>
            <a:solidFill>
              <a:srgbClr val="1E35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His alarm did not go off at all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228600" y="5203270"/>
              <a:ext cx="4495800" cy="685800"/>
            </a:xfrm>
            <a:prstGeom prst="rect">
              <a:avLst/>
            </a:prstGeom>
            <a:solidFill>
              <a:srgbClr val="1E35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He forgot to replace the batteries </a:t>
              </a:r>
              <a:endPara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in his alarm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10"/>
          <p:cNvSpPr/>
          <p:nvPr/>
        </p:nvSpPr>
        <p:spPr>
          <a:xfrm>
            <a:off x="8601941" y="1459754"/>
            <a:ext cx="1143000" cy="11430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0"/>
          <p:cNvSpPr/>
          <p:nvPr/>
        </p:nvSpPr>
        <p:spPr>
          <a:xfrm>
            <a:off x="2447059" y="2288238"/>
            <a:ext cx="1143000" cy="11430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0"/>
          <p:cNvSpPr/>
          <p:nvPr/>
        </p:nvSpPr>
        <p:spPr>
          <a:xfrm>
            <a:off x="2447059" y="3998262"/>
            <a:ext cx="1143000" cy="11430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0"/>
          <p:cNvSpPr/>
          <p:nvPr/>
        </p:nvSpPr>
        <p:spPr>
          <a:xfrm>
            <a:off x="8601941" y="3083862"/>
            <a:ext cx="1143000" cy="11430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0"/>
          <p:cNvSpPr/>
          <p:nvPr/>
        </p:nvSpPr>
        <p:spPr>
          <a:xfrm>
            <a:off x="8601941" y="4707970"/>
            <a:ext cx="1143000" cy="11430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0"/>
          <p:cNvSpPr txBox="1"/>
          <p:nvPr/>
        </p:nvSpPr>
        <p:spPr>
          <a:xfrm>
            <a:off x="10016837" y="1641907"/>
            <a:ext cx="1828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Why?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0"/>
          <p:cNvSpPr txBox="1"/>
          <p:nvPr/>
        </p:nvSpPr>
        <p:spPr>
          <a:xfrm>
            <a:off x="10016837" y="3332196"/>
            <a:ext cx="1828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Why?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0"/>
          <p:cNvSpPr txBox="1"/>
          <p:nvPr/>
        </p:nvSpPr>
        <p:spPr>
          <a:xfrm>
            <a:off x="10016837" y="4830050"/>
            <a:ext cx="1828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Why?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0"/>
          <p:cNvSpPr txBox="1"/>
          <p:nvPr/>
        </p:nvSpPr>
        <p:spPr>
          <a:xfrm>
            <a:off x="982807" y="2437531"/>
            <a:ext cx="1828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n-US" sz="35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Why?</a:t>
            </a:r>
            <a:endParaRPr i="0" sz="1300" u="none" cap="none" strike="noStrik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91" name="Google Shape;291;p10"/>
          <p:cNvSpPr txBox="1"/>
          <p:nvPr/>
        </p:nvSpPr>
        <p:spPr>
          <a:xfrm>
            <a:off x="982807" y="4144250"/>
            <a:ext cx="1828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Why?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0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2019-07-28T22:06:15Z</dcterms:created>
  <dc:creator>Connor Blanchard</dc:creator>
</cp:coreProperties>
</file>